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15"/>
  </p:handoutMasterIdLst>
  <p:sldIdLst>
    <p:sldId id="256" r:id="rId4"/>
    <p:sldId id="259" r:id="rId6"/>
    <p:sldId id="266" r:id="rId7"/>
    <p:sldId id="257" r:id="rId8"/>
    <p:sldId id="387" r:id="rId9"/>
    <p:sldId id="273" r:id="rId10"/>
    <p:sldId id="276" r:id="rId11"/>
    <p:sldId id="280" r:id="rId12"/>
    <p:sldId id="279" r:id="rId13"/>
    <p:sldId id="277" r:id="rId14"/>
    <p:sldId id="290" r:id="rId15"/>
    <p:sldId id="278" r:id="rId16"/>
    <p:sldId id="291" r:id="rId17"/>
    <p:sldId id="296" r:id="rId18"/>
    <p:sldId id="274" r:id="rId19"/>
    <p:sldId id="325" r:id="rId20"/>
    <p:sldId id="292" r:id="rId21"/>
    <p:sldId id="298" r:id="rId22"/>
    <p:sldId id="304" r:id="rId23"/>
    <p:sldId id="300" r:id="rId24"/>
    <p:sldId id="305" r:id="rId25"/>
    <p:sldId id="301" r:id="rId26"/>
    <p:sldId id="306" r:id="rId27"/>
    <p:sldId id="302" r:id="rId28"/>
    <p:sldId id="303" r:id="rId29"/>
    <p:sldId id="322" r:id="rId30"/>
    <p:sldId id="320" r:id="rId31"/>
    <p:sldId id="321" r:id="rId32"/>
    <p:sldId id="323" r:id="rId33"/>
    <p:sldId id="324" r:id="rId34"/>
    <p:sldId id="439" r:id="rId35"/>
    <p:sldId id="517" r:id="rId36"/>
    <p:sldId id="351" r:id="rId37"/>
    <p:sldId id="352" r:id="rId38"/>
    <p:sldId id="262" r:id="rId39"/>
    <p:sldId id="260" r:id="rId40"/>
    <p:sldId id="364" r:id="rId41"/>
    <p:sldId id="347" r:id="rId42"/>
    <p:sldId id="365" r:id="rId43"/>
    <p:sldId id="388" r:id="rId44"/>
    <p:sldId id="389" r:id="rId45"/>
    <p:sldId id="293" r:id="rId46"/>
    <p:sldId id="377" r:id="rId47"/>
    <p:sldId id="378" r:id="rId48"/>
    <p:sldId id="437" r:id="rId49"/>
    <p:sldId id="436" r:id="rId50"/>
    <p:sldId id="443" r:id="rId51"/>
    <p:sldId id="469" r:id="rId52"/>
    <p:sldId id="478" r:id="rId53"/>
    <p:sldId id="480" r:id="rId54"/>
    <p:sldId id="477" r:id="rId55"/>
    <p:sldId id="472" r:id="rId56"/>
    <p:sldId id="479" r:id="rId57"/>
    <p:sldId id="481" r:id="rId58"/>
    <p:sldId id="482" r:id="rId59"/>
    <p:sldId id="484" r:id="rId60"/>
    <p:sldId id="483" r:id="rId61"/>
    <p:sldId id="485" r:id="rId62"/>
    <p:sldId id="486" r:id="rId63"/>
    <p:sldId id="487" r:id="rId64"/>
    <p:sldId id="488" r:id="rId65"/>
    <p:sldId id="489" r:id="rId66"/>
    <p:sldId id="490" r:id="rId67"/>
    <p:sldId id="492" r:id="rId68"/>
    <p:sldId id="493" r:id="rId69"/>
    <p:sldId id="494" r:id="rId70"/>
    <p:sldId id="495" r:id="rId71"/>
    <p:sldId id="500" r:id="rId72"/>
    <p:sldId id="498" r:id="rId73"/>
    <p:sldId id="499" r:id="rId74"/>
    <p:sldId id="506" r:id="rId75"/>
    <p:sldId id="501" r:id="rId76"/>
    <p:sldId id="502" r:id="rId77"/>
    <p:sldId id="503" r:id="rId78"/>
    <p:sldId id="504" r:id="rId79"/>
    <p:sldId id="491" r:id="rId80"/>
    <p:sldId id="440" r:id="rId81"/>
    <p:sldId id="441" r:id="rId82"/>
    <p:sldId id="513" r:id="rId83"/>
    <p:sldId id="514" r:id="rId84"/>
    <p:sldId id="515" r:id="rId85"/>
    <p:sldId id="516" r:id="rId86"/>
    <p:sldId id="381" r:id="rId87"/>
    <p:sldId id="585" r:id="rId88"/>
    <p:sldId id="586" r:id="rId89"/>
    <p:sldId id="611" r:id="rId90"/>
    <p:sldId id="588" r:id="rId91"/>
    <p:sldId id="584" r:id="rId92"/>
    <p:sldId id="587" r:id="rId93"/>
    <p:sldId id="609" r:id="rId94"/>
    <p:sldId id="505" r:id="rId95"/>
    <p:sldId id="595" r:id="rId96"/>
    <p:sldId id="596" r:id="rId97"/>
    <p:sldId id="598" r:id="rId98"/>
    <p:sldId id="599" r:id="rId99"/>
    <p:sldId id="601" r:id="rId100"/>
    <p:sldId id="600" r:id="rId101"/>
    <p:sldId id="602" r:id="rId102"/>
    <p:sldId id="597" r:id="rId103"/>
    <p:sldId id="605" r:id="rId104"/>
    <p:sldId id="603" r:id="rId105"/>
    <p:sldId id="612" r:id="rId106"/>
    <p:sldId id="613" r:id="rId107"/>
    <p:sldId id="606" r:id="rId108"/>
    <p:sldId id="382" r:id="rId109"/>
    <p:sldId id="610" r:id="rId110"/>
    <p:sldId id="261" r:id="rId111"/>
    <p:sldId id="607" r:id="rId112"/>
    <p:sldId id="608" r:id="rId113"/>
    <p:sldId id="263" r:id="rId114"/>
  </p:sldIdLst>
  <p:sldSz cx="12192000" cy="6858000"/>
  <p:notesSz cx="6858000" cy="9144000"/>
  <p:custDataLst>
    <p:tags r:id="rId1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E12"/>
    <a:srgbClr val="FFFFFF"/>
    <a:srgbClr val="F67208"/>
    <a:srgbClr val="42575C"/>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1948"/>
        <p:guide pos="3792"/>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9" Type="http://schemas.openxmlformats.org/officeDocument/2006/relationships/tags" Target="tags/tag767.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handoutMaster" Target="handoutMasters/handoutMaster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media/image1.png"/><Relationship Id="rId3" Type="http://schemas.openxmlformats.org/officeDocument/2006/relationships/tags" Target="../tags/tag63.xml"/><Relationship Id="rId2" Type="http://schemas.openxmlformats.org/officeDocument/2006/relationships/tags" Target="../tags/tag62.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4" Type="http://schemas.openxmlformats.org/officeDocument/2006/relationships/tags" Target="../tags/tag99.xml"/><Relationship Id="rId23" Type="http://schemas.openxmlformats.org/officeDocument/2006/relationships/tags" Target="../tags/tag98.xml"/><Relationship Id="rId22" Type="http://schemas.openxmlformats.org/officeDocument/2006/relationships/tags" Target="../tags/tag97.xml"/><Relationship Id="rId21" Type="http://schemas.openxmlformats.org/officeDocument/2006/relationships/tags" Target="../tags/tag96.xml"/><Relationship Id="rId20" Type="http://schemas.openxmlformats.org/officeDocument/2006/relationships/tags" Target="../tags/tag95.xml"/><Relationship Id="rId2" Type="http://schemas.openxmlformats.org/officeDocument/2006/relationships/tags" Target="../tags/tag78.xml"/><Relationship Id="rId19" Type="http://schemas.openxmlformats.org/officeDocument/2006/relationships/image" Target="../media/image2.png"/><Relationship Id="rId18" Type="http://schemas.openxmlformats.org/officeDocument/2006/relationships/tags" Target="../tags/tag94.xml"/><Relationship Id="rId17" Type="http://schemas.openxmlformats.org/officeDocument/2006/relationships/tags" Target="../tags/tag93.xml"/><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image" Target="../media/image1.png"/><Relationship Id="rId3" Type="http://schemas.openxmlformats.org/officeDocument/2006/relationships/tags" Target="../tags/tag101.xml"/><Relationship Id="rId21" Type="http://schemas.openxmlformats.org/officeDocument/2006/relationships/tags" Target="../tags/tag118.xml"/><Relationship Id="rId20" Type="http://schemas.openxmlformats.org/officeDocument/2006/relationships/tags" Target="../tags/tag117.xml"/><Relationship Id="rId2" Type="http://schemas.openxmlformats.org/officeDocument/2006/relationships/tags" Target="../tags/tag100.xml"/><Relationship Id="rId19" Type="http://schemas.openxmlformats.org/officeDocument/2006/relationships/tags" Target="../tags/tag116.xml"/><Relationship Id="rId18" Type="http://schemas.openxmlformats.org/officeDocument/2006/relationships/tags" Target="../tags/tag115.xml"/><Relationship Id="rId17" Type="http://schemas.openxmlformats.org/officeDocument/2006/relationships/tags" Target="../tags/tag114.xml"/><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6" Type="http://schemas.openxmlformats.org/officeDocument/2006/relationships/tags" Target="../tags/tag146.xml"/><Relationship Id="rId15" Type="http://schemas.openxmlformats.org/officeDocument/2006/relationships/tags" Target="../tags/tag145.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2" Type="http://schemas.openxmlformats.org/officeDocument/2006/relationships/tags" Target="../tags/tag15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image" Target="../media/image3.png"/><Relationship Id="rId3" Type="http://schemas.openxmlformats.org/officeDocument/2006/relationships/tags" Target="../tags/tag205.xml"/><Relationship Id="rId2" Type="http://schemas.openxmlformats.org/officeDocument/2006/relationships/tags" Target="../tags/tag204.xml"/><Relationship Id="rId14" Type="http://schemas.openxmlformats.org/officeDocument/2006/relationships/tags" Target="../tags/tag215.xml"/><Relationship Id="rId13" Type="http://schemas.openxmlformats.org/officeDocument/2006/relationships/tags" Target="../tags/tag214.xml"/><Relationship Id="rId12" Type="http://schemas.openxmlformats.org/officeDocument/2006/relationships/tags" Target="../tags/tag213.xml"/><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11" name="等腰三角形 10"/>
          <p:cNvSpPr/>
          <p:nvPr>
            <p:custDataLst>
              <p:tags r:id="rId2"/>
            </p:custDataLst>
          </p:nvPr>
        </p:nvSpPr>
        <p:spPr>
          <a:xfrm flipH="1">
            <a:off x="6834938" y="4281714"/>
            <a:ext cx="5357061" cy="25762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9460756" y="1799045"/>
            <a:ext cx="2731245" cy="5066215"/>
          </a:xfrm>
          <a:prstGeom prst="rect">
            <a:avLst/>
          </a:prstGeom>
        </p:spPr>
      </p:pic>
      <p:sp>
        <p:nvSpPr>
          <p:cNvPr id="7" name="直角三角形 6"/>
          <p:cNvSpPr/>
          <p:nvPr>
            <p:custDataLst>
              <p:tags r:id="rId5"/>
            </p:custDataLst>
          </p:nvPr>
        </p:nvSpPr>
        <p:spPr>
          <a:xfrm flipV="1">
            <a:off x="0" y="-1"/>
            <a:ext cx="3605934" cy="2731688"/>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custDataLst>
              <p:tags r:id="rId6"/>
            </p:custDataLst>
          </p:nvPr>
        </p:nvSpPr>
        <p:spPr>
          <a:xfrm rot="2783063" flipH="1">
            <a:off x="9331460" y="273444"/>
            <a:ext cx="115200" cy="7866000"/>
          </a:xfrm>
          <a:custGeom>
            <a:avLst/>
            <a:gdLst>
              <a:gd name="connsiteX0" fmla="*/ 114195 w 114195"/>
              <a:gd name="connsiteY0" fmla="*/ 0 h 7890428"/>
              <a:gd name="connsiteX1" fmla="*/ 0 w 114195"/>
              <a:gd name="connsiteY1" fmla="*/ 106626 h 7890428"/>
              <a:gd name="connsiteX2" fmla="*/ 0 w 114195"/>
              <a:gd name="connsiteY2" fmla="*/ 7768127 h 7890428"/>
              <a:gd name="connsiteX3" fmla="*/ 114195 w 114195"/>
              <a:gd name="connsiteY3" fmla="*/ 7890428 h 7890428"/>
            </a:gdLst>
            <a:ahLst/>
            <a:cxnLst>
              <a:cxn ang="0">
                <a:pos x="connsiteX0" y="connsiteY0"/>
              </a:cxn>
              <a:cxn ang="0">
                <a:pos x="connsiteX1" y="connsiteY1"/>
              </a:cxn>
              <a:cxn ang="0">
                <a:pos x="connsiteX2" y="connsiteY2"/>
              </a:cxn>
              <a:cxn ang="0">
                <a:pos x="connsiteX3" y="connsiteY3"/>
              </a:cxn>
            </a:cxnLst>
            <a:rect l="l" t="t" r="r" b="b"/>
            <a:pathLst>
              <a:path w="114195" h="7890428">
                <a:moveTo>
                  <a:pt x="114195" y="0"/>
                </a:moveTo>
                <a:lnTo>
                  <a:pt x="0" y="106626"/>
                </a:lnTo>
                <a:lnTo>
                  <a:pt x="0" y="7768127"/>
                </a:lnTo>
                <a:lnTo>
                  <a:pt x="114195" y="789042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4" name="组合 43"/>
          <p:cNvGrpSpPr/>
          <p:nvPr>
            <p:custDataLst>
              <p:tags r:id="rId7"/>
            </p:custDataLst>
          </p:nvPr>
        </p:nvGrpSpPr>
        <p:grpSpPr>
          <a:xfrm rot="5400000">
            <a:off x="273308" y="1704895"/>
            <a:ext cx="1826437" cy="3037136"/>
            <a:chOff x="1712800" y="4635950"/>
            <a:chExt cx="1499948" cy="2494226"/>
          </a:xfrm>
        </p:grpSpPr>
        <p:sp>
          <p:nvSpPr>
            <p:cNvPr id="45" name="任意多边形: 形状 44"/>
            <p:cNvSpPr/>
            <p:nvPr>
              <p:custDataLst>
                <p:tags r:id="rId8"/>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任意多边形: 形状 45"/>
            <p:cNvSpPr/>
            <p:nvPr>
              <p:custDataLst>
                <p:tags r:id="rId9"/>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1" name="任意多边形: 形状 50"/>
          <p:cNvSpPr/>
          <p:nvPr>
            <p:custDataLst>
              <p:tags r:id="rId10"/>
            </p:custDataLst>
          </p:nvPr>
        </p:nvSpPr>
        <p:spPr>
          <a:xfrm rot="7561930">
            <a:off x="792716" y="1491972"/>
            <a:ext cx="139051" cy="2233595"/>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p:custDataLst>
              <p:tags r:id="rId11"/>
            </p:custDataLst>
          </p:nvPr>
        </p:nvSpPr>
        <p:spPr>
          <a:xfrm rot="3238070" flipH="1">
            <a:off x="772700" y="2731433"/>
            <a:ext cx="139051" cy="2184092"/>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801" name="副标题 2"/>
          <p:cNvSpPr>
            <a:spLocks noGrp="1"/>
          </p:cNvSpPr>
          <p:nvPr>
            <p:ph type="subTitle" idx="1"/>
            <p:custDataLst>
              <p:tags r:id="rId12"/>
            </p:custDataLst>
          </p:nvPr>
        </p:nvSpPr>
        <p:spPr>
          <a:xfrm>
            <a:off x="3417469" y="3233168"/>
            <a:ext cx="5357061" cy="675763"/>
          </a:xfrm>
        </p:spPr>
        <p:txBody>
          <a:bodyPr anchor="t">
            <a:normAutofit/>
          </a:bodyPr>
          <a:lstStyle>
            <a:lvl1pPr marL="0" indent="0" algn="l">
              <a:buNone/>
              <a:defRPr sz="2800" baseline="0">
                <a:solidFill>
                  <a:schemeClr val="tx1">
                    <a:lumMod val="85000"/>
                    <a:lumOff val="15000"/>
                  </a:schemeClr>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9802" name="标题 1"/>
          <p:cNvSpPr>
            <a:spLocks noGrp="1"/>
          </p:cNvSpPr>
          <p:nvPr>
            <p:ph type="ctrTitle" hasCustomPrompt="1"/>
            <p:custDataLst>
              <p:tags r:id="rId13"/>
            </p:custDataLst>
          </p:nvPr>
        </p:nvSpPr>
        <p:spPr>
          <a:xfrm>
            <a:off x="3417469" y="2188029"/>
            <a:ext cx="5357061" cy="984565"/>
          </a:xfrm>
        </p:spPr>
        <p:txBody>
          <a:bodyPr lIns="90000" tIns="46800" rIns="90000" bIns="46800" anchor="b">
            <a:normAutofit/>
          </a:bodyPr>
          <a:lstStyle>
            <a:lvl1pPr algn="l">
              <a:defRPr sz="48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12" name="文本占位符 13"/>
          <p:cNvSpPr>
            <a:spLocks noGrp="1"/>
          </p:cNvSpPr>
          <p:nvPr>
            <p:ph type="body" sz="quarter" idx="10" hasCustomPrompt="1"/>
            <p:custDataLst>
              <p:tags r:id="rId14"/>
            </p:custDataLst>
          </p:nvPr>
        </p:nvSpPr>
        <p:spPr>
          <a:xfrm>
            <a:off x="3417469" y="4275982"/>
            <a:ext cx="1893932" cy="524863"/>
          </a:xfrm>
          <a:prstGeom prst="roundRect">
            <a:avLst>
              <a:gd name="adj" fmla="val 50000"/>
            </a:avLst>
          </a:prstGeom>
          <a:solidFill>
            <a:schemeClr val="accent1"/>
          </a:solidFill>
        </p:spPr>
        <p:txBody>
          <a:bodyPr vert="horz" tIns="0" bIns="0" anchor="ctr">
            <a:normAutofit/>
          </a:bodyPr>
          <a:lstStyle>
            <a:lvl1pPr marL="0" indent="0" algn="l">
              <a:buNone/>
              <a:defRPr sz="2000" b="0" baseline="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5"/>
            </p:custDataLst>
          </p:nvPr>
        </p:nvSpPr>
        <p:spPr>
          <a:xfrm>
            <a:off x="3476461" y="4902268"/>
            <a:ext cx="1893932" cy="524863"/>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2" name="日期占位符 1"/>
          <p:cNvSpPr>
            <a:spLocks noGrp="1"/>
          </p:cNvSpPr>
          <p:nvPr>
            <p:ph type="dt" sz="half" idx="12"/>
            <p:custDataLst>
              <p:tags r:id="rId16"/>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3"/>
            <p:custDataLst>
              <p:tags r:id="rId17"/>
            </p:custDataLst>
          </p:nvPr>
        </p:nvSpPr>
        <p:spPr/>
        <p:txBody>
          <a:bodyPr/>
          <a:lstStyle/>
          <a:p>
            <a:endParaRPr lang="zh-CN" altLang="en-US" dirty="0"/>
          </a:p>
        </p:txBody>
      </p:sp>
      <p:sp>
        <p:nvSpPr>
          <p:cNvPr id="4" name="灯片编号占位符 3"/>
          <p:cNvSpPr>
            <a:spLocks noGrp="1"/>
          </p:cNvSpPr>
          <p:nvPr>
            <p:ph type="sldNum" sz="quarter" idx="14"/>
            <p:custDataLst>
              <p:tags r:id="rId18"/>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60" name="任意多边形: 形状 59"/>
          <p:cNvSpPr/>
          <p:nvPr>
            <p:custDataLst>
              <p:tags r:id="rId2"/>
            </p:custDataLst>
          </p:nvPr>
        </p:nvSpPr>
        <p:spPr>
          <a:xfrm rot="19013494" flipH="1" flipV="1">
            <a:off x="11817932" y="252489"/>
            <a:ext cx="46027" cy="1064490"/>
          </a:xfrm>
          <a:custGeom>
            <a:avLst/>
            <a:gdLst>
              <a:gd name="connsiteX0" fmla="*/ 114195 w 114195"/>
              <a:gd name="connsiteY0" fmla="*/ 0 h 2643673"/>
              <a:gd name="connsiteX1" fmla="*/ 114195 w 114195"/>
              <a:gd name="connsiteY1" fmla="*/ 2624992 h 2643673"/>
              <a:gd name="connsiteX2" fmla="*/ 0 w 114195"/>
              <a:gd name="connsiteY2" fmla="*/ 2643673 h 2643673"/>
              <a:gd name="connsiteX3" fmla="*/ 0 w 114195"/>
              <a:gd name="connsiteY3" fmla="*/ 122198 h 2643673"/>
            </a:gdLst>
            <a:ahLst/>
            <a:cxnLst>
              <a:cxn ang="0">
                <a:pos x="connsiteX0" y="connsiteY0"/>
              </a:cxn>
              <a:cxn ang="0">
                <a:pos x="connsiteX1" y="connsiteY1"/>
              </a:cxn>
              <a:cxn ang="0">
                <a:pos x="connsiteX2" y="connsiteY2"/>
              </a:cxn>
              <a:cxn ang="0">
                <a:pos x="connsiteX3" y="connsiteY3"/>
              </a:cxn>
            </a:cxnLst>
            <a:rect l="l" t="t" r="r" b="b"/>
            <a:pathLst>
              <a:path w="114195" h="2643673">
                <a:moveTo>
                  <a:pt x="114195" y="0"/>
                </a:moveTo>
                <a:lnTo>
                  <a:pt x="114195" y="2624992"/>
                </a:lnTo>
                <a:lnTo>
                  <a:pt x="0" y="2643673"/>
                </a:lnTo>
                <a:lnTo>
                  <a:pt x="0" y="12219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任意多边形: 形状 60"/>
          <p:cNvSpPr/>
          <p:nvPr>
            <p:custDataLst>
              <p:tags r:id="rId3"/>
            </p:custDataLst>
          </p:nvPr>
        </p:nvSpPr>
        <p:spPr>
          <a:xfrm rot="19013494" flipH="1" flipV="1">
            <a:off x="11861240" y="137307"/>
            <a:ext cx="46027" cy="937873"/>
          </a:xfrm>
          <a:custGeom>
            <a:avLst/>
            <a:gdLst>
              <a:gd name="connsiteX0" fmla="*/ 114195 w 114195"/>
              <a:gd name="connsiteY0" fmla="*/ 0 h 2329218"/>
              <a:gd name="connsiteX1" fmla="*/ 114195 w 114195"/>
              <a:gd name="connsiteY1" fmla="*/ 2319214 h 2329218"/>
              <a:gd name="connsiteX2" fmla="*/ 27813 w 114195"/>
              <a:gd name="connsiteY2" fmla="*/ 2329218 h 2329218"/>
              <a:gd name="connsiteX3" fmla="*/ 0 w 114195"/>
              <a:gd name="connsiteY3" fmla="*/ 2298791 h 2329218"/>
              <a:gd name="connsiteX4" fmla="*/ 0 w 114195"/>
              <a:gd name="connsiteY4" fmla="*/ 127736 h 2329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329218">
                <a:moveTo>
                  <a:pt x="114195" y="0"/>
                </a:moveTo>
                <a:lnTo>
                  <a:pt x="114195" y="2319214"/>
                </a:lnTo>
                <a:lnTo>
                  <a:pt x="27813" y="2329218"/>
                </a:lnTo>
                <a:lnTo>
                  <a:pt x="0" y="2298791"/>
                </a:lnTo>
                <a:lnTo>
                  <a:pt x="0" y="1277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任意多边形: 形状 61"/>
          <p:cNvSpPr/>
          <p:nvPr>
            <p:custDataLst>
              <p:tags r:id="rId4"/>
            </p:custDataLst>
          </p:nvPr>
        </p:nvSpPr>
        <p:spPr>
          <a:xfrm rot="19013494" flipH="1" flipV="1">
            <a:off x="11905207" y="17806"/>
            <a:ext cx="46027" cy="818069"/>
          </a:xfrm>
          <a:custGeom>
            <a:avLst/>
            <a:gdLst>
              <a:gd name="connsiteX0" fmla="*/ 114195 w 114195"/>
              <a:gd name="connsiteY0" fmla="*/ 0 h 2031683"/>
              <a:gd name="connsiteX1" fmla="*/ 114195 w 114195"/>
              <a:gd name="connsiteY1" fmla="*/ 2015314 h 2031683"/>
              <a:gd name="connsiteX2" fmla="*/ 32998 w 114195"/>
              <a:gd name="connsiteY2" fmla="*/ 2031683 h 2031683"/>
              <a:gd name="connsiteX3" fmla="*/ 0 w 114195"/>
              <a:gd name="connsiteY3" fmla="*/ 1995216 h 2031683"/>
              <a:gd name="connsiteX4" fmla="*/ 0 w 114195"/>
              <a:gd name="connsiteY4" fmla="*/ 124974 h 203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031683">
                <a:moveTo>
                  <a:pt x="114195" y="0"/>
                </a:moveTo>
                <a:lnTo>
                  <a:pt x="114195" y="2015314"/>
                </a:lnTo>
                <a:lnTo>
                  <a:pt x="32998" y="2031683"/>
                </a:lnTo>
                <a:lnTo>
                  <a:pt x="0" y="1995216"/>
                </a:lnTo>
                <a:lnTo>
                  <a:pt x="0" y="1249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任意多边形: 形状 62"/>
          <p:cNvSpPr/>
          <p:nvPr>
            <p:custDataLst>
              <p:tags r:id="rId5"/>
            </p:custDataLst>
          </p:nvPr>
        </p:nvSpPr>
        <p:spPr>
          <a:xfrm rot="13114061" flipH="1" flipV="1">
            <a:off x="12063346" y="129771"/>
            <a:ext cx="46027" cy="384160"/>
          </a:xfrm>
          <a:custGeom>
            <a:avLst/>
            <a:gdLst>
              <a:gd name="connsiteX0" fmla="*/ 114195 w 114195"/>
              <a:gd name="connsiteY0" fmla="*/ 954066 h 954066"/>
              <a:gd name="connsiteX1" fmla="*/ 1169 w 114195"/>
              <a:gd name="connsiteY1" fmla="*/ 941812 h 954066"/>
              <a:gd name="connsiteX2" fmla="*/ 0 w 114195"/>
              <a:gd name="connsiteY2" fmla="*/ 940342 h 954066"/>
              <a:gd name="connsiteX3" fmla="*/ 0 w 114195"/>
              <a:gd name="connsiteY3" fmla="*/ 0 h 954066"/>
              <a:gd name="connsiteX4" fmla="*/ 114195 w 114195"/>
              <a:gd name="connsiteY4" fmla="*/ 143215 h 954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954066">
                <a:moveTo>
                  <a:pt x="114195" y="954066"/>
                </a:moveTo>
                <a:lnTo>
                  <a:pt x="1169" y="941812"/>
                </a:lnTo>
                <a:lnTo>
                  <a:pt x="0" y="940342"/>
                </a:lnTo>
                <a:lnTo>
                  <a:pt x="0" y="0"/>
                </a:lnTo>
                <a:lnTo>
                  <a:pt x="114195" y="14321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任意多边形: 形状 63"/>
          <p:cNvSpPr/>
          <p:nvPr>
            <p:custDataLst>
              <p:tags r:id="rId6"/>
            </p:custDataLst>
          </p:nvPr>
        </p:nvSpPr>
        <p:spPr>
          <a:xfrm rot="13114061" flipH="1" flipV="1">
            <a:off x="11984019" y="-71964"/>
            <a:ext cx="46027" cy="482698"/>
          </a:xfrm>
          <a:custGeom>
            <a:avLst/>
            <a:gdLst>
              <a:gd name="connsiteX0" fmla="*/ 114195 w 114195"/>
              <a:gd name="connsiteY0" fmla="*/ 1198786 h 1198786"/>
              <a:gd name="connsiteX1" fmla="*/ 1169 w 114195"/>
              <a:gd name="connsiteY1" fmla="*/ 1179710 h 1198786"/>
              <a:gd name="connsiteX2" fmla="*/ 0 w 114195"/>
              <a:gd name="connsiteY2" fmla="*/ 1177421 h 1198786"/>
              <a:gd name="connsiteX3" fmla="*/ 0 w 114195"/>
              <a:gd name="connsiteY3" fmla="*/ 91055 h 1198786"/>
              <a:gd name="connsiteX4" fmla="*/ 114195 w 114195"/>
              <a:gd name="connsiteY4" fmla="*/ 0 h 119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1198786">
                <a:moveTo>
                  <a:pt x="114195" y="1198786"/>
                </a:moveTo>
                <a:lnTo>
                  <a:pt x="1169" y="1179710"/>
                </a:lnTo>
                <a:lnTo>
                  <a:pt x="0" y="117742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5" name="任意多边形: 形状 64"/>
          <p:cNvSpPr/>
          <p:nvPr>
            <p:custDataLst>
              <p:tags r:id="rId7"/>
            </p:custDataLst>
          </p:nvPr>
        </p:nvSpPr>
        <p:spPr>
          <a:xfrm rot="13114061" flipH="1" flipV="1">
            <a:off x="11830157" y="-56794"/>
            <a:ext cx="46027" cy="345251"/>
          </a:xfrm>
          <a:custGeom>
            <a:avLst/>
            <a:gdLst>
              <a:gd name="connsiteX0" fmla="*/ 114195 w 114195"/>
              <a:gd name="connsiteY0" fmla="*/ 857436 h 857436"/>
              <a:gd name="connsiteX1" fmla="*/ 1169 w 114195"/>
              <a:gd name="connsiteY1" fmla="*/ 838360 h 857436"/>
              <a:gd name="connsiteX2" fmla="*/ 0 w 114195"/>
              <a:gd name="connsiteY2" fmla="*/ 836071 h 857436"/>
              <a:gd name="connsiteX3" fmla="*/ 0 w 114195"/>
              <a:gd name="connsiteY3" fmla="*/ 91055 h 857436"/>
              <a:gd name="connsiteX4" fmla="*/ 114195 w 114195"/>
              <a:gd name="connsiteY4" fmla="*/ 0 h 85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857436">
                <a:moveTo>
                  <a:pt x="114195" y="857436"/>
                </a:moveTo>
                <a:lnTo>
                  <a:pt x="1169" y="838360"/>
                </a:lnTo>
                <a:lnTo>
                  <a:pt x="0" y="83607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6" name="组合 65"/>
          <p:cNvGrpSpPr/>
          <p:nvPr>
            <p:custDataLst>
              <p:tags r:id="rId8"/>
            </p:custDataLst>
          </p:nvPr>
        </p:nvGrpSpPr>
        <p:grpSpPr>
          <a:xfrm flipH="1" flipV="1">
            <a:off x="10893309" y="-114400"/>
            <a:ext cx="604568" cy="1004314"/>
            <a:chOff x="1712800" y="4635950"/>
            <a:chExt cx="1499948" cy="2494226"/>
          </a:xfrm>
        </p:grpSpPr>
        <p:sp>
          <p:nvSpPr>
            <p:cNvPr id="70" name="任意多边形: 形状 69"/>
            <p:cNvSpPr/>
            <p:nvPr>
              <p:custDataLst>
                <p:tags r:id="rId9"/>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p:cNvSpPr/>
            <p:nvPr>
              <p:custDataLst>
                <p:tags r:id="rId10"/>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7" name="组合 66"/>
          <p:cNvGrpSpPr/>
          <p:nvPr>
            <p:custDataLst>
              <p:tags r:id="rId11"/>
            </p:custDataLst>
          </p:nvPr>
        </p:nvGrpSpPr>
        <p:grpSpPr>
          <a:xfrm flipH="1" flipV="1">
            <a:off x="10545097" y="-117984"/>
            <a:ext cx="604568" cy="1004314"/>
            <a:chOff x="1712800" y="4635950"/>
            <a:chExt cx="1499948" cy="2494226"/>
          </a:xfrm>
        </p:grpSpPr>
        <p:sp>
          <p:nvSpPr>
            <p:cNvPr id="68" name="任意多边形: 形状 67"/>
            <p:cNvSpPr/>
            <p:nvPr>
              <p:custDataLst>
                <p:tags r:id="rId12"/>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9" name="任意多边形: 形状 68"/>
            <p:cNvSpPr/>
            <p:nvPr>
              <p:custDataLst>
                <p:tags r:id="rId13"/>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55" name="任意多边形: 形状 54"/>
          <p:cNvSpPr/>
          <p:nvPr>
            <p:custDataLst>
              <p:tags r:id="rId14"/>
            </p:custDataLst>
          </p:nvPr>
        </p:nvSpPr>
        <p:spPr>
          <a:xfrm rot="8183063" flipH="1">
            <a:off x="376689" y="5708141"/>
            <a:ext cx="115200" cy="1380051"/>
          </a:xfrm>
          <a:custGeom>
            <a:avLst/>
            <a:gdLst>
              <a:gd name="connsiteX0" fmla="*/ 115200 w 115200"/>
              <a:gd name="connsiteY0" fmla="*/ 1380051 h 1380051"/>
              <a:gd name="connsiteX1" fmla="*/ 115200 w 115200"/>
              <a:gd name="connsiteY1" fmla="*/ 0 h 1380051"/>
              <a:gd name="connsiteX2" fmla="*/ 0 w 115200"/>
              <a:gd name="connsiteY2" fmla="*/ 109764 h 1380051"/>
              <a:gd name="connsiteX3" fmla="*/ 0 w 115200"/>
              <a:gd name="connsiteY3" fmla="*/ 1259145 h 1380051"/>
            </a:gdLst>
            <a:ahLst/>
            <a:cxnLst>
              <a:cxn ang="0">
                <a:pos x="connsiteX0" y="connsiteY0"/>
              </a:cxn>
              <a:cxn ang="0">
                <a:pos x="connsiteX1" y="connsiteY1"/>
              </a:cxn>
              <a:cxn ang="0">
                <a:pos x="connsiteX2" y="connsiteY2"/>
              </a:cxn>
              <a:cxn ang="0">
                <a:pos x="connsiteX3" y="connsiteY3"/>
              </a:cxn>
            </a:cxnLst>
            <a:rect l="l" t="t" r="r" b="b"/>
            <a:pathLst>
              <a:path w="115200" h="1380051">
                <a:moveTo>
                  <a:pt x="115200" y="1380051"/>
                </a:moveTo>
                <a:lnTo>
                  <a:pt x="115200" y="0"/>
                </a:lnTo>
                <a:lnTo>
                  <a:pt x="0" y="109764"/>
                </a:lnTo>
                <a:lnTo>
                  <a:pt x="0" y="125914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任意多边形: 形状 56"/>
          <p:cNvSpPr/>
          <p:nvPr>
            <p:custDataLst>
              <p:tags r:id="rId15"/>
            </p:custDataLst>
          </p:nvPr>
        </p:nvSpPr>
        <p:spPr>
          <a:xfrm rot="8183063" flipH="1">
            <a:off x="130174" y="6324231"/>
            <a:ext cx="115200" cy="665322"/>
          </a:xfrm>
          <a:custGeom>
            <a:avLst/>
            <a:gdLst>
              <a:gd name="connsiteX0" fmla="*/ 115200 w 115200"/>
              <a:gd name="connsiteY0" fmla="*/ 665322 h 665322"/>
              <a:gd name="connsiteX1" fmla="*/ 115200 w 115200"/>
              <a:gd name="connsiteY1" fmla="*/ 0 h 665322"/>
              <a:gd name="connsiteX2" fmla="*/ 0 w 115200"/>
              <a:gd name="connsiteY2" fmla="*/ 109764 h 665322"/>
              <a:gd name="connsiteX3" fmla="*/ 0 w 115200"/>
              <a:gd name="connsiteY3" fmla="*/ 544417 h 665322"/>
            </a:gdLst>
            <a:ahLst/>
            <a:cxnLst>
              <a:cxn ang="0">
                <a:pos x="connsiteX0" y="connsiteY0"/>
              </a:cxn>
              <a:cxn ang="0">
                <a:pos x="connsiteX1" y="connsiteY1"/>
              </a:cxn>
              <a:cxn ang="0">
                <a:pos x="connsiteX2" y="connsiteY2"/>
              </a:cxn>
              <a:cxn ang="0">
                <a:pos x="connsiteX3" y="connsiteY3"/>
              </a:cxn>
            </a:cxnLst>
            <a:rect l="l" t="t" r="r" b="b"/>
            <a:pathLst>
              <a:path w="115200" h="665322">
                <a:moveTo>
                  <a:pt x="115200" y="665322"/>
                </a:moveTo>
                <a:lnTo>
                  <a:pt x="115200" y="0"/>
                </a:lnTo>
                <a:lnTo>
                  <a:pt x="0" y="109764"/>
                </a:lnTo>
                <a:lnTo>
                  <a:pt x="0" y="54441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直角三角形 57"/>
          <p:cNvSpPr/>
          <p:nvPr>
            <p:custDataLst>
              <p:tags r:id="rId16"/>
            </p:custDataLst>
          </p:nvPr>
        </p:nvSpPr>
        <p:spPr>
          <a:xfrm rot="10800000" flipV="1">
            <a:off x="10258924" y="5393591"/>
            <a:ext cx="1933075" cy="1464408"/>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custDataLst>
              <p:tags r:id="rId17"/>
            </p:custDataLst>
          </p:nvPr>
        </p:nvSpPr>
        <p:spPr>
          <a:xfrm rot="10800000" flipH="1">
            <a:off x="0" y="1"/>
            <a:ext cx="1364260" cy="65609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custDataLst>
              <p:tags r:id="rId18"/>
            </p:custDataLst>
          </p:nvPr>
        </p:nvPicPr>
        <p:blipFill>
          <a:blip r:embed="rId19" cstate="print">
            <a:extLst>
              <a:ext uri="{28A0092B-C50C-407E-A947-70E740481C1C}">
                <a14:useLocalDpi xmlns:a14="http://schemas.microsoft.com/office/drawing/2010/main" val="0"/>
              </a:ext>
            </a:extLst>
          </a:blip>
          <a:stretch>
            <a:fillRect/>
          </a:stretch>
        </p:blipFill>
        <p:spPr>
          <a:xfrm flipH="1">
            <a:off x="0" y="0"/>
            <a:ext cx="695555" cy="1290191"/>
          </a:xfrm>
          <a:prstGeom prst="rect">
            <a:avLst/>
          </a:prstGeom>
        </p:spPr>
      </p:pic>
      <p:sp>
        <p:nvSpPr>
          <p:cNvPr id="2" name="标题 1"/>
          <p:cNvSpPr>
            <a:spLocks noGrp="1"/>
          </p:cNvSpPr>
          <p:nvPr>
            <p:ph type="title"/>
            <p:custDataLst>
              <p:tags r:id="rId20"/>
            </p:custDataLst>
          </p:nvPr>
        </p:nvSpPr>
        <p:spPr>
          <a:xfrm>
            <a:off x="669882" y="443234"/>
            <a:ext cx="10852237" cy="441964"/>
          </a:xfrm>
        </p:spPr>
        <p:txBody>
          <a:bodyPr vert="horz" lIns="90000" tIns="46800" rIns="90000" bIns="46800" rtlCol="0" anchor="t" anchorCtr="0">
            <a:noAutofit/>
          </a:bodyPr>
          <a:lstStyle>
            <a:lvl1pPr marL="0" marR="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21"/>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2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3"/>
            </p:custDataLst>
          </p:nvPr>
        </p:nvSpPr>
        <p:spPr/>
        <p:txBody>
          <a:bodyPr/>
          <a:lstStyle/>
          <a:p>
            <a:endParaRPr lang="zh-CN" altLang="en-US"/>
          </a:p>
        </p:txBody>
      </p:sp>
      <p:sp>
        <p:nvSpPr>
          <p:cNvPr id="6" name="灯片编号占位符 5"/>
          <p:cNvSpPr>
            <a:spLocks noGrp="1"/>
          </p:cNvSpPr>
          <p:nvPr>
            <p:ph type="sldNum" sz="quarter" idx="12"/>
            <p:custDataLst>
              <p:tags r:id="rId2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4" name="等腰三角形 3"/>
          <p:cNvSpPr/>
          <p:nvPr>
            <p:custDataLst>
              <p:tags r:id="rId2"/>
            </p:custDataLst>
          </p:nvPr>
        </p:nvSpPr>
        <p:spPr>
          <a:xfrm flipH="1" flipV="1">
            <a:off x="6834937" y="7260"/>
            <a:ext cx="5357061" cy="25762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9460755" y="0"/>
            <a:ext cx="2731245" cy="5066215"/>
          </a:xfrm>
          <a:prstGeom prst="rect">
            <a:avLst/>
          </a:prstGeom>
        </p:spPr>
      </p:pic>
      <p:sp>
        <p:nvSpPr>
          <p:cNvPr id="55" name="任意多边形: 形状 54"/>
          <p:cNvSpPr/>
          <p:nvPr>
            <p:custDataLst>
              <p:tags r:id="rId5"/>
            </p:custDataLst>
          </p:nvPr>
        </p:nvSpPr>
        <p:spPr>
          <a:xfrm rot="19013494">
            <a:off x="804537" y="3575330"/>
            <a:ext cx="114195" cy="2643673"/>
          </a:xfrm>
          <a:custGeom>
            <a:avLst/>
            <a:gdLst>
              <a:gd name="connsiteX0" fmla="*/ 114195 w 114195"/>
              <a:gd name="connsiteY0" fmla="*/ 0 h 2643673"/>
              <a:gd name="connsiteX1" fmla="*/ 114195 w 114195"/>
              <a:gd name="connsiteY1" fmla="*/ 2624992 h 2643673"/>
              <a:gd name="connsiteX2" fmla="*/ 0 w 114195"/>
              <a:gd name="connsiteY2" fmla="*/ 2643673 h 2643673"/>
              <a:gd name="connsiteX3" fmla="*/ 0 w 114195"/>
              <a:gd name="connsiteY3" fmla="*/ 122198 h 2643673"/>
            </a:gdLst>
            <a:ahLst/>
            <a:cxnLst>
              <a:cxn ang="0">
                <a:pos x="connsiteX0" y="connsiteY0"/>
              </a:cxn>
              <a:cxn ang="0">
                <a:pos x="connsiteX1" y="connsiteY1"/>
              </a:cxn>
              <a:cxn ang="0">
                <a:pos x="connsiteX2" y="connsiteY2"/>
              </a:cxn>
              <a:cxn ang="0">
                <a:pos x="connsiteX3" y="connsiteY3"/>
              </a:cxn>
            </a:cxnLst>
            <a:rect l="l" t="t" r="r" b="b"/>
            <a:pathLst>
              <a:path w="114195" h="2643673">
                <a:moveTo>
                  <a:pt x="114195" y="0"/>
                </a:moveTo>
                <a:lnTo>
                  <a:pt x="114195" y="2624992"/>
                </a:lnTo>
                <a:lnTo>
                  <a:pt x="0" y="2643673"/>
                </a:lnTo>
                <a:lnTo>
                  <a:pt x="0" y="12219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任意多边形: 形状 56"/>
          <p:cNvSpPr/>
          <p:nvPr>
            <p:custDataLst>
              <p:tags r:id="rId6"/>
            </p:custDataLst>
          </p:nvPr>
        </p:nvSpPr>
        <p:spPr>
          <a:xfrm rot="19013494">
            <a:off x="697090" y="4175840"/>
            <a:ext cx="114195" cy="2329218"/>
          </a:xfrm>
          <a:custGeom>
            <a:avLst/>
            <a:gdLst>
              <a:gd name="connsiteX0" fmla="*/ 114195 w 114195"/>
              <a:gd name="connsiteY0" fmla="*/ 0 h 2329218"/>
              <a:gd name="connsiteX1" fmla="*/ 114195 w 114195"/>
              <a:gd name="connsiteY1" fmla="*/ 2319214 h 2329218"/>
              <a:gd name="connsiteX2" fmla="*/ 27813 w 114195"/>
              <a:gd name="connsiteY2" fmla="*/ 2329218 h 2329218"/>
              <a:gd name="connsiteX3" fmla="*/ 0 w 114195"/>
              <a:gd name="connsiteY3" fmla="*/ 2298791 h 2329218"/>
              <a:gd name="connsiteX4" fmla="*/ 0 w 114195"/>
              <a:gd name="connsiteY4" fmla="*/ 127736 h 2329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329218">
                <a:moveTo>
                  <a:pt x="114195" y="0"/>
                </a:moveTo>
                <a:lnTo>
                  <a:pt x="114195" y="2319214"/>
                </a:lnTo>
                <a:lnTo>
                  <a:pt x="27813" y="2329218"/>
                </a:lnTo>
                <a:lnTo>
                  <a:pt x="0" y="2298791"/>
                </a:lnTo>
                <a:lnTo>
                  <a:pt x="0" y="1277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任意多边形: 形状 58"/>
          <p:cNvSpPr/>
          <p:nvPr>
            <p:custDataLst>
              <p:tags r:id="rId7"/>
            </p:custDataLst>
          </p:nvPr>
        </p:nvSpPr>
        <p:spPr>
          <a:xfrm rot="19013494">
            <a:off x="588009" y="4770157"/>
            <a:ext cx="114195" cy="2031683"/>
          </a:xfrm>
          <a:custGeom>
            <a:avLst/>
            <a:gdLst>
              <a:gd name="connsiteX0" fmla="*/ 114195 w 114195"/>
              <a:gd name="connsiteY0" fmla="*/ 0 h 2031683"/>
              <a:gd name="connsiteX1" fmla="*/ 114195 w 114195"/>
              <a:gd name="connsiteY1" fmla="*/ 2015314 h 2031683"/>
              <a:gd name="connsiteX2" fmla="*/ 32998 w 114195"/>
              <a:gd name="connsiteY2" fmla="*/ 2031683 h 2031683"/>
              <a:gd name="connsiteX3" fmla="*/ 0 w 114195"/>
              <a:gd name="connsiteY3" fmla="*/ 1995216 h 2031683"/>
              <a:gd name="connsiteX4" fmla="*/ 0 w 114195"/>
              <a:gd name="connsiteY4" fmla="*/ 124974 h 203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031683">
                <a:moveTo>
                  <a:pt x="114195" y="0"/>
                </a:moveTo>
                <a:lnTo>
                  <a:pt x="114195" y="2015314"/>
                </a:lnTo>
                <a:lnTo>
                  <a:pt x="32998" y="2031683"/>
                </a:lnTo>
                <a:lnTo>
                  <a:pt x="0" y="1995216"/>
                </a:lnTo>
                <a:lnTo>
                  <a:pt x="0" y="1249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p:cNvSpPr/>
          <p:nvPr>
            <p:custDataLst>
              <p:tags r:id="rId8"/>
            </p:custDataLst>
          </p:nvPr>
        </p:nvSpPr>
        <p:spPr>
          <a:xfrm rot="13114061">
            <a:off x="195661" y="5569708"/>
            <a:ext cx="114195" cy="954066"/>
          </a:xfrm>
          <a:custGeom>
            <a:avLst/>
            <a:gdLst>
              <a:gd name="connsiteX0" fmla="*/ 114195 w 114195"/>
              <a:gd name="connsiteY0" fmla="*/ 954066 h 954066"/>
              <a:gd name="connsiteX1" fmla="*/ 1169 w 114195"/>
              <a:gd name="connsiteY1" fmla="*/ 941812 h 954066"/>
              <a:gd name="connsiteX2" fmla="*/ 0 w 114195"/>
              <a:gd name="connsiteY2" fmla="*/ 940342 h 954066"/>
              <a:gd name="connsiteX3" fmla="*/ 0 w 114195"/>
              <a:gd name="connsiteY3" fmla="*/ 0 h 954066"/>
              <a:gd name="connsiteX4" fmla="*/ 114195 w 114195"/>
              <a:gd name="connsiteY4" fmla="*/ 143215 h 954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954066">
                <a:moveTo>
                  <a:pt x="114195" y="954066"/>
                </a:moveTo>
                <a:lnTo>
                  <a:pt x="1169" y="941812"/>
                </a:lnTo>
                <a:lnTo>
                  <a:pt x="0" y="940342"/>
                </a:lnTo>
                <a:lnTo>
                  <a:pt x="0" y="0"/>
                </a:lnTo>
                <a:lnTo>
                  <a:pt x="114195" y="14321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p:custDataLst>
              <p:tags r:id="rId9"/>
            </p:custDataLst>
          </p:nvPr>
        </p:nvSpPr>
        <p:spPr>
          <a:xfrm rot="13114061">
            <a:off x="392473" y="5826001"/>
            <a:ext cx="114195" cy="1198786"/>
          </a:xfrm>
          <a:custGeom>
            <a:avLst/>
            <a:gdLst>
              <a:gd name="connsiteX0" fmla="*/ 114195 w 114195"/>
              <a:gd name="connsiteY0" fmla="*/ 1198786 h 1198786"/>
              <a:gd name="connsiteX1" fmla="*/ 1169 w 114195"/>
              <a:gd name="connsiteY1" fmla="*/ 1179710 h 1198786"/>
              <a:gd name="connsiteX2" fmla="*/ 0 w 114195"/>
              <a:gd name="connsiteY2" fmla="*/ 1177421 h 1198786"/>
              <a:gd name="connsiteX3" fmla="*/ 0 w 114195"/>
              <a:gd name="connsiteY3" fmla="*/ 91055 h 1198786"/>
              <a:gd name="connsiteX4" fmla="*/ 114195 w 114195"/>
              <a:gd name="connsiteY4" fmla="*/ 0 h 119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1198786">
                <a:moveTo>
                  <a:pt x="114195" y="1198786"/>
                </a:moveTo>
                <a:lnTo>
                  <a:pt x="1169" y="1179710"/>
                </a:lnTo>
                <a:lnTo>
                  <a:pt x="0" y="117742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p:custDataLst>
              <p:tags r:id="rId10"/>
            </p:custDataLst>
          </p:nvPr>
        </p:nvSpPr>
        <p:spPr>
          <a:xfrm rot="13114061">
            <a:off x="774206" y="6129676"/>
            <a:ext cx="114195" cy="857436"/>
          </a:xfrm>
          <a:custGeom>
            <a:avLst/>
            <a:gdLst>
              <a:gd name="connsiteX0" fmla="*/ 114195 w 114195"/>
              <a:gd name="connsiteY0" fmla="*/ 857436 h 857436"/>
              <a:gd name="connsiteX1" fmla="*/ 1169 w 114195"/>
              <a:gd name="connsiteY1" fmla="*/ 838360 h 857436"/>
              <a:gd name="connsiteX2" fmla="*/ 0 w 114195"/>
              <a:gd name="connsiteY2" fmla="*/ 836071 h 857436"/>
              <a:gd name="connsiteX3" fmla="*/ 0 w 114195"/>
              <a:gd name="connsiteY3" fmla="*/ 91055 h 857436"/>
              <a:gd name="connsiteX4" fmla="*/ 114195 w 114195"/>
              <a:gd name="connsiteY4" fmla="*/ 0 h 85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857436">
                <a:moveTo>
                  <a:pt x="114195" y="857436"/>
                </a:moveTo>
                <a:lnTo>
                  <a:pt x="1169" y="838360"/>
                </a:lnTo>
                <a:lnTo>
                  <a:pt x="0" y="83607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0" name="组合 59"/>
          <p:cNvGrpSpPr/>
          <p:nvPr>
            <p:custDataLst>
              <p:tags r:id="rId11"/>
            </p:custDataLst>
          </p:nvPr>
        </p:nvGrpSpPr>
        <p:grpSpPr>
          <a:xfrm>
            <a:off x="1712800" y="4635950"/>
            <a:ext cx="1499948" cy="2494226"/>
            <a:chOff x="1712800" y="4635950"/>
            <a:chExt cx="1499948" cy="2494226"/>
          </a:xfrm>
        </p:grpSpPr>
        <p:sp>
          <p:nvSpPr>
            <p:cNvPr id="45" name="任意多边形: 形状 44"/>
            <p:cNvSpPr/>
            <p:nvPr>
              <p:custDataLst>
                <p:tags r:id="rId12"/>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形状 48"/>
            <p:cNvSpPr/>
            <p:nvPr>
              <p:custDataLst>
                <p:tags r:id="rId13"/>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1" name="组合 60"/>
          <p:cNvGrpSpPr/>
          <p:nvPr>
            <p:custDataLst>
              <p:tags r:id="rId14"/>
            </p:custDataLst>
          </p:nvPr>
        </p:nvGrpSpPr>
        <p:grpSpPr>
          <a:xfrm>
            <a:off x="2576721" y="4644851"/>
            <a:ext cx="1499948" cy="2494226"/>
            <a:chOff x="1712800" y="4635950"/>
            <a:chExt cx="1499948" cy="2494226"/>
          </a:xfrm>
        </p:grpSpPr>
        <p:sp>
          <p:nvSpPr>
            <p:cNvPr id="62" name="任意多边形: 形状 61"/>
            <p:cNvSpPr/>
            <p:nvPr>
              <p:custDataLst>
                <p:tags r:id="rId15"/>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任意多边形: 形状 62"/>
            <p:cNvSpPr/>
            <p:nvPr>
              <p:custDataLst>
                <p:tags r:id="rId16"/>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0" name="标题 1"/>
          <p:cNvSpPr>
            <a:spLocks noGrp="1"/>
          </p:cNvSpPr>
          <p:nvPr>
            <p:ph type="title" hasCustomPrompt="1"/>
            <p:custDataLst>
              <p:tags r:id="rId17"/>
            </p:custDataLst>
          </p:nvPr>
        </p:nvSpPr>
        <p:spPr>
          <a:xfrm>
            <a:off x="3923470" y="2590806"/>
            <a:ext cx="5621060" cy="1082219"/>
          </a:xfrm>
        </p:spPr>
        <p:txBody>
          <a:bodyPr anchor="b">
            <a:normAutofit/>
          </a:bodyPr>
          <a:lstStyle>
            <a:lvl1pPr algn="l">
              <a:defRPr sz="4800" b="1"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p:custDataLst>
              <p:tags r:id="rId18"/>
            </p:custDataLst>
          </p:nvPr>
        </p:nvSpPr>
        <p:spPr>
          <a:xfrm>
            <a:off x="3923470" y="3781884"/>
            <a:ext cx="5621060" cy="712852"/>
          </a:xfrm>
        </p:spPr>
        <p:txBody>
          <a:bodyPr anchor="t">
            <a:normAutofit/>
          </a:bodyPr>
          <a:lstStyle>
            <a:lvl1pPr marL="0" indent="0" algn="l">
              <a:lnSpc>
                <a:spcPct val="100000"/>
              </a:lnSpc>
              <a:buNone/>
              <a:defRPr sz="2800" baseline="0">
                <a:solidFill>
                  <a:schemeClr val="tx1">
                    <a:lumMod val="85000"/>
                    <a:lumOff val="1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en-US" dirty="0"/>
          </a:p>
        </p:txBody>
      </p:sp>
      <p:sp>
        <p:nvSpPr>
          <p:cNvPr id="3" name="日期占位符 2"/>
          <p:cNvSpPr>
            <a:spLocks noGrp="1"/>
          </p:cNvSpPr>
          <p:nvPr>
            <p:ph type="dt" sz="half" idx="10"/>
            <p:custDataLst>
              <p:tags r:id="rId19"/>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20"/>
            </p:custDataLst>
          </p:nvPr>
        </p:nvSpPr>
        <p:spPr/>
        <p:txBody>
          <a:bodyPr/>
          <a:lstStyle/>
          <a:p>
            <a:endParaRPr lang="zh-CN" altLang="en-US" dirty="0"/>
          </a:p>
        </p:txBody>
      </p:sp>
      <p:sp>
        <p:nvSpPr>
          <p:cNvPr id="7" name="灯片编号占位符 6"/>
          <p:cNvSpPr>
            <a:spLocks noGrp="1"/>
          </p:cNvSpPr>
          <p:nvPr>
            <p:ph type="sldNum" sz="quarter" idx="12"/>
            <p:custDataLst>
              <p:tags r:id="rId21"/>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直角三角形 7"/>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custDataLst>
              <p:tags r:id="rId4"/>
            </p:custDataLst>
          </p:nvPr>
        </p:nvGrpSpPr>
        <p:grpSpPr>
          <a:xfrm flipH="1">
            <a:off x="10989113" y="5676900"/>
            <a:ext cx="1359016" cy="817267"/>
            <a:chOff x="-179642" y="1211796"/>
            <a:chExt cx="1593073" cy="958022"/>
          </a:xfrm>
        </p:grpSpPr>
        <p:sp>
          <p:nvSpPr>
            <p:cNvPr id="11" name="任意多边形: 形状 10"/>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p:ph type="title"/>
            <p:custDataLst>
              <p:tags r:id="rId9"/>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10"/>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1"/>
            </p:custDataLst>
          </p:nvPr>
        </p:nvSpPr>
        <p:spPr>
          <a:xfrm>
            <a:off x="6238877" y="952508"/>
            <a:ext cx="5283242" cy="5388907"/>
          </a:xfrm>
        </p:spPr>
        <p:txBody>
          <a:bodyPr>
            <a:noAutofit/>
          </a:bodyPr>
          <a:lstStyle>
            <a:lvl1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1pPr>
            <a:lvl2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2pPr>
            <a:lvl3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3pPr>
            <a:lvl4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4pPr>
            <a:lvl5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2"/>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3"/>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14"/>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7" name="直角三角形 16"/>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custDataLst>
              <p:tags r:id="rId4"/>
            </p:custDataLst>
          </p:nvPr>
        </p:nvGrpSpPr>
        <p:grpSpPr>
          <a:xfrm flipH="1">
            <a:off x="10989113" y="5676900"/>
            <a:ext cx="1359016" cy="817267"/>
            <a:chOff x="-179642" y="1211796"/>
            <a:chExt cx="1593073" cy="958022"/>
          </a:xfrm>
        </p:grpSpPr>
        <p:sp>
          <p:nvSpPr>
            <p:cNvPr id="20" name="任意多边形: 形状 19"/>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p:ph type="title"/>
            <p:custDataLst>
              <p:tags r:id="rId9"/>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10"/>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2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1"/>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2"/>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3"/>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4"/>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5"/>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16"/>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直角三角形 5"/>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custDataLst>
              <p:tags r:id="rId4"/>
            </p:custDataLst>
          </p:nvPr>
        </p:nvGrpSpPr>
        <p:grpSpPr>
          <a:xfrm flipH="1">
            <a:off x="10989113" y="5676900"/>
            <a:ext cx="1359016" cy="817267"/>
            <a:chOff x="-179642" y="1211796"/>
            <a:chExt cx="1593073" cy="958022"/>
          </a:xfrm>
        </p:grpSpPr>
        <p:sp>
          <p:nvSpPr>
            <p:cNvPr id="9" name="任意多边形: 形状 8"/>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p:ph type="title"/>
            <p:custDataLst>
              <p:tags r:id="rId9"/>
            </p:custDataLst>
          </p:nvPr>
        </p:nvSpPr>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5" name="灯片编号占位符 4"/>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直角三角形 4"/>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custDataLst>
              <p:tags r:id="rId4"/>
            </p:custDataLst>
          </p:nvPr>
        </p:nvGrpSpPr>
        <p:grpSpPr>
          <a:xfrm flipH="1">
            <a:off x="10989113" y="5676900"/>
            <a:ext cx="1359016" cy="817267"/>
            <a:chOff x="-179642" y="1211796"/>
            <a:chExt cx="1593073" cy="958022"/>
          </a:xfrm>
        </p:grpSpPr>
        <p:sp>
          <p:nvSpPr>
            <p:cNvPr id="8" name="任意多边形: 形状 7"/>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日期占位符 1"/>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0"/>
            </p:custDataLst>
          </p:nvPr>
        </p:nvSpPr>
        <p:spPr/>
        <p:txBody>
          <a:bodyPr/>
          <a:lstStyle/>
          <a:p>
            <a:endParaRPr lang="zh-CN" altLang="en-US"/>
          </a:p>
        </p:txBody>
      </p:sp>
      <p:sp>
        <p:nvSpPr>
          <p:cNvPr id="4" name="灯片编号占位符 3"/>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直角三角形 7"/>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custDataLst>
              <p:tags r:id="rId4"/>
            </p:custDataLst>
          </p:nvPr>
        </p:nvGrpSpPr>
        <p:grpSpPr>
          <a:xfrm flipH="1">
            <a:off x="10989113" y="5676900"/>
            <a:ext cx="1359016" cy="817267"/>
            <a:chOff x="-179642" y="1211796"/>
            <a:chExt cx="1593073" cy="958022"/>
          </a:xfrm>
        </p:grpSpPr>
        <p:sp>
          <p:nvSpPr>
            <p:cNvPr id="11" name="任意多边形: 形状 10"/>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p:ph type="title"/>
            <p:custDataLst>
              <p:tags r:id="rId9"/>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10"/>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11"/>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2"/>
            </p:custDataLst>
          </p:nvPr>
        </p:nvSpPr>
        <p:spPr/>
        <p:txBody>
          <a:bodyPr/>
          <a:lstStyle>
            <a:lvl1pPr>
              <a:lnSpc>
                <a:spcPct val="120000"/>
              </a:lnSpc>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3"/>
            </p:custDataLst>
          </p:nvPr>
        </p:nvSpPr>
        <p:spPr/>
        <p:txBody>
          <a:bodyPr/>
          <a:lstStyle>
            <a:lvl1pPr>
              <a:lnSpc>
                <a:spcPct val="120000"/>
              </a:lnSpc>
              <a:defRPr/>
            </a:lvl1pPr>
          </a:lstStyle>
          <a:p>
            <a:endParaRPr lang="zh-CN" altLang="en-US" dirty="0"/>
          </a:p>
        </p:txBody>
      </p:sp>
      <p:sp>
        <p:nvSpPr>
          <p:cNvPr id="7" name="灯片编号占位符 6"/>
          <p:cNvSpPr>
            <a:spLocks noGrp="1"/>
          </p:cNvSpPr>
          <p:nvPr>
            <p:ph type="sldNum" sz="quarter" idx="12"/>
            <p:custDataLst>
              <p:tags r:id="rId14"/>
            </p:custDataLst>
          </p:nvPr>
        </p:nvSpPr>
        <p:spPr/>
        <p:txBody>
          <a:bodyPr/>
          <a:lstStyle>
            <a:lvl1pPr>
              <a:lnSpc>
                <a:spcPct val="120000"/>
              </a:lnSpc>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直角三角形 6"/>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4"/>
            </p:custDataLst>
          </p:nvPr>
        </p:nvGrpSpPr>
        <p:grpSpPr>
          <a:xfrm flipH="1">
            <a:off x="10989113" y="5676900"/>
            <a:ext cx="1359016" cy="817267"/>
            <a:chOff x="-179642" y="1211796"/>
            <a:chExt cx="1593073" cy="958022"/>
          </a:xfrm>
        </p:grpSpPr>
        <p:sp>
          <p:nvSpPr>
            <p:cNvPr id="10" name="任意多边形: 形状 9"/>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竖排标题 1"/>
          <p:cNvSpPr>
            <a:spLocks noGrp="1"/>
          </p:cNvSpPr>
          <p:nvPr>
            <p:ph type="title" orient="vert"/>
            <p:custDataLst>
              <p:tags r:id="rId9"/>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2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0"/>
            </p:custDataLst>
          </p:nvPr>
        </p:nvSpPr>
        <p:spPr>
          <a:xfrm>
            <a:off x="669925" y="952500"/>
            <a:ext cx="9828101" cy="5388907"/>
          </a:xfrm>
        </p:spPr>
        <p:txBody>
          <a:bodyPr vert="eaVert"/>
          <a:lstStyle>
            <a:lvl1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1"/>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13"/>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直角三角形 5"/>
          <p:cNvSpPr/>
          <p:nvPr>
            <p:custDataLst>
              <p:tags r:id="rId2"/>
            </p:custDataLst>
          </p:nvPr>
        </p:nvSpPr>
        <p:spPr>
          <a:xfrm flipV="1">
            <a:off x="-5476" y="0"/>
            <a:ext cx="2162619" cy="163830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custDataLst>
              <p:tags r:id="rId3"/>
            </p:custDataLst>
          </p:nvPr>
        </p:nvSpPr>
        <p:spPr>
          <a:xfrm flipV="1">
            <a:off x="-5475" y="0"/>
            <a:ext cx="1891425" cy="1432856"/>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4"/>
            </p:custDataLst>
          </p:nvPr>
        </p:nvGrpSpPr>
        <p:grpSpPr>
          <a:xfrm flipH="1">
            <a:off x="10989113" y="5676900"/>
            <a:ext cx="1359016" cy="817267"/>
            <a:chOff x="-179642" y="1211796"/>
            <a:chExt cx="1593073" cy="958022"/>
          </a:xfrm>
        </p:grpSpPr>
        <p:sp>
          <p:nvSpPr>
            <p:cNvPr id="10" name="任意多边形: 形状 9"/>
            <p:cNvSpPr/>
            <p:nvPr>
              <p:custDataLst>
                <p:tags r:id="rId5"/>
              </p:custDataLst>
            </p:nvPr>
          </p:nvSpPr>
          <p:spPr>
            <a:xfrm rot="7561930">
              <a:off x="580426" y="451728"/>
              <a:ext cx="72937" cy="1593073"/>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p:custDataLst>
                <p:tags r:id="rId6"/>
              </p:custDataLst>
            </p:nvPr>
          </p:nvSpPr>
          <p:spPr>
            <a:xfrm rot="3238070" flipH="1">
              <a:off x="569926" y="1349796"/>
              <a:ext cx="72937" cy="1567108"/>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custDataLst>
                <p:tags r:id="rId7"/>
              </p:custDataLst>
            </p:nvPr>
          </p:nvSpPr>
          <p:spPr>
            <a:xfrm rot="7561930">
              <a:off x="410329" y="782586"/>
              <a:ext cx="72937" cy="1171590"/>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custDataLst>
                <p:tags r:id="rId8"/>
              </p:custDataLst>
            </p:nvPr>
          </p:nvSpPr>
          <p:spPr>
            <a:xfrm rot="3238070" flipH="1">
              <a:off x="399830" y="1432722"/>
              <a:ext cx="72937" cy="1145625"/>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2"/>
            </p:custDataLst>
          </p:nvPr>
        </p:nvSpPr>
        <p:spPr>
          <a:xfrm>
            <a:off x="669930" y="952508"/>
            <a:ext cx="10852237"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7" name="等腰三角形 6"/>
          <p:cNvSpPr/>
          <p:nvPr>
            <p:custDataLst>
              <p:tags r:id="rId2"/>
            </p:custDataLst>
          </p:nvPr>
        </p:nvSpPr>
        <p:spPr>
          <a:xfrm>
            <a:off x="2" y="4287154"/>
            <a:ext cx="5357061" cy="25762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0" y="1804485"/>
            <a:ext cx="2731245" cy="5066215"/>
          </a:xfrm>
          <a:prstGeom prst="rect">
            <a:avLst/>
          </a:prstGeom>
        </p:spPr>
      </p:pic>
      <p:sp>
        <p:nvSpPr>
          <p:cNvPr id="16" name="任意多边形: 形状 15"/>
          <p:cNvSpPr/>
          <p:nvPr>
            <p:custDataLst>
              <p:tags r:id="rId5"/>
            </p:custDataLst>
          </p:nvPr>
        </p:nvSpPr>
        <p:spPr>
          <a:xfrm rot="18816937">
            <a:off x="2723812" y="288353"/>
            <a:ext cx="114195" cy="7820842"/>
          </a:xfrm>
          <a:custGeom>
            <a:avLst/>
            <a:gdLst>
              <a:gd name="connsiteX0" fmla="*/ 114195 w 114195"/>
              <a:gd name="connsiteY0" fmla="*/ 0 h 7820842"/>
              <a:gd name="connsiteX1" fmla="*/ 114195 w 114195"/>
              <a:gd name="connsiteY1" fmla="*/ 7820842 h 7820842"/>
              <a:gd name="connsiteX2" fmla="*/ 0 w 114195"/>
              <a:gd name="connsiteY2" fmla="*/ 7700991 h 7820842"/>
              <a:gd name="connsiteX3" fmla="*/ 0 w 114195"/>
              <a:gd name="connsiteY3" fmla="*/ 106626 h 7820842"/>
            </a:gdLst>
            <a:ahLst/>
            <a:cxnLst>
              <a:cxn ang="0">
                <a:pos x="connsiteX0" y="connsiteY0"/>
              </a:cxn>
              <a:cxn ang="0">
                <a:pos x="connsiteX1" y="connsiteY1"/>
              </a:cxn>
              <a:cxn ang="0">
                <a:pos x="connsiteX2" y="connsiteY2"/>
              </a:cxn>
              <a:cxn ang="0">
                <a:pos x="connsiteX3" y="connsiteY3"/>
              </a:cxn>
            </a:cxnLst>
            <a:rect l="l" t="t" r="r" b="b"/>
            <a:pathLst>
              <a:path w="114195" h="7820842">
                <a:moveTo>
                  <a:pt x="114195" y="0"/>
                </a:moveTo>
                <a:lnTo>
                  <a:pt x="114195" y="7820842"/>
                </a:lnTo>
                <a:lnTo>
                  <a:pt x="0" y="7700991"/>
                </a:lnTo>
                <a:lnTo>
                  <a:pt x="0" y="1066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7" name="组合 16"/>
          <p:cNvGrpSpPr/>
          <p:nvPr>
            <p:custDataLst>
              <p:tags r:id="rId6"/>
            </p:custDataLst>
          </p:nvPr>
        </p:nvGrpSpPr>
        <p:grpSpPr>
          <a:xfrm flipH="1" flipV="1">
            <a:off x="8804620" y="-283031"/>
            <a:ext cx="1499948" cy="2494226"/>
            <a:chOff x="1712800" y="4635950"/>
            <a:chExt cx="1499948" cy="2494226"/>
          </a:xfrm>
        </p:grpSpPr>
        <p:sp>
          <p:nvSpPr>
            <p:cNvPr id="18" name="任意多边形: 形状 17"/>
            <p:cNvSpPr/>
            <p:nvPr>
              <p:custDataLst>
                <p:tags r:id="rId7"/>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custDataLst>
                <p:tags r:id="rId8"/>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 name="矩形 2"/>
          <p:cNvSpPr/>
          <p:nvPr>
            <p:custDataLst>
              <p:tags r:id="rId9"/>
            </p:custDataLst>
          </p:nvPr>
        </p:nvSpPr>
        <p:spPr>
          <a:xfrm rot="3266646">
            <a:off x="7374284" y="1113743"/>
            <a:ext cx="1439231" cy="1175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custDataLst>
              <p:tags r:id="rId10"/>
            </p:custDataLst>
          </p:nvPr>
        </p:nvSpPr>
        <p:spPr>
          <a:xfrm rot="3266646">
            <a:off x="7419031" y="397499"/>
            <a:ext cx="1205704" cy="117549"/>
          </a:xfrm>
          <a:custGeom>
            <a:avLst/>
            <a:gdLst>
              <a:gd name="connsiteX0" fmla="*/ 0 w 1205704"/>
              <a:gd name="connsiteY0" fmla="*/ 117549 h 117549"/>
              <a:gd name="connsiteX1" fmla="*/ 84020 w 1205704"/>
              <a:gd name="connsiteY1" fmla="*/ 0 h 117549"/>
              <a:gd name="connsiteX2" fmla="*/ 1205704 w 1205704"/>
              <a:gd name="connsiteY2" fmla="*/ 0 h 117549"/>
              <a:gd name="connsiteX3" fmla="*/ 1205704 w 1205704"/>
              <a:gd name="connsiteY3" fmla="*/ 117549 h 117549"/>
            </a:gdLst>
            <a:ahLst/>
            <a:cxnLst>
              <a:cxn ang="0">
                <a:pos x="connsiteX0" y="connsiteY0"/>
              </a:cxn>
              <a:cxn ang="0">
                <a:pos x="connsiteX1" y="connsiteY1"/>
              </a:cxn>
              <a:cxn ang="0">
                <a:pos x="connsiteX2" y="connsiteY2"/>
              </a:cxn>
              <a:cxn ang="0">
                <a:pos x="connsiteX3" y="connsiteY3"/>
              </a:cxn>
            </a:cxnLst>
            <a:rect l="l" t="t" r="r" b="b"/>
            <a:pathLst>
              <a:path w="1205704" h="117549">
                <a:moveTo>
                  <a:pt x="0" y="117549"/>
                </a:moveTo>
                <a:lnTo>
                  <a:pt x="84020" y="0"/>
                </a:lnTo>
                <a:lnTo>
                  <a:pt x="1205704" y="0"/>
                </a:lnTo>
                <a:lnTo>
                  <a:pt x="1205704" y="1175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p:ph type="ctrTitle" hasCustomPrompt="1"/>
            <p:custDataLst>
              <p:tags r:id="rId11"/>
            </p:custDataLst>
          </p:nvPr>
        </p:nvSpPr>
        <p:spPr>
          <a:xfrm>
            <a:off x="5085759" y="2349886"/>
            <a:ext cx="5968684" cy="2158229"/>
          </a:xfrm>
        </p:spPr>
        <p:txBody>
          <a:bodyPr anchor="ctr">
            <a:normAutofit/>
          </a:bodyPr>
          <a:lstStyle>
            <a:lvl1pPr marL="0" indent="0" algn="ctr">
              <a:buFont typeface="Arial" panose="020B0604020202020204" pitchFamily="34" charset="0"/>
              <a:buNone/>
              <a:defRPr sz="96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 name="日期占位符 1"/>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9" name="灯片编号占位符 8"/>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221.xml"/><Relationship Id="rId16" Type="http://schemas.openxmlformats.org/officeDocument/2006/relationships/tags" Target="../tags/tag220.xml"/><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2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222.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66.xml"/><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tags" Target="../tags/tag265.xml"/><Relationship Id="rId1" Type="http://schemas.openxmlformats.org/officeDocument/2006/relationships/tags" Target="../tags/tag264.xml"/></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56.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7.xml"/><Relationship Id="rId1" Type="http://schemas.openxmlformats.org/officeDocument/2006/relationships/image" Target="../media/image99.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8.xml"/><Relationship Id="rId1" Type="http://schemas.openxmlformats.org/officeDocument/2006/relationships/image" Target="../media/image100.png"/></Relationships>
</file>

<file path=ppt/slides/_rels/slide10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59.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60.xml"/><Relationship Id="rId2" Type="http://schemas.openxmlformats.org/officeDocument/2006/relationships/hyperlink" Target="https://www.cnblogs.com/codelove/p/10904425.html" TargetMode="External"/><Relationship Id="rId1" Type="http://schemas.openxmlformats.org/officeDocument/2006/relationships/image" Target="../media/image104.png"/></Relationships>
</file>

<file path=ppt/slides/_rels/slide105.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1.sv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0" Type="http://schemas.openxmlformats.org/officeDocument/2006/relationships/slideLayout" Target="../slideLayouts/slideLayout2.xml"/><Relationship Id="rId2" Type="http://schemas.openxmlformats.org/officeDocument/2006/relationships/image" Target="../media/image74.png"/><Relationship Id="rId19" Type="http://schemas.openxmlformats.org/officeDocument/2006/relationships/tags" Target="../tags/tag761.xml"/><Relationship Id="rId18" Type="http://schemas.openxmlformats.org/officeDocument/2006/relationships/image" Target="../media/image89.png"/><Relationship Id="rId17" Type="http://schemas.openxmlformats.org/officeDocument/2006/relationships/image" Target="../media/image88.png"/><Relationship Id="rId16" Type="http://schemas.openxmlformats.org/officeDocument/2006/relationships/image" Target="../media/image87.png"/><Relationship Id="rId15" Type="http://schemas.openxmlformats.org/officeDocument/2006/relationships/image" Target="../media/image86.png"/><Relationship Id="rId14" Type="http://schemas.openxmlformats.org/officeDocument/2006/relationships/image" Target="../media/image85.png"/><Relationship Id="rId13" Type="http://schemas.openxmlformats.org/officeDocument/2006/relationships/image" Target="../media/image84.png"/><Relationship Id="rId12" Type="http://schemas.openxmlformats.org/officeDocument/2006/relationships/image" Target="../media/image83.png"/><Relationship Id="rId11" Type="http://schemas.openxmlformats.org/officeDocument/2006/relationships/image" Target="../media/image82.png"/><Relationship Id="rId10" Type="http://schemas.openxmlformats.org/officeDocument/2006/relationships/image" Target="../media/image81.png"/><Relationship Id="rId1" Type="http://schemas.openxmlformats.org/officeDocument/2006/relationships/image" Target="../media/image71.jpe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762.xml"/></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763.xml"/><Relationship Id="rId1" Type="http://schemas.openxmlformats.org/officeDocument/2006/relationships/image" Target="../media/image4.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764.xml"/><Relationship Id="rId1" Type="http://schemas.openxmlformats.org/officeDocument/2006/relationships/image" Target="../media/image4.png"/></Relationships>
</file>

<file path=ppt/slides/_rels/slide109.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tags" Target="../tags/tag765.xml"/><Relationship Id="rId2" Type="http://schemas.openxmlformats.org/officeDocument/2006/relationships/image" Target="../media/image88.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hemeOverride" Target="../theme/themeOverride1.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766.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70.xml"/><Relationship Id="rId5" Type="http://schemas.openxmlformats.org/officeDocument/2006/relationships/image" Target="../media/image15.png"/><Relationship Id="rId4" Type="http://schemas.openxmlformats.org/officeDocument/2006/relationships/hyperlink" Target="https://docs.microsoft.com/dotnet/api/microsoft.aspnetcore.builder.useextensions.use" TargetMode="External"/><Relationship Id="rId3" Type="http://schemas.openxmlformats.org/officeDocument/2006/relationships/hyperlink" Target="https://docs.microsoft.com/dotnet/api/microsoft.aspnetcore.builder.mapextensions.map" TargetMode="External"/><Relationship Id="rId2" Type="http://schemas.openxmlformats.org/officeDocument/2006/relationships/hyperlink" Target="https://docs.microsoft.com/dotnet/api/microsoft.aspnetcore.builder.runextensions.run" TargetMode="Externa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1.xml"/><Relationship Id="rId2" Type="http://schemas.openxmlformats.org/officeDocument/2006/relationships/hyperlink" Target="https://www.jianshu.com/p/33a2ef8bb9fc" TargetMode="External"/><Relationship Id="rId1" Type="http://schemas.openxmlformats.org/officeDocument/2006/relationships/image" Target="../media/image16.GIF"/></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2.xml"/><Relationship Id="rId3" Type="http://schemas.openxmlformats.org/officeDocument/2006/relationships/image" Target="../media/image17.png"/><Relationship Id="rId2" Type="http://schemas.openxmlformats.org/officeDocument/2006/relationships/hyperlink" Target="https://www.jianshu.com/p/c5369d749cc6" TargetMode="Externa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273.xml"/><Relationship Id="rId2" Type="http://schemas.openxmlformats.org/officeDocument/2006/relationships/hyperlink" Target="https://zhuanlan.zhihu.com/p/21960726" TargetMode="Externa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4.xml"/><Relationship Id="rId3" Type="http://schemas.openxmlformats.org/officeDocument/2006/relationships/image" Target="../media/image18.png"/><Relationship Id="rId2" Type="http://schemas.openxmlformats.org/officeDocument/2006/relationships/hyperlink" Target="https://www.jianshu.com/p/33a2ef8bb9fc" TargetMode="External"/><Relationship Id="rId1" Type="http://schemas.openxmlformats.org/officeDocument/2006/relationships/image" Target="../media/image16.GIF"/></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5.xml"/><Relationship Id="rId2" Type="http://schemas.openxmlformats.org/officeDocument/2006/relationships/image" Target="../media/image20.jpe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6.xml"/><Relationship Id="rId2" Type="http://schemas.openxmlformats.org/officeDocument/2006/relationships/image" Target="../media/image20.jpe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77.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8.xml"/><Relationship Id="rId2" Type="http://schemas.openxmlformats.org/officeDocument/2006/relationships/hyperlink" Target="https://docs.microsoft.com/zh-cn/aspnet/core/fundamentals/request-features?view=aspnetcore-2.2"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9.xml"/><Relationship Id="rId2" Type="http://schemas.openxmlformats.org/officeDocument/2006/relationships/hyperlink" Target="https://docs.microsoft.com/zh-cn/aspnet/core/fundamentals/request-features?view=aspnetcore-2.2" TargetMode="Externa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0.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1.xml"/><Relationship Id="rId2" Type="http://schemas.openxmlformats.org/officeDocument/2006/relationships/image" Target="../media/image13.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3.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hemeOverride" Target="../theme/themeOverride2.xml"/><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7.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88.xml"/><Relationship Id="rId3" Type="http://schemas.openxmlformats.org/officeDocument/2006/relationships/hyperlink" Target="https://www.jianshu.com/p/caa1a1a68611" TargetMode="External"/><Relationship Id="rId2" Type="http://schemas.openxmlformats.org/officeDocument/2006/relationships/image" Target="../media/image28.png"/><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9.xml"/><Relationship Id="rId2" Type="http://schemas.openxmlformats.org/officeDocument/2006/relationships/image" Target="../media/image29.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224.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0.xml"/><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9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293.xml"/><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hemeOverride" Target="../theme/themeOverride3.xml"/><Relationship Id="rId5" Type="http://schemas.openxmlformats.org/officeDocument/2006/relationships/tags" Target="../tags/tag296.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295.xml"/><Relationship Id="rId1" Type="http://schemas.openxmlformats.org/officeDocument/2006/relationships/tags" Target="../tags/tag294.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tags" Target="../tags/tag297.xml"/><Relationship Id="rId5" Type="http://schemas.openxmlformats.org/officeDocument/2006/relationships/image" Target="../media/image36.jpeg"/><Relationship Id="rId4" Type="http://schemas.openxmlformats.org/officeDocument/2006/relationships/image" Target="../media/image35.pn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tags" Target="../tags/tag298.xml"/><Relationship Id="rId4" Type="http://schemas.openxmlformats.org/officeDocument/2006/relationships/image" Target="../media/image38.png"/><Relationship Id="rId3" Type="http://schemas.openxmlformats.org/officeDocument/2006/relationships/image" Target="../media/image37.GIF"/><Relationship Id="rId2" Type="http://schemas.openxmlformats.org/officeDocument/2006/relationships/image" Target="../media/image34.jpeg"/><Relationship Id="rId1" Type="http://schemas.openxmlformats.org/officeDocument/2006/relationships/image" Target="../media/image33.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99.xml"/><Relationship Id="rId3" Type="http://schemas.openxmlformats.org/officeDocument/2006/relationships/image" Target="../media/image18.png"/><Relationship Id="rId2" Type="http://schemas.openxmlformats.org/officeDocument/2006/relationships/hyperlink" Target="https://www.jianshu.com/p/33a2ef8bb9fc" TargetMode="External"/><Relationship Id="rId1" Type="http://schemas.openxmlformats.org/officeDocument/2006/relationships/image" Target="../media/image16.GIF"/></Relationships>
</file>

<file path=ppt/slides/_rels/slide38.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1" Type="http://schemas.openxmlformats.org/officeDocument/2006/relationships/slideLayout" Target="../slideLayouts/slideLayout7.xml"/><Relationship Id="rId20" Type="http://schemas.openxmlformats.org/officeDocument/2006/relationships/tags" Target="../tags/tag319.xml"/><Relationship Id="rId2" Type="http://schemas.openxmlformats.org/officeDocument/2006/relationships/tags" Target="../tags/tag301.xml"/><Relationship Id="rId19" Type="http://schemas.openxmlformats.org/officeDocument/2006/relationships/tags" Target="../tags/tag318.xml"/><Relationship Id="rId18" Type="http://schemas.openxmlformats.org/officeDocument/2006/relationships/tags" Target="../tags/tag317.xml"/><Relationship Id="rId17" Type="http://schemas.openxmlformats.org/officeDocument/2006/relationships/tags" Target="../tags/tag316.xml"/><Relationship Id="rId16" Type="http://schemas.openxmlformats.org/officeDocument/2006/relationships/tags" Target="../tags/tag315.xml"/><Relationship Id="rId15" Type="http://schemas.openxmlformats.org/officeDocument/2006/relationships/tags" Target="../tags/tag314.xml"/><Relationship Id="rId14" Type="http://schemas.openxmlformats.org/officeDocument/2006/relationships/tags" Target="../tags/tag3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tags" Target="../tags/tag300.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320.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225.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9" Type="http://schemas.openxmlformats.org/officeDocument/2006/relationships/tags" Target="../tags/tag329.xml"/><Relationship Id="rId8" Type="http://schemas.openxmlformats.org/officeDocument/2006/relationships/tags" Target="../tags/tag328.xml"/><Relationship Id="rId7" Type="http://schemas.openxmlformats.org/officeDocument/2006/relationships/tags" Target="../tags/tag327.x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 Id="rId3" Type="http://schemas.openxmlformats.org/officeDocument/2006/relationships/tags" Target="../tags/tag323.xml"/><Relationship Id="rId26" Type="http://schemas.openxmlformats.org/officeDocument/2006/relationships/slideLayout" Target="../slideLayouts/slideLayout7.xml"/><Relationship Id="rId25" Type="http://schemas.openxmlformats.org/officeDocument/2006/relationships/tags" Target="../tags/tag345.xml"/><Relationship Id="rId24" Type="http://schemas.openxmlformats.org/officeDocument/2006/relationships/tags" Target="../tags/tag344.xml"/><Relationship Id="rId23" Type="http://schemas.openxmlformats.org/officeDocument/2006/relationships/tags" Target="../tags/tag343.xml"/><Relationship Id="rId22" Type="http://schemas.openxmlformats.org/officeDocument/2006/relationships/tags" Target="../tags/tag342.xml"/><Relationship Id="rId21" Type="http://schemas.openxmlformats.org/officeDocument/2006/relationships/tags" Target="../tags/tag341.xml"/><Relationship Id="rId20" Type="http://schemas.openxmlformats.org/officeDocument/2006/relationships/tags" Target="../tags/tag340.xml"/><Relationship Id="rId2" Type="http://schemas.openxmlformats.org/officeDocument/2006/relationships/tags" Target="../tags/tag322.xml"/><Relationship Id="rId19" Type="http://schemas.openxmlformats.org/officeDocument/2006/relationships/tags" Target="../tags/tag339.xml"/><Relationship Id="rId18" Type="http://schemas.openxmlformats.org/officeDocument/2006/relationships/tags" Target="../tags/tag338.xml"/><Relationship Id="rId17" Type="http://schemas.openxmlformats.org/officeDocument/2006/relationships/tags" Target="../tags/tag337.xml"/><Relationship Id="rId16" Type="http://schemas.openxmlformats.org/officeDocument/2006/relationships/tags" Target="../tags/tag336.xml"/><Relationship Id="rId15" Type="http://schemas.openxmlformats.org/officeDocument/2006/relationships/tags" Target="../tags/tag335.xml"/><Relationship Id="rId14" Type="http://schemas.openxmlformats.org/officeDocument/2006/relationships/tags" Target="../tags/tag334.xml"/><Relationship Id="rId13" Type="http://schemas.openxmlformats.org/officeDocument/2006/relationships/tags" Target="../tags/tag333.xml"/><Relationship Id="rId12" Type="http://schemas.openxmlformats.org/officeDocument/2006/relationships/tags" Target="../tags/tag332.xml"/><Relationship Id="rId11" Type="http://schemas.openxmlformats.org/officeDocument/2006/relationships/tags" Target="../tags/tag331.xml"/><Relationship Id="rId10" Type="http://schemas.openxmlformats.org/officeDocument/2006/relationships/tags" Target="../tags/tag330.xml"/><Relationship Id="rId1" Type="http://schemas.openxmlformats.org/officeDocument/2006/relationships/tags" Target="../tags/tag321.xml"/></Relationships>
</file>

<file path=ppt/slides/_rels/slide41.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1" Type="http://schemas.openxmlformats.org/officeDocument/2006/relationships/slideLayout" Target="../slideLayouts/slideLayout7.xml"/><Relationship Id="rId30" Type="http://schemas.openxmlformats.org/officeDocument/2006/relationships/tags" Target="../tags/tag375.xml"/><Relationship Id="rId3" Type="http://schemas.openxmlformats.org/officeDocument/2006/relationships/tags" Target="../tags/tag348.xml"/><Relationship Id="rId29" Type="http://schemas.openxmlformats.org/officeDocument/2006/relationships/tags" Target="../tags/tag374.xml"/><Relationship Id="rId28" Type="http://schemas.openxmlformats.org/officeDocument/2006/relationships/tags" Target="../tags/tag373.xml"/><Relationship Id="rId27" Type="http://schemas.openxmlformats.org/officeDocument/2006/relationships/tags" Target="../tags/tag372.xml"/><Relationship Id="rId26" Type="http://schemas.openxmlformats.org/officeDocument/2006/relationships/tags" Target="../tags/tag371.xml"/><Relationship Id="rId25" Type="http://schemas.openxmlformats.org/officeDocument/2006/relationships/tags" Target="../tags/tag370.xml"/><Relationship Id="rId24" Type="http://schemas.openxmlformats.org/officeDocument/2006/relationships/tags" Target="../tags/tag369.xml"/><Relationship Id="rId23" Type="http://schemas.openxmlformats.org/officeDocument/2006/relationships/tags" Target="../tags/tag368.xml"/><Relationship Id="rId22" Type="http://schemas.openxmlformats.org/officeDocument/2006/relationships/tags" Target="../tags/tag367.xml"/><Relationship Id="rId21" Type="http://schemas.openxmlformats.org/officeDocument/2006/relationships/tags" Target="../tags/tag366.xml"/><Relationship Id="rId20" Type="http://schemas.openxmlformats.org/officeDocument/2006/relationships/tags" Target="../tags/tag365.xml"/><Relationship Id="rId2" Type="http://schemas.openxmlformats.org/officeDocument/2006/relationships/tags" Target="../tags/tag347.xml"/><Relationship Id="rId19" Type="http://schemas.openxmlformats.org/officeDocument/2006/relationships/tags" Target="../tags/tag364.xml"/><Relationship Id="rId18" Type="http://schemas.openxmlformats.org/officeDocument/2006/relationships/tags" Target="../tags/tag363.xml"/><Relationship Id="rId17" Type="http://schemas.openxmlformats.org/officeDocument/2006/relationships/tags" Target="../tags/tag362.xml"/><Relationship Id="rId16" Type="http://schemas.openxmlformats.org/officeDocument/2006/relationships/tags" Target="../tags/tag361.xml"/><Relationship Id="rId15" Type="http://schemas.openxmlformats.org/officeDocument/2006/relationships/tags" Target="../tags/tag360.xml"/><Relationship Id="rId14" Type="http://schemas.openxmlformats.org/officeDocument/2006/relationships/tags" Target="../tags/tag359.xml"/><Relationship Id="rId13" Type="http://schemas.openxmlformats.org/officeDocument/2006/relationships/tags" Target="../tags/tag358.xml"/><Relationship Id="rId12" Type="http://schemas.openxmlformats.org/officeDocument/2006/relationships/tags" Target="../tags/tag357.xml"/><Relationship Id="rId11" Type="http://schemas.openxmlformats.org/officeDocument/2006/relationships/tags" Target="../tags/tag356.xml"/><Relationship Id="rId10" Type="http://schemas.openxmlformats.org/officeDocument/2006/relationships/tags" Target="../tags/tag355.xml"/><Relationship Id="rId1" Type="http://schemas.openxmlformats.org/officeDocument/2006/relationships/tags" Target="../tags/tag34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6.xml"/><Relationship Id="rId1" Type="http://schemas.openxmlformats.org/officeDocument/2006/relationships/hyperlink" Target="http://www.ietf.org/rfc/rfc4122.txt" TargetMode="Externa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77.xml"/><Relationship Id="rId4" Type="http://schemas.openxmlformats.org/officeDocument/2006/relationships/image" Target="../media/image41.png"/><Relationship Id="rId3" Type="http://schemas.openxmlformats.org/officeDocument/2006/relationships/image" Target="../media/image40.jpeg"/><Relationship Id="rId2" Type="http://schemas.openxmlformats.org/officeDocument/2006/relationships/hyperlink" Target="https://docs.mongodb.com/manual/reference/method/ObjectId/#description" TargetMode="External"/><Relationship Id="rId1" Type="http://schemas.openxmlformats.org/officeDocument/2006/relationships/image" Target="../media/image39.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78.xml"/><Relationship Id="rId2" Type="http://schemas.openxmlformats.org/officeDocument/2006/relationships/image" Target="../media/image39.jpeg"/><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9.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0.xml"/><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84.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87.xml"/><Relationship Id="rId4" Type="http://schemas.openxmlformats.org/officeDocument/2006/relationships/image" Target="../media/image47.png"/><Relationship Id="rId3" Type="http://schemas.openxmlformats.org/officeDocument/2006/relationships/hyperlink" Target="https://blog.51cto.com/jiekeyang/2177931" TargetMode="External"/><Relationship Id="rId2" Type="http://schemas.openxmlformats.org/officeDocument/2006/relationships/tags" Target="../tags/tag386.xml"/><Relationship Id="rId1" Type="http://schemas.openxmlformats.org/officeDocument/2006/relationships/tags" Target="../tags/tag385.xml"/></Relationships>
</file>

<file path=ppt/slides/_rels/slide49.xml.rels><?xml version="1.0" encoding="UTF-8" standalone="yes"?>
<Relationships xmlns="http://schemas.openxmlformats.org/package/2006/relationships"><Relationship Id="rId9" Type="http://schemas.openxmlformats.org/officeDocument/2006/relationships/tags" Target="../tags/tag396.xml"/><Relationship Id="rId8" Type="http://schemas.openxmlformats.org/officeDocument/2006/relationships/tags" Target="../tags/tag395.xml"/><Relationship Id="rId7" Type="http://schemas.openxmlformats.org/officeDocument/2006/relationships/tags" Target="../tags/tag394.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3" Type="http://schemas.openxmlformats.org/officeDocument/2006/relationships/tags" Target="../tags/tag390.xml"/><Relationship Id="rId2" Type="http://schemas.openxmlformats.org/officeDocument/2006/relationships/tags" Target="../tags/tag389.xml"/><Relationship Id="rId13" Type="http://schemas.openxmlformats.org/officeDocument/2006/relationships/slideLayout" Target="../slideLayouts/slideLayout7.xml"/><Relationship Id="rId12" Type="http://schemas.openxmlformats.org/officeDocument/2006/relationships/tags" Target="../tags/tag399.xml"/><Relationship Id="rId11" Type="http://schemas.openxmlformats.org/officeDocument/2006/relationships/tags" Target="../tags/tag398.xml"/><Relationship Id="rId10" Type="http://schemas.openxmlformats.org/officeDocument/2006/relationships/tags" Target="../tags/tag397.xml"/><Relationship Id="rId1" Type="http://schemas.openxmlformats.org/officeDocument/2006/relationships/tags" Target="../tags/tag388.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9" Type="http://schemas.openxmlformats.org/officeDocument/2006/relationships/tags" Target="../tags/tag408.xml"/><Relationship Id="rId8" Type="http://schemas.openxmlformats.org/officeDocument/2006/relationships/tags" Target="../tags/tag407.xml"/><Relationship Id="rId7" Type="http://schemas.openxmlformats.org/officeDocument/2006/relationships/tags" Target="../tags/tag406.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 Id="rId3" Type="http://schemas.openxmlformats.org/officeDocument/2006/relationships/tags" Target="../tags/tag402.xml"/><Relationship Id="rId2" Type="http://schemas.openxmlformats.org/officeDocument/2006/relationships/tags" Target="../tags/tag401.xml"/><Relationship Id="rId15" Type="http://schemas.openxmlformats.org/officeDocument/2006/relationships/slideLayout" Target="../slideLayouts/slideLayout7.xml"/><Relationship Id="rId14" Type="http://schemas.openxmlformats.org/officeDocument/2006/relationships/tags" Target="../tags/tag413.xml"/><Relationship Id="rId13" Type="http://schemas.openxmlformats.org/officeDocument/2006/relationships/tags" Target="../tags/tag412.xml"/><Relationship Id="rId12" Type="http://schemas.openxmlformats.org/officeDocument/2006/relationships/tags" Target="../tags/tag411.xml"/><Relationship Id="rId11" Type="http://schemas.openxmlformats.org/officeDocument/2006/relationships/tags" Target="../tags/tag410.xml"/><Relationship Id="rId10" Type="http://schemas.openxmlformats.org/officeDocument/2006/relationships/tags" Target="../tags/tag409.xml"/><Relationship Id="rId1" Type="http://schemas.openxmlformats.org/officeDocument/2006/relationships/tags" Target="../tags/tag400.xml"/></Relationships>
</file>

<file path=ppt/slides/_rels/slide51.xml.rels><?xml version="1.0" encoding="UTF-8" standalone="yes"?>
<Relationships xmlns="http://schemas.openxmlformats.org/package/2006/relationships"><Relationship Id="rId9" Type="http://schemas.openxmlformats.org/officeDocument/2006/relationships/tags" Target="../tags/tag421.xml"/><Relationship Id="rId8" Type="http://schemas.openxmlformats.org/officeDocument/2006/relationships/tags" Target="../tags/tag420.xml"/><Relationship Id="rId7" Type="http://schemas.openxmlformats.org/officeDocument/2006/relationships/tags" Target="../tags/tag419.xml"/><Relationship Id="rId6" Type="http://schemas.openxmlformats.org/officeDocument/2006/relationships/tags" Target="../tags/tag418.xml"/><Relationship Id="rId5" Type="http://schemas.openxmlformats.org/officeDocument/2006/relationships/tags" Target="../tags/tag417.xml"/><Relationship Id="rId4" Type="http://schemas.openxmlformats.org/officeDocument/2006/relationships/tags" Target="../tags/tag416.xml"/><Relationship Id="rId3" Type="http://schemas.openxmlformats.org/officeDocument/2006/relationships/tags" Target="../tags/tag415.xml"/><Relationship Id="rId2" Type="http://schemas.openxmlformats.org/officeDocument/2006/relationships/image" Target="../media/image48.png"/><Relationship Id="rId12" Type="http://schemas.openxmlformats.org/officeDocument/2006/relationships/slideLayout" Target="../slideLayouts/slideLayout8.xml"/><Relationship Id="rId11" Type="http://schemas.openxmlformats.org/officeDocument/2006/relationships/tags" Target="../tags/tag423.xml"/><Relationship Id="rId10" Type="http://schemas.openxmlformats.org/officeDocument/2006/relationships/tags" Target="../tags/tag422.xml"/><Relationship Id="rId1" Type="http://schemas.openxmlformats.org/officeDocument/2006/relationships/tags" Target="../tags/tag414.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26.xml"/><Relationship Id="rId4" Type="http://schemas.openxmlformats.org/officeDocument/2006/relationships/hyperlink" Target="http://www.amazon.com/CLR-via-C-Developer-Reference/dp/0735667454/ref=sr_1_1?ie=UTF8&amp;qid=1383149802&amp;sr=8-1&amp;keywords=clr+via+c" TargetMode="External"/><Relationship Id="rId3" Type="http://schemas.openxmlformats.org/officeDocument/2006/relationships/image" Target="../media/image47.png"/><Relationship Id="rId2" Type="http://schemas.openxmlformats.org/officeDocument/2006/relationships/tags" Target="../tags/tag425.xml"/><Relationship Id="rId1" Type="http://schemas.openxmlformats.org/officeDocument/2006/relationships/tags" Target="../tags/tag424.xml"/></Relationships>
</file>

<file path=ppt/slides/_rels/slide53.xml.rels><?xml version="1.0" encoding="UTF-8" standalone="yes"?>
<Relationships xmlns="http://schemas.openxmlformats.org/package/2006/relationships"><Relationship Id="rId9" Type="http://schemas.openxmlformats.org/officeDocument/2006/relationships/tags" Target="../tags/tag435.xml"/><Relationship Id="rId8" Type="http://schemas.openxmlformats.org/officeDocument/2006/relationships/tags" Target="../tags/tag434.xml"/><Relationship Id="rId7" Type="http://schemas.openxmlformats.org/officeDocument/2006/relationships/tags" Target="../tags/tag433.xml"/><Relationship Id="rId6" Type="http://schemas.openxmlformats.org/officeDocument/2006/relationships/tags" Target="../tags/tag432.xml"/><Relationship Id="rId5" Type="http://schemas.openxmlformats.org/officeDocument/2006/relationships/tags" Target="../tags/tag431.xml"/><Relationship Id="rId4" Type="http://schemas.openxmlformats.org/officeDocument/2006/relationships/tags" Target="../tags/tag430.xml"/><Relationship Id="rId3" Type="http://schemas.openxmlformats.org/officeDocument/2006/relationships/tags" Target="../tags/tag429.xml"/><Relationship Id="rId2" Type="http://schemas.openxmlformats.org/officeDocument/2006/relationships/tags" Target="../tags/tag428.xml"/><Relationship Id="rId12" Type="http://schemas.openxmlformats.org/officeDocument/2006/relationships/notesSlide" Target="../notesSlides/notesSlide13.xml"/><Relationship Id="rId11" Type="http://schemas.openxmlformats.org/officeDocument/2006/relationships/slideLayout" Target="../slideLayouts/slideLayout7.xml"/><Relationship Id="rId10" Type="http://schemas.openxmlformats.org/officeDocument/2006/relationships/tags" Target="../tags/tag436.xml"/><Relationship Id="rId1" Type="http://schemas.openxmlformats.org/officeDocument/2006/relationships/tags" Target="../tags/tag427.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7.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tags" Target="../tags/tag437.xml"/></Relationships>
</file>

<file path=ppt/slides/_rels/slide55.xml.rels><?xml version="1.0" encoding="UTF-8" standalone="yes"?>
<Relationships xmlns="http://schemas.openxmlformats.org/package/2006/relationships"><Relationship Id="rId9" Type="http://schemas.openxmlformats.org/officeDocument/2006/relationships/tags" Target="../tags/tag451.xml"/><Relationship Id="rId8" Type="http://schemas.openxmlformats.org/officeDocument/2006/relationships/tags" Target="../tags/tag450.xml"/><Relationship Id="rId7" Type="http://schemas.openxmlformats.org/officeDocument/2006/relationships/tags" Target="../tags/tag449.x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 Id="rId3" Type="http://schemas.openxmlformats.org/officeDocument/2006/relationships/tags" Target="../tags/tag445.xml"/><Relationship Id="rId2" Type="http://schemas.openxmlformats.org/officeDocument/2006/relationships/tags" Target="../tags/tag444.xml"/><Relationship Id="rId17" Type="http://schemas.openxmlformats.org/officeDocument/2006/relationships/slideLayout" Target="../slideLayouts/slideLayout7.xml"/><Relationship Id="rId16" Type="http://schemas.openxmlformats.org/officeDocument/2006/relationships/tags" Target="../tags/tag458.xml"/><Relationship Id="rId15" Type="http://schemas.openxmlformats.org/officeDocument/2006/relationships/tags" Target="../tags/tag457.xml"/><Relationship Id="rId14" Type="http://schemas.openxmlformats.org/officeDocument/2006/relationships/tags" Target="../tags/tag456.xml"/><Relationship Id="rId13" Type="http://schemas.openxmlformats.org/officeDocument/2006/relationships/tags" Target="../tags/tag455.xml"/><Relationship Id="rId12" Type="http://schemas.openxmlformats.org/officeDocument/2006/relationships/tags" Target="../tags/tag454.xml"/><Relationship Id="rId11" Type="http://schemas.openxmlformats.org/officeDocument/2006/relationships/tags" Target="../tags/tag453.xml"/><Relationship Id="rId10" Type="http://schemas.openxmlformats.org/officeDocument/2006/relationships/tags" Target="../tags/tag452.xml"/><Relationship Id="rId1" Type="http://schemas.openxmlformats.org/officeDocument/2006/relationships/tags" Target="../tags/tag443.xml"/></Relationships>
</file>

<file path=ppt/slides/_rels/slide56.xml.rels><?xml version="1.0" encoding="UTF-8" standalone="yes"?>
<Relationships xmlns="http://schemas.openxmlformats.org/package/2006/relationships"><Relationship Id="rId9" Type="http://schemas.openxmlformats.org/officeDocument/2006/relationships/tags" Target="../tags/tag467.xml"/><Relationship Id="rId8" Type="http://schemas.openxmlformats.org/officeDocument/2006/relationships/tags" Target="../tags/tag466.xml"/><Relationship Id="rId7" Type="http://schemas.openxmlformats.org/officeDocument/2006/relationships/tags" Target="../tags/tag465.xml"/><Relationship Id="rId6" Type="http://schemas.openxmlformats.org/officeDocument/2006/relationships/tags" Target="../tags/tag464.xml"/><Relationship Id="rId5" Type="http://schemas.openxmlformats.org/officeDocument/2006/relationships/tags" Target="../tags/tag463.xml"/><Relationship Id="rId4" Type="http://schemas.openxmlformats.org/officeDocument/2006/relationships/tags" Target="../tags/tag462.xml"/><Relationship Id="rId3" Type="http://schemas.openxmlformats.org/officeDocument/2006/relationships/tags" Target="../tags/tag461.xml"/><Relationship Id="rId2" Type="http://schemas.openxmlformats.org/officeDocument/2006/relationships/tags" Target="../tags/tag460.xml"/><Relationship Id="rId17" Type="http://schemas.openxmlformats.org/officeDocument/2006/relationships/slideLayout" Target="../slideLayouts/slideLayout7.xml"/><Relationship Id="rId16" Type="http://schemas.openxmlformats.org/officeDocument/2006/relationships/tags" Target="../tags/tag474.xml"/><Relationship Id="rId15" Type="http://schemas.openxmlformats.org/officeDocument/2006/relationships/tags" Target="../tags/tag473.xml"/><Relationship Id="rId14" Type="http://schemas.openxmlformats.org/officeDocument/2006/relationships/tags" Target="../tags/tag472.xml"/><Relationship Id="rId13" Type="http://schemas.openxmlformats.org/officeDocument/2006/relationships/tags" Target="../tags/tag471.xml"/><Relationship Id="rId12" Type="http://schemas.openxmlformats.org/officeDocument/2006/relationships/tags" Target="../tags/tag470.xml"/><Relationship Id="rId11" Type="http://schemas.openxmlformats.org/officeDocument/2006/relationships/tags" Target="../tags/tag469.xml"/><Relationship Id="rId10" Type="http://schemas.openxmlformats.org/officeDocument/2006/relationships/tags" Target="../tags/tag468.xml"/><Relationship Id="rId1" Type="http://schemas.openxmlformats.org/officeDocument/2006/relationships/tags" Target="../tags/tag459.xml"/></Relationships>
</file>

<file path=ppt/slides/_rels/slide57.xml.rels><?xml version="1.0" encoding="UTF-8" standalone="yes"?>
<Relationships xmlns="http://schemas.openxmlformats.org/package/2006/relationships"><Relationship Id="rId9" Type="http://schemas.openxmlformats.org/officeDocument/2006/relationships/tags" Target="../tags/tag483.xml"/><Relationship Id="rId8" Type="http://schemas.openxmlformats.org/officeDocument/2006/relationships/tags" Target="../tags/tag482.xml"/><Relationship Id="rId7" Type="http://schemas.openxmlformats.org/officeDocument/2006/relationships/tags" Target="../tags/tag481.x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 Id="rId3" Type="http://schemas.openxmlformats.org/officeDocument/2006/relationships/tags" Target="../tags/tag477.xml"/><Relationship Id="rId2" Type="http://schemas.openxmlformats.org/officeDocument/2006/relationships/tags" Target="../tags/tag476.xml"/><Relationship Id="rId19" Type="http://schemas.openxmlformats.org/officeDocument/2006/relationships/slideLayout" Target="../slideLayouts/slideLayout7.xml"/><Relationship Id="rId18" Type="http://schemas.openxmlformats.org/officeDocument/2006/relationships/tags" Target="../tags/tag490.xml"/><Relationship Id="rId17" Type="http://schemas.openxmlformats.org/officeDocument/2006/relationships/image" Target="../media/image50.png"/><Relationship Id="rId16" Type="http://schemas.openxmlformats.org/officeDocument/2006/relationships/image" Target="../media/image49.png"/><Relationship Id="rId15" Type="http://schemas.openxmlformats.org/officeDocument/2006/relationships/tags" Target="../tags/tag489.xml"/><Relationship Id="rId14" Type="http://schemas.openxmlformats.org/officeDocument/2006/relationships/tags" Target="../tags/tag488.xml"/><Relationship Id="rId13" Type="http://schemas.openxmlformats.org/officeDocument/2006/relationships/tags" Target="../tags/tag487.xml"/><Relationship Id="rId12" Type="http://schemas.openxmlformats.org/officeDocument/2006/relationships/tags" Target="../tags/tag486.xml"/><Relationship Id="rId11" Type="http://schemas.openxmlformats.org/officeDocument/2006/relationships/tags" Target="../tags/tag485.xml"/><Relationship Id="rId10" Type="http://schemas.openxmlformats.org/officeDocument/2006/relationships/tags" Target="../tags/tag484.xml"/><Relationship Id="rId1" Type="http://schemas.openxmlformats.org/officeDocument/2006/relationships/tags" Target="../tags/tag475.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4.xml"/><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8.xml"/><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tags" Target="../tags/tag495.xml"/></Relationships>
</file>

<file path=ppt/slides/_rels/slide6.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image" Target="../media/image8.png"/><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5" Type="http://schemas.openxmlformats.org/officeDocument/2006/relationships/slideLayout" Target="../slideLayouts/slideLayout7.xml"/><Relationship Id="rId14" Type="http://schemas.openxmlformats.org/officeDocument/2006/relationships/tags" Target="../tags/tag239.xml"/><Relationship Id="rId13" Type="http://schemas.openxmlformats.org/officeDocument/2006/relationships/image" Target="../media/image6.png"/><Relationship Id="rId12" Type="http://schemas.openxmlformats.org/officeDocument/2006/relationships/tags" Target="../tags/tag238.xml"/><Relationship Id="rId11" Type="http://schemas.openxmlformats.org/officeDocument/2006/relationships/tags" Target="../tags/tag237.xml"/><Relationship Id="rId10" Type="http://schemas.openxmlformats.org/officeDocument/2006/relationships/image" Target="../media/image7.png"/><Relationship Id="rId1" Type="http://schemas.openxmlformats.org/officeDocument/2006/relationships/tags" Target="../tags/tag229.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02.xml"/><Relationship Id="rId3" Type="http://schemas.openxmlformats.org/officeDocument/2006/relationships/tags" Target="../tags/tag501.xml"/><Relationship Id="rId2" Type="http://schemas.openxmlformats.org/officeDocument/2006/relationships/tags" Target="../tags/tag500.xml"/><Relationship Id="rId1" Type="http://schemas.openxmlformats.org/officeDocument/2006/relationships/tags" Target="../tags/tag499.xml"/></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07.xml"/><Relationship Id="rId4" Type="http://schemas.openxmlformats.org/officeDocument/2006/relationships/tags" Target="../tags/tag506.xml"/><Relationship Id="rId3" Type="http://schemas.openxmlformats.org/officeDocument/2006/relationships/tags" Target="../tags/tag505.xml"/><Relationship Id="rId2" Type="http://schemas.openxmlformats.org/officeDocument/2006/relationships/tags" Target="../tags/tag504.xml"/><Relationship Id="rId1" Type="http://schemas.openxmlformats.org/officeDocument/2006/relationships/tags" Target="../tags/tag503.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10.xml"/><Relationship Id="rId3" Type="http://schemas.openxmlformats.org/officeDocument/2006/relationships/image" Target="../media/image51.png"/><Relationship Id="rId2" Type="http://schemas.openxmlformats.org/officeDocument/2006/relationships/tags" Target="../tags/tag509.xml"/><Relationship Id="rId1" Type="http://schemas.openxmlformats.org/officeDocument/2006/relationships/tags" Target="../tags/tag508.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13.xml"/><Relationship Id="rId3" Type="http://schemas.openxmlformats.org/officeDocument/2006/relationships/image" Target="../media/image51.png"/><Relationship Id="rId2" Type="http://schemas.openxmlformats.org/officeDocument/2006/relationships/tags" Target="../tags/tag512.xml"/><Relationship Id="rId1" Type="http://schemas.openxmlformats.org/officeDocument/2006/relationships/tags" Target="../tags/tag511.xml"/></Relationships>
</file>

<file path=ppt/slides/_rels/slide64.xml.rels><?xml version="1.0" encoding="UTF-8" standalone="yes"?>
<Relationships xmlns="http://schemas.openxmlformats.org/package/2006/relationships"><Relationship Id="rId9" Type="http://schemas.openxmlformats.org/officeDocument/2006/relationships/tags" Target="../tags/tag522.xml"/><Relationship Id="rId8" Type="http://schemas.openxmlformats.org/officeDocument/2006/relationships/tags" Target="../tags/tag521.xml"/><Relationship Id="rId7" Type="http://schemas.openxmlformats.org/officeDocument/2006/relationships/tags" Target="../tags/tag520.xml"/><Relationship Id="rId6" Type="http://schemas.openxmlformats.org/officeDocument/2006/relationships/tags" Target="../tags/tag519.xml"/><Relationship Id="rId5" Type="http://schemas.openxmlformats.org/officeDocument/2006/relationships/tags" Target="../tags/tag518.xml"/><Relationship Id="rId4" Type="http://schemas.openxmlformats.org/officeDocument/2006/relationships/tags" Target="../tags/tag517.xml"/><Relationship Id="rId3" Type="http://schemas.openxmlformats.org/officeDocument/2006/relationships/tags" Target="../tags/tag516.xml"/><Relationship Id="rId22" Type="http://schemas.openxmlformats.org/officeDocument/2006/relationships/slideLayout" Target="../slideLayouts/slideLayout7.xml"/><Relationship Id="rId21" Type="http://schemas.openxmlformats.org/officeDocument/2006/relationships/tags" Target="../tags/tag534.xml"/><Relationship Id="rId20" Type="http://schemas.openxmlformats.org/officeDocument/2006/relationships/tags" Target="../tags/tag533.xml"/><Relationship Id="rId2" Type="http://schemas.openxmlformats.org/officeDocument/2006/relationships/tags" Target="../tags/tag515.xml"/><Relationship Id="rId19" Type="http://schemas.openxmlformats.org/officeDocument/2006/relationships/tags" Target="../tags/tag532.xml"/><Relationship Id="rId18" Type="http://schemas.openxmlformats.org/officeDocument/2006/relationships/tags" Target="../tags/tag531.xml"/><Relationship Id="rId17" Type="http://schemas.openxmlformats.org/officeDocument/2006/relationships/tags" Target="../tags/tag530.xml"/><Relationship Id="rId16" Type="http://schemas.openxmlformats.org/officeDocument/2006/relationships/tags" Target="../tags/tag529.xml"/><Relationship Id="rId15" Type="http://schemas.openxmlformats.org/officeDocument/2006/relationships/tags" Target="../tags/tag528.xml"/><Relationship Id="rId14" Type="http://schemas.openxmlformats.org/officeDocument/2006/relationships/tags" Target="../tags/tag527.xml"/><Relationship Id="rId13" Type="http://schemas.openxmlformats.org/officeDocument/2006/relationships/tags" Target="../tags/tag526.xml"/><Relationship Id="rId12" Type="http://schemas.openxmlformats.org/officeDocument/2006/relationships/tags" Target="../tags/tag525.xml"/><Relationship Id="rId11" Type="http://schemas.openxmlformats.org/officeDocument/2006/relationships/tags" Target="../tags/tag524.xml"/><Relationship Id="rId10" Type="http://schemas.openxmlformats.org/officeDocument/2006/relationships/tags" Target="../tags/tag523.xml"/><Relationship Id="rId1" Type="http://schemas.openxmlformats.org/officeDocument/2006/relationships/tags" Target="../tags/tag514.xml"/></Relationships>
</file>

<file path=ppt/slides/_rels/slide65.xml.rels><?xml version="1.0" encoding="UTF-8" standalone="yes"?>
<Relationships xmlns="http://schemas.openxmlformats.org/package/2006/relationships"><Relationship Id="rId9" Type="http://schemas.openxmlformats.org/officeDocument/2006/relationships/tags" Target="../tags/tag543.xml"/><Relationship Id="rId8" Type="http://schemas.openxmlformats.org/officeDocument/2006/relationships/tags" Target="../tags/tag542.xml"/><Relationship Id="rId7" Type="http://schemas.openxmlformats.org/officeDocument/2006/relationships/tags" Target="../tags/tag541.xml"/><Relationship Id="rId6" Type="http://schemas.openxmlformats.org/officeDocument/2006/relationships/tags" Target="../tags/tag540.xml"/><Relationship Id="rId5" Type="http://schemas.openxmlformats.org/officeDocument/2006/relationships/tags" Target="../tags/tag539.xml"/><Relationship Id="rId4" Type="http://schemas.openxmlformats.org/officeDocument/2006/relationships/tags" Target="../tags/tag538.xml"/><Relationship Id="rId3" Type="http://schemas.openxmlformats.org/officeDocument/2006/relationships/tags" Target="../tags/tag537.xml"/><Relationship Id="rId24" Type="http://schemas.openxmlformats.org/officeDocument/2006/relationships/slideLayout" Target="../slideLayouts/slideLayout7.xml"/><Relationship Id="rId23" Type="http://schemas.openxmlformats.org/officeDocument/2006/relationships/tags" Target="../tags/tag556.xml"/><Relationship Id="rId22" Type="http://schemas.openxmlformats.org/officeDocument/2006/relationships/image" Target="../media/image52.png"/><Relationship Id="rId21" Type="http://schemas.openxmlformats.org/officeDocument/2006/relationships/tags" Target="../tags/tag555.xml"/><Relationship Id="rId20" Type="http://schemas.openxmlformats.org/officeDocument/2006/relationships/tags" Target="../tags/tag554.xml"/><Relationship Id="rId2" Type="http://schemas.openxmlformats.org/officeDocument/2006/relationships/tags" Target="../tags/tag536.xml"/><Relationship Id="rId19" Type="http://schemas.openxmlformats.org/officeDocument/2006/relationships/tags" Target="../tags/tag553.xml"/><Relationship Id="rId18" Type="http://schemas.openxmlformats.org/officeDocument/2006/relationships/tags" Target="../tags/tag552.xml"/><Relationship Id="rId17" Type="http://schemas.openxmlformats.org/officeDocument/2006/relationships/tags" Target="../tags/tag551.xml"/><Relationship Id="rId16" Type="http://schemas.openxmlformats.org/officeDocument/2006/relationships/tags" Target="../tags/tag550.xml"/><Relationship Id="rId15" Type="http://schemas.openxmlformats.org/officeDocument/2006/relationships/tags" Target="../tags/tag549.xml"/><Relationship Id="rId14" Type="http://schemas.openxmlformats.org/officeDocument/2006/relationships/tags" Target="../tags/tag548.xml"/><Relationship Id="rId13" Type="http://schemas.openxmlformats.org/officeDocument/2006/relationships/tags" Target="../tags/tag547.xml"/><Relationship Id="rId12" Type="http://schemas.openxmlformats.org/officeDocument/2006/relationships/tags" Target="../tags/tag546.xml"/><Relationship Id="rId11" Type="http://schemas.openxmlformats.org/officeDocument/2006/relationships/tags" Target="../tags/tag545.xml"/><Relationship Id="rId10" Type="http://schemas.openxmlformats.org/officeDocument/2006/relationships/tags" Target="../tags/tag544.xml"/><Relationship Id="rId1" Type="http://schemas.openxmlformats.org/officeDocument/2006/relationships/tags" Target="../tags/tag535.xml"/></Relationships>
</file>

<file path=ppt/slides/_rels/slide66.xml.rels><?xml version="1.0" encoding="UTF-8" standalone="yes"?>
<Relationships xmlns="http://schemas.openxmlformats.org/package/2006/relationships"><Relationship Id="rId9" Type="http://schemas.openxmlformats.org/officeDocument/2006/relationships/tags" Target="../tags/tag565.xml"/><Relationship Id="rId8" Type="http://schemas.openxmlformats.org/officeDocument/2006/relationships/tags" Target="../tags/tag564.xml"/><Relationship Id="rId7" Type="http://schemas.openxmlformats.org/officeDocument/2006/relationships/tags" Target="../tags/tag563.xml"/><Relationship Id="rId6" Type="http://schemas.openxmlformats.org/officeDocument/2006/relationships/tags" Target="../tags/tag562.xml"/><Relationship Id="rId5" Type="http://schemas.openxmlformats.org/officeDocument/2006/relationships/tags" Target="../tags/tag561.xml"/><Relationship Id="rId4" Type="http://schemas.openxmlformats.org/officeDocument/2006/relationships/tags" Target="../tags/tag560.xml"/><Relationship Id="rId3" Type="http://schemas.openxmlformats.org/officeDocument/2006/relationships/tags" Target="../tags/tag559.xml"/><Relationship Id="rId24" Type="http://schemas.openxmlformats.org/officeDocument/2006/relationships/slideLayout" Target="../slideLayouts/slideLayout7.xml"/><Relationship Id="rId23" Type="http://schemas.openxmlformats.org/officeDocument/2006/relationships/tags" Target="../tags/tag578.xml"/><Relationship Id="rId22" Type="http://schemas.openxmlformats.org/officeDocument/2006/relationships/image" Target="../media/image5.png"/><Relationship Id="rId21" Type="http://schemas.openxmlformats.org/officeDocument/2006/relationships/tags" Target="../tags/tag577.xml"/><Relationship Id="rId20" Type="http://schemas.openxmlformats.org/officeDocument/2006/relationships/tags" Target="../tags/tag576.xml"/><Relationship Id="rId2" Type="http://schemas.openxmlformats.org/officeDocument/2006/relationships/tags" Target="../tags/tag558.xml"/><Relationship Id="rId19" Type="http://schemas.openxmlformats.org/officeDocument/2006/relationships/tags" Target="../tags/tag575.xml"/><Relationship Id="rId18" Type="http://schemas.openxmlformats.org/officeDocument/2006/relationships/tags" Target="../tags/tag574.xml"/><Relationship Id="rId17" Type="http://schemas.openxmlformats.org/officeDocument/2006/relationships/tags" Target="../tags/tag573.xml"/><Relationship Id="rId16" Type="http://schemas.openxmlformats.org/officeDocument/2006/relationships/tags" Target="../tags/tag572.xml"/><Relationship Id="rId15" Type="http://schemas.openxmlformats.org/officeDocument/2006/relationships/tags" Target="../tags/tag571.xml"/><Relationship Id="rId14" Type="http://schemas.openxmlformats.org/officeDocument/2006/relationships/tags" Target="../tags/tag570.xml"/><Relationship Id="rId13" Type="http://schemas.openxmlformats.org/officeDocument/2006/relationships/tags" Target="../tags/tag569.xml"/><Relationship Id="rId12" Type="http://schemas.openxmlformats.org/officeDocument/2006/relationships/tags" Target="../tags/tag568.xml"/><Relationship Id="rId11" Type="http://schemas.openxmlformats.org/officeDocument/2006/relationships/tags" Target="../tags/tag567.xml"/><Relationship Id="rId10" Type="http://schemas.openxmlformats.org/officeDocument/2006/relationships/tags" Target="../tags/tag566.xml"/><Relationship Id="rId1" Type="http://schemas.openxmlformats.org/officeDocument/2006/relationships/tags" Target="../tags/tag557.xml"/></Relationships>
</file>

<file path=ppt/slides/_rels/slide67.xml.rels><?xml version="1.0" encoding="UTF-8" standalone="yes"?>
<Relationships xmlns="http://schemas.openxmlformats.org/package/2006/relationships"><Relationship Id="rId9" Type="http://schemas.openxmlformats.org/officeDocument/2006/relationships/tags" Target="../tags/tag587.xml"/><Relationship Id="rId8" Type="http://schemas.openxmlformats.org/officeDocument/2006/relationships/tags" Target="../tags/tag586.xml"/><Relationship Id="rId7" Type="http://schemas.openxmlformats.org/officeDocument/2006/relationships/tags" Target="../tags/tag585.xml"/><Relationship Id="rId6" Type="http://schemas.openxmlformats.org/officeDocument/2006/relationships/tags" Target="../tags/tag584.xml"/><Relationship Id="rId5" Type="http://schemas.openxmlformats.org/officeDocument/2006/relationships/tags" Target="../tags/tag583.xml"/><Relationship Id="rId4" Type="http://schemas.openxmlformats.org/officeDocument/2006/relationships/tags" Target="../tags/tag582.xml"/><Relationship Id="rId3" Type="http://schemas.openxmlformats.org/officeDocument/2006/relationships/tags" Target="../tags/tag581.xml"/><Relationship Id="rId23" Type="http://schemas.openxmlformats.org/officeDocument/2006/relationships/slideLayout" Target="../slideLayouts/slideLayout7.xml"/><Relationship Id="rId22" Type="http://schemas.openxmlformats.org/officeDocument/2006/relationships/tags" Target="../tags/tag600.xml"/><Relationship Id="rId21" Type="http://schemas.openxmlformats.org/officeDocument/2006/relationships/tags" Target="../tags/tag599.xml"/><Relationship Id="rId20" Type="http://schemas.openxmlformats.org/officeDocument/2006/relationships/tags" Target="../tags/tag598.xml"/><Relationship Id="rId2" Type="http://schemas.openxmlformats.org/officeDocument/2006/relationships/tags" Target="../tags/tag580.xml"/><Relationship Id="rId19" Type="http://schemas.openxmlformats.org/officeDocument/2006/relationships/tags" Target="../tags/tag597.xml"/><Relationship Id="rId18" Type="http://schemas.openxmlformats.org/officeDocument/2006/relationships/tags" Target="../tags/tag596.xml"/><Relationship Id="rId17" Type="http://schemas.openxmlformats.org/officeDocument/2006/relationships/tags" Target="../tags/tag595.xml"/><Relationship Id="rId16" Type="http://schemas.openxmlformats.org/officeDocument/2006/relationships/tags" Target="../tags/tag594.xml"/><Relationship Id="rId15" Type="http://schemas.openxmlformats.org/officeDocument/2006/relationships/tags" Target="../tags/tag593.xml"/><Relationship Id="rId14" Type="http://schemas.openxmlformats.org/officeDocument/2006/relationships/tags" Target="../tags/tag592.xml"/><Relationship Id="rId13" Type="http://schemas.openxmlformats.org/officeDocument/2006/relationships/tags" Target="../tags/tag591.xml"/><Relationship Id="rId12" Type="http://schemas.openxmlformats.org/officeDocument/2006/relationships/tags" Target="../tags/tag590.xml"/><Relationship Id="rId11" Type="http://schemas.openxmlformats.org/officeDocument/2006/relationships/tags" Target="../tags/tag589.xml"/><Relationship Id="rId10" Type="http://schemas.openxmlformats.org/officeDocument/2006/relationships/tags" Target="../tags/tag588.xml"/><Relationship Id="rId1" Type="http://schemas.openxmlformats.org/officeDocument/2006/relationships/tags" Target="../tags/tag579.xml"/></Relationships>
</file>

<file path=ppt/slides/_rels/slide68.xml.rels><?xml version="1.0" encoding="UTF-8" standalone="yes"?>
<Relationships xmlns="http://schemas.openxmlformats.org/package/2006/relationships"><Relationship Id="rId9" Type="http://schemas.openxmlformats.org/officeDocument/2006/relationships/tags" Target="../tags/tag609.xml"/><Relationship Id="rId8" Type="http://schemas.openxmlformats.org/officeDocument/2006/relationships/tags" Target="../tags/tag608.xml"/><Relationship Id="rId7" Type="http://schemas.openxmlformats.org/officeDocument/2006/relationships/tags" Target="../tags/tag607.xml"/><Relationship Id="rId6" Type="http://schemas.openxmlformats.org/officeDocument/2006/relationships/tags" Target="../tags/tag606.xml"/><Relationship Id="rId5" Type="http://schemas.openxmlformats.org/officeDocument/2006/relationships/tags" Target="../tags/tag605.xml"/><Relationship Id="rId4" Type="http://schemas.openxmlformats.org/officeDocument/2006/relationships/tags" Target="../tags/tag604.xml"/><Relationship Id="rId3" Type="http://schemas.openxmlformats.org/officeDocument/2006/relationships/tags" Target="../tags/tag603.xml"/><Relationship Id="rId23" Type="http://schemas.openxmlformats.org/officeDocument/2006/relationships/slideLayout" Target="../slideLayouts/slideLayout7.xml"/><Relationship Id="rId22" Type="http://schemas.openxmlformats.org/officeDocument/2006/relationships/tags" Target="../tags/tag622.xml"/><Relationship Id="rId21" Type="http://schemas.openxmlformats.org/officeDocument/2006/relationships/tags" Target="../tags/tag621.xml"/><Relationship Id="rId20" Type="http://schemas.openxmlformats.org/officeDocument/2006/relationships/tags" Target="../tags/tag620.xml"/><Relationship Id="rId2" Type="http://schemas.openxmlformats.org/officeDocument/2006/relationships/tags" Target="../tags/tag602.xml"/><Relationship Id="rId19" Type="http://schemas.openxmlformats.org/officeDocument/2006/relationships/tags" Target="../tags/tag619.xml"/><Relationship Id="rId18" Type="http://schemas.openxmlformats.org/officeDocument/2006/relationships/tags" Target="../tags/tag618.xml"/><Relationship Id="rId17" Type="http://schemas.openxmlformats.org/officeDocument/2006/relationships/tags" Target="../tags/tag617.xml"/><Relationship Id="rId16" Type="http://schemas.openxmlformats.org/officeDocument/2006/relationships/tags" Target="../tags/tag616.xml"/><Relationship Id="rId15" Type="http://schemas.openxmlformats.org/officeDocument/2006/relationships/tags" Target="../tags/tag615.xml"/><Relationship Id="rId14" Type="http://schemas.openxmlformats.org/officeDocument/2006/relationships/tags" Target="../tags/tag614.xml"/><Relationship Id="rId13" Type="http://schemas.openxmlformats.org/officeDocument/2006/relationships/tags" Target="../tags/tag613.xml"/><Relationship Id="rId12" Type="http://schemas.openxmlformats.org/officeDocument/2006/relationships/tags" Target="../tags/tag612.xml"/><Relationship Id="rId11" Type="http://schemas.openxmlformats.org/officeDocument/2006/relationships/tags" Target="../tags/tag611.xml"/><Relationship Id="rId10" Type="http://schemas.openxmlformats.org/officeDocument/2006/relationships/tags" Target="../tags/tag610.xml"/><Relationship Id="rId1" Type="http://schemas.openxmlformats.org/officeDocument/2006/relationships/tags" Target="../tags/tag601.xml"/></Relationships>
</file>

<file path=ppt/slides/_rels/slide69.xml.rels><?xml version="1.0" encoding="UTF-8" standalone="yes"?>
<Relationships xmlns="http://schemas.openxmlformats.org/package/2006/relationships"><Relationship Id="rId9" Type="http://schemas.openxmlformats.org/officeDocument/2006/relationships/tags" Target="../tags/tag630.xml"/><Relationship Id="rId8" Type="http://schemas.openxmlformats.org/officeDocument/2006/relationships/tags" Target="../tags/tag629.xml"/><Relationship Id="rId7" Type="http://schemas.openxmlformats.org/officeDocument/2006/relationships/tags" Target="../tags/tag628.xml"/><Relationship Id="rId6" Type="http://schemas.openxmlformats.org/officeDocument/2006/relationships/tags" Target="../tags/tag627.xml"/><Relationship Id="rId5" Type="http://schemas.openxmlformats.org/officeDocument/2006/relationships/tags" Target="../tags/tag626.xml"/><Relationship Id="rId4" Type="http://schemas.openxmlformats.org/officeDocument/2006/relationships/tags" Target="../tags/tag625.xml"/><Relationship Id="rId3" Type="http://schemas.openxmlformats.org/officeDocument/2006/relationships/tags" Target="../tags/tag624.xml"/><Relationship Id="rId24" Type="http://schemas.openxmlformats.org/officeDocument/2006/relationships/slideLayout" Target="../slideLayouts/slideLayout7.xml"/><Relationship Id="rId23" Type="http://schemas.openxmlformats.org/officeDocument/2006/relationships/tags" Target="../tags/tag644.xml"/><Relationship Id="rId22" Type="http://schemas.openxmlformats.org/officeDocument/2006/relationships/tags" Target="../tags/tag643.xml"/><Relationship Id="rId21" Type="http://schemas.openxmlformats.org/officeDocument/2006/relationships/tags" Target="../tags/tag642.xml"/><Relationship Id="rId20" Type="http://schemas.openxmlformats.org/officeDocument/2006/relationships/tags" Target="../tags/tag641.xml"/><Relationship Id="rId2" Type="http://schemas.openxmlformats.org/officeDocument/2006/relationships/tags" Target="../tags/tag623.xml"/><Relationship Id="rId19" Type="http://schemas.openxmlformats.org/officeDocument/2006/relationships/tags" Target="../tags/tag640.xml"/><Relationship Id="rId18" Type="http://schemas.openxmlformats.org/officeDocument/2006/relationships/tags" Target="../tags/tag639.xml"/><Relationship Id="rId17" Type="http://schemas.openxmlformats.org/officeDocument/2006/relationships/tags" Target="../tags/tag638.xml"/><Relationship Id="rId16" Type="http://schemas.openxmlformats.org/officeDocument/2006/relationships/tags" Target="../tags/tag637.xml"/><Relationship Id="rId15" Type="http://schemas.openxmlformats.org/officeDocument/2006/relationships/tags" Target="../tags/tag636.xml"/><Relationship Id="rId14" Type="http://schemas.openxmlformats.org/officeDocument/2006/relationships/tags" Target="../tags/tag635.xml"/><Relationship Id="rId13" Type="http://schemas.openxmlformats.org/officeDocument/2006/relationships/tags" Target="../tags/tag634.xml"/><Relationship Id="rId12" Type="http://schemas.openxmlformats.org/officeDocument/2006/relationships/tags" Target="../tags/tag633.xml"/><Relationship Id="rId11" Type="http://schemas.openxmlformats.org/officeDocument/2006/relationships/tags" Target="../tags/tag632.xml"/><Relationship Id="rId10" Type="http://schemas.openxmlformats.org/officeDocument/2006/relationships/tags" Target="../tags/tag631.xml"/><Relationship Id="rId1" Type="http://schemas.openxmlformats.org/officeDocument/2006/relationships/image" Target="../media/image53.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42.xml"/><Relationship Id="rId4" Type="http://schemas.openxmlformats.org/officeDocument/2006/relationships/image" Target="../media/image6.png"/><Relationship Id="rId3" Type="http://schemas.openxmlformats.org/officeDocument/2006/relationships/image" Target="../media/image9.png"/><Relationship Id="rId2" Type="http://schemas.openxmlformats.org/officeDocument/2006/relationships/tags" Target="../tags/tag241.xml"/><Relationship Id="rId1" Type="http://schemas.openxmlformats.org/officeDocument/2006/relationships/tags" Target="../tags/tag240.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45.xml"/><Relationship Id="rId2" Type="http://schemas.openxmlformats.org/officeDocument/2006/relationships/image" Target="../media/image55.png"/><Relationship Id="rId1"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6.xml"/><Relationship Id="rId1" Type="http://schemas.openxmlformats.org/officeDocument/2006/relationships/image" Target="../media/image56.png"/></Relationships>
</file>

<file path=ppt/slides/_rels/slide72.xml.rels><?xml version="1.0" encoding="UTF-8" standalone="yes"?>
<Relationships xmlns="http://schemas.openxmlformats.org/package/2006/relationships"><Relationship Id="rId9" Type="http://schemas.openxmlformats.org/officeDocument/2006/relationships/tags" Target="../tags/tag655.xml"/><Relationship Id="rId8" Type="http://schemas.openxmlformats.org/officeDocument/2006/relationships/tags" Target="../tags/tag654.xml"/><Relationship Id="rId7" Type="http://schemas.openxmlformats.org/officeDocument/2006/relationships/tags" Target="../tags/tag653.xml"/><Relationship Id="rId6" Type="http://schemas.openxmlformats.org/officeDocument/2006/relationships/tags" Target="../tags/tag652.xml"/><Relationship Id="rId5" Type="http://schemas.openxmlformats.org/officeDocument/2006/relationships/tags" Target="../tags/tag651.xml"/><Relationship Id="rId4" Type="http://schemas.openxmlformats.org/officeDocument/2006/relationships/tags" Target="../tags/tag650.xml"/><Relationship Id="rId3" Type="http://schemas.openxmlformats.org/officeDocument/2006/relationships/tags" Target="../tags/tag649.xml"/><Relationship Id="rId25" Type="http://schemas.openxmlformats.org/officeDocument/2006/relationships/slideLayout" Target="../slideLayouts/slideLayout7.xml"/><Relationship Id="rId24" Type="http://schemas.openxmlformats.org/officeDocument/2006/relationships/tags" Target="../tags/tag668.xml"/><Relationship Id="rId23" Type="http://schemas.openxmlformats.org/officeDocument/2006/relationships/image" Target="../media/image58.png"/><Relationship Id="rId22" Type="http://schemas.openxmlformats.org/officeDocument/2006/relationships/image" Target="../media/image57.png"/><Relationship Id="rId21" Type="http://schemas.openxmlformats.org/officeDocument/2006/relationships/tags" Target="../tags/tag667.xml"/><Relationship Id="rId20" Type="http://schemas.openxmlformats.org/officeDocument/2006/relationships/tags" Target="../tags/tag666.xml"/><Relationship Id="rId2" Type="http://schemas.openxmlformats.org/officeDocument/2006/relationships/tags" Target="../tags/tag648.xml"/><Relationship Id="rId19" Type="http://schemas.openxmlformats.org/officeDocument/2006/relationships/tags" Target="../tags/tag665.xml"/><Relationship Id="rId18" Type="http://schemas.openxmlformats.org/officeDocument/2006/relationships/tags" Target="../tags/tag664.xml"/><Relationship Id="rId17" Type="http://schemas.openxmlformats.org/officeDocument/2006/relationships/tags" Target="../tags/tag663.xml"/><Relationship Id="rId16" Type="http://schemas.openxmlformats.org/officeDocument/2006/relationships/tags" Target="../tags/tag662.xml"/><Relationship Id="rId15" Type="http://schemas.openxmlformats.org/officeDocument/2006/relationships/tags" Target="../tags/tag661.xml"/><Relationship Id="rId14" Type="http://schemas.openxmlformats.org/officeDocument/2006/relationships/tags" Target="../tags/tag660.xml"/><Relationship Id="rId13" Type="http://schemas.openxmlformats.org/officeDocument/2006/relationships/tags" Target="../tags/tag659.xml"/><Relationship Id="rId12" Type="http://schemas.openxmlformats.org/officeDocument/2006/relationships/tags" Target="../tags/tag658.xml"/><Relationship Id="rId11" Type="http://schemas.openxmlformats.org/officeDocument/2006/relationships/tags" Target="../tags/tag657.xml"/><Relationship Id="rId10" Type="http://schemas.openxmlformats.org/officeDocument/2006/relationships/tags" Target="../tags/tag656.xml"/><Relationship Id="rId1" Type="http://schemas.openxmlformats.org/officeDocument/2006/relationships/tags" Target="../tags/tag647.xml"/></Relationships>
</file>

<file path=ppt/slides/_rels/slide73.xml.rels><?xml version="1.0" encoding="UTF-8" standalone="yes"?>
<Relationships xmlns="http://schemas.openxmlformats.org/package/2006/relationships"><Relationship Id="rId9" Type="http://schemas.openxmlformats.org/officeDocument/2006/relationships/tags" Target="../tags/tag677.xml"/><Relationship Id="rId8" Type="http://schemas.openxmlformats.org/officeDocument/2006/relationships/tags" Target="../tags/tag676.xml"/><Relationship Id="rId7" Type="http://schemas.openxmlformats.org/officeDocument/2006/relationships/tags" Target="../tags/tag675.xml"/><Relationship Id="rId6" Type="http://schemas.openxmlformats.org/officeDocument/2006/relationships/tags" Target="../tags/tag674.xml"/><Relationship Id="rId5" Type="http://schemas.openxmlformats.org/officeDocument/2006/relationships/tags" Target="../tags/tag673.xml"/><Relationship Id="rId4" Type="http://schemas.openxmlformats.org/officeDocument/2006/relationships/tags" Target="../tags/tag672.xml"/><Relationship Id="rId3" Type="http://schemas.openxmlformats.org/officeDocument/2006/relationships/tags" Target="../tags/tag671.xml"/><Relationship Id="rId24" Type="http://schemas.openxmlformats.org/officeDocument/2006/relationships/slideLayout" Target="../slideLayouts/slideLayout7.xml"/><Relationship Id="rId23" Type="http://schemas.openxmlformats.org/officeDocument/2006/relationships/tags" Target="../tags/tag690.xml"/><Relationship Id="rId22" Type="http://schemas.openxmlformats.org/officeDocument/2006/relationships/image" Target="../media/image59.png"/><Relationship Id="rId21" Type="http://schemas.openxmlformats.org/officeDocument/2006/relationships/tags" Target="../tags/tag689.xml"/><Relationship Id="rId20" Type="http://schemas.openxmlformats.org/officeDocument/2006/relationships/tags" Target="../tags/tag688.xml"/><Relationship Id="rId2" Type="http://schemas.openxmlformats.org/officeDocument/2006/relationships/tags" Target="../tags/tag670.xml"/><Relationship Id="rId19" Type="http://schemas.openxmlformats.org/officeDocument/2006/relationships/tags" Target="../tags/tag687.xml"/><Relationship Id="rId18" Type="http://schemas.openxmlformats.org/officeDocument/2006/relationships/tags" Target="../tags/tag686.xml"/><Relationship Id="rId17" Type="http://schemas.openxmlformats.org/officeDocument/2006/relationships/tags" Target="../tags/tag685.xml"/><Relationship Id="rId16" Type="http://schemas.openxmlformats.org/officeDocument/2006/relationships/tags" Target="../tags/tag684.xml"/><Relationship Id="rId15" Type="http://schemas.openxmlformats.org/officeDocument/2006/relationships/tags" Target="../tags/tag683.xml"/><Relationship Id="rId14" Type="http://schemas.openxmlformats.org/officeDocument/2006/relationships/tags" Target="../tags/tag682.xml"/><Relationship Id="rId13" Type="http://schemas.openxmlformats.org/officeDocument/2006/relationships/tags" Target="../tags/tag681.xml"/><Relationship Id="rId12" Type="http://schemas.openxmlformats.org/officeDocument/2006/relationships/tags" Target="../tags/tag680.xml"/><Relationship Id="rId11" Type="http://schemas.openxmlformats.org/officeDocument/2006/relationships/tags" Target="../tags/tag679.xml"/><Relationship Id="rId10" Type="http://schemas.openxmlformats.org/officeDocument/2006/relationships/tags" Target="../tags/tag678.xml"/><Relationship Id="rId1" Type="http://schemas.openxmlformats.org/officeDocument/2006/relationships/tags" Target="../tags/tag669.xml"/></Relationships>
</file>

<file path=ppt/slides/_rels/slide74.xml.rels><?xml version="1.0" encoding="UTF-8" standalone="yes"?>
<Relationships xmlns="http://schemas.openxmlformats.org/package/2006/relationships"><Relationship Id="rId9" Type="http://schemas.openxmlformats.org/officeDocument/2006/relationships/tags" Target="../tags/tag699.xml"/><Relationship Id="rId8" Type="http://schemas.openxmlformats.org/officeDocument/2006/relationships/tags" Target="../tags/tag698.xml"/><Relationship Id="rId7" Type="http://schemas.openxmlformats.org/officeDocument/2006/relationships/tags" Target="../tags/tag697.xml"/><Relationship Id="rId6" Type="http://schemas.openxmlformats.org/officeDocument/2006/relationships/tags" Target="../tags/tag696.xml"/><Relationship Id="rId5" Type="http://schemas.openxmlformats.org/officeDocument/2006/relationships/tags" Target="../tags/tag695.xml"/><Relationship Id="rId4" Type="http://schemas.openxmlformats.org/officeDocument/2006/relationships/tags" Target="../tags/tag694.xml"/><Relationship Id="rId3" Type="http://schemas.openxmlformats.org/officeDocument/2006/relationships/tags" Target="../tags/tag693.xml"/><Relationship Id="rId24" Type="http://schemas.openxmlformats.org/officeDocument/2006/relationships/slideLayout" Target="../slideLayouts/slideLayout7.xml"/><Relationship Id="rId23" Type="http://schemas.openxmlformats.org/officeDocument/2006/relationships/tags" Target="../tags/tag712.xml"/><Relationship Id="rId22" Type="http://schemas.openxmlformats.org/officeDocument/2006/relationships/image" Target="../media/image59.png"/><Relationship Id="rId21" Type="http://schemas.openxmlformats.org/officeDocument/2006/relationships/tags" Target="../tags/tag711.xml"/><Relationship Id="rId20" Type="http://schemas.openxmlformats.org/officeDocument/2006/relationships/tags" Target="../tags/tag710.xml"/><Relationship Id="rId2" Type="http://schemas.openxmlformats.org/officeDocument/2006/relationships/tags" Target="../tags/tag692.xml"/><Relationship Id="rId19" Type="http://schemas.openxmlformats.org/officeDocument/2006/relationships/tags" Target="../tags/tag709.xml"/><Relationship Id="rId18" Type="http://schemas.openxmlformats.org/officeDocument/2006/relationships/tags" Target="../tags/tag708.xml"/><Relationship Id="rId17" Type="http://schemas.openxmlformats.org/officeDocument/2006/relationships/tags" Target="../tags/tag707.xml"/><Relationship Id="rId16" Type="http://schemas.openxmlformats.org/officeDocument/2006/relationships/tags" Target="../tags/tag706.xml"/><Relationship Id="rId15" Type="http://schemas.openxmlformats.org/officeDocument/2006/relationships/tags" Target="../tags/tag705.xml"/><Relationship Id="rId14" Type="http://schemas.openxmlformats.org/officeDocument/2006/relationships/tags" Target="../tags/tag704.xml"/><Relationship Id="rId13" Type="http://schemas.openxmlformats.org/officeDocument/2006/relationships/tags" Target="../tags/tag703.xml"/><Relationship Id="rId12" Type="http://schemas.openxmlformats.org/officeDocument/2006/relationships/tags" Target="../tags/tag702.xml"/><Relationship Id="rId11" Type="http://schemas.openxmlformats.org/officeDocument/2006/relationships/tags" Target="../tags/tag701.xml"/><Relationship Id="rId10" Type="http://schemas.openxmlformats.org/officeDocument/2006/relationships/tags" Target="../tags/tag700.xml"/><Relationship Id="rId1" Type="http://schemas.openxmlformats.org/officeDocument/2006/relationships/tags" Target="../tags/tag691.xml"/></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13.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16.xml"/><Relationship Id="rId3" Type="http://schemas.openxmlformats.org/officeDocument/2006/relationships/image" Target="../media/image51.png"/><Relationship Id="rId2" Type="http://schemas.openxmlformats.org/officeDocument/2006/relationships/tags" Target="../tags/tag715.xml"/><Relationship Id="rId1" Type="http://schemas.openxmlformats.org/officeDocument/2006/relationships/tags" Target="../tags/tag71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717.xml"/></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ags" Target="../tags/tag718.xml"/><Relationship Id="rId1" Type="http://schemas.openxmlformats.org/officeDocument/2006/relationships/image" Target="../media/image4.png"/></Relationships>
</file>

<file path=ppt/slides/_rels/slide79.xml.rels><?xml version="1.0" encoding="UTF-8" standalone="yes"?>
<Relationships xmlns="http://schemas.openxmlformats.org/package/2006/relationships"><Relationship Id="rId9" Type="http://schemas.openxmlformats.org/officeDocument/2006/relationships/image" Target="../media/image64.jpeg"/><Relationship Id="rId8" Type="http://schemas.openxmlformats.org/officeDocument/2006/relationships/tags" Target="../tags/tag725.xml"/><Relationship Id="rId7" Type="http://schemas.openxmlformats.org/officeDocument/2006/relationships/image" Target="../media/image63.jpeg"/><Relationship Id="rId6" Type="http://schemas.openxmlformats.org/officeDocument/2006/relationships/tags" Target="../tags/tag724.xml"/><Relationship Id="rId5" Type="http://schemas.openxmlformats.org/officeDocument/2006/relationships/tags" Target="../tags/tag723.xml"/><Relationship Id="rId4" Type="http://schemas.openxmlformats.org/officeDocument/2006/relationships/tags" Target="../tags/tag722.xml"/><Relationship Id="rId3" Type="http://schemas.openxmlformats.org/officeDocument/2006/relationships/tags" Target="../tags/tag721.xml"/><Relationship Id="rId2" Type="http://schemas.openxmlformats.org/officeDocument/2006/relationships/tags" Target="../tags/tag720.xml"/><Relationship Id="rId12" Type="http://schemas.openxmlformats.org/officeDocument/2006/relationships/slideLayout" Target="../slideLayouts/slideLayout7.xml"/><Relationship Id="rId11" Type="http://schemas.openxmlformats.org/officeDocument/2006/relationships/tags" Target="../tags/tag726.xml"/><Relationship Id="rId10" Type="http://schemas.openxmlformats.org/officeDocument/2006/relationships/image" Target="../media/image5.png"/><Relationship Id="rId1" Type="http://schemas.openxmlformats.org/officeDocument/2006/relationships/tags" Target="../tags/tag719.xml"/></Relationships>
</file>

<file path=ppt/slides/_rels/slide8.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1" Type="http://schemas.openxmlformats.org/officeDocument/2006/relationships/slideLayout" Target="../slideLayouts/slideLayout7.xml"/><Relationship Id="rId20" Type="http://schemas.openxmlformats.org/officeDocument/2006/relationships/tags" Target="../tags/tag262.xml"/><Relationship Id="rId2" Type="http://schemas.openxmlformats.org/officeDocument/2006/relationships/tags" Target="../tags/tag244.xml"/><Relationship Id="rId19" Type="http://schemas.openxmlformats.org/officeDocument/2006/relationships/tags" Target="../tags/tag261.xml"/><Relationship Id="rId18" Type="http://schemas.openxmlformats.org/officeDocument/2006/relationships/tags" Target="../tags/tag260.xml"/><Relationship Id="rId17" Type="http://schemas.openxmlformats.org/officeDocument/2006/relationships/tags" Target="../tags/tag259.xml"/><Relationship Id="rId16" Type="http://schemas.openxmlformats.org/officeDocument/2006/relationships/tags" Target="../tags/tag258.xml"/><Relationship Id="rId15" Type="http://schemas.openxmlformats.org/officeDocument/2006/relationships/tags" Target="../tags/tag257.xml"/><Relationship Id="rId14" Type="http://schemas.openxmlformats.org/officeDocument/2006/relationships/tags" Target="../tags/tag256.xml"/><Relationship Id="rId13" Type="http://schemas.openxmlformats.org/officeDocument/2006/relationships/tags" Target="../tags/tag255.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tags" Target="../tags/tag243.xml"/></Relationships>
</file>

<file path=ppt/slides/_rels/slide80.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3.xml"/><Relationship Id="rId7" Type="http://schemas.openxmlformats.org/officeDocument/2006/relationships/tags" Target="../tags/tag73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tags" Target="../tags/tag729.xml"/><Relationship Id="rId3" Type="http://schemas.openxmlformats.org/officeDocument/2006/relationships/hyperlink" Target="https://docs.microsoft.com/zh-cn/aspnet/core/fundamentals/servers/kestrel?view=aspnetcore-2.1" TargetMode="External"/><Relationship Id="rId2" Type="http://schemas.openxmlformats.org/officeDocument/2006/relationships/tags" Target="../tags/tag728.xml"/><Relationship Id="rId1" Type="http://schemas.openxmlformats.org/officeDocument/2006/relationships/tags" Target="../tags/tag727.xml"/></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tags" Target="../tags/tag734.xml"/><Relationship Id="rId3" Type="http://schemas.openxmlformats.org/officeDocument/2006/relationships/tags" Target="../tags/tag733.xml"/><Relationship Id="rId2" Type="http://schemas.openxmlformats.org/officeDocument/2006/relationships/tags" Target="../tags/tag732.xml"/><Relationship Id="rId1" Type="http://schemas.openxmlformats.org/officeDocument/2006/relationships/tags" Target="../tags/tag731.xml"/></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3.xml"/><Relationship Id="rId6" Type="http://schemas.openxmlformats.org/officeDocument/2006/relationships/tags" Target="../tags/tag738.xml"/><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tags" Target="../tags/tag737.xml"/><Relationship Id="rId2" Type="http://schemas.openxmlformats.org/officeDocument/2006/relationships/tags" Target="../tags/tag736.xml"/><Relationship Id="rId1" Type="http://schemas.openxmlformats.org/officeDocument/2006/relationships/tags" Target="../tags/tag735.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9.xml"/><Relationship Id="rId1"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0.xml"/><Relationship Id="rId1"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1.xml"/><Relationship Id="rId1" Type="http://schemas.openxmlformats.org/officeDocument/2006/relationships/image" Target="../media/image71.jpe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2.xml"/><Relationship Id="rId1" Type="http://schemas.openxmlformats.org/officeDocument/2006/relationships/image" Target="../media/image71.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3.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44.xml"/><Relationship Id="rId2" Type="http://schemas.openxmlformats.org/officeDocument/2006/relationships/image" Target="../media/image73.png"/><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5.xml"/><Relationship Id="rId1"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3.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1.sv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0" Type="http://schemas.openxmlformats.org/officeDocument/2006/relationships/slideLayout" Target="../slideLayouts/slideLayout2.xml"/><Relationship Id="rId2" Type="http://schemas.openxmlformats.org/officeDocument/2006/relationships/image" Target="../media/image74.png"/><Relationship Id="rId19" Type="http://schemas.openxmlformats.org/officeDocument/2006/relationships/tags" Target="../tags/tag746.xml"/><Relationship Id="rId18" Type="http://schemas.openxmlformats.org/officeDocument/2006/relationships/image" Target="../media/image89.png"/><Relationship Id="rId17" Type="http://schemas.openxmlformats.org/officeDocument/2006/relationships/image" Target="../media/image88.png"/><Relationship Id="rId16" Type="http://schemas.openxmlformats.org/officeDocument/2006/relationships/image" Target="../media/image87.png"/><Relationship Id="rId15" Type="http://schemas.openxmlformats.org/officeDocument/2006/relationships/image" Target="../media/image86.png"/><Relationship Id="rId14" Type="http://schemas.openxmlformats.org/officeDocument/2006/relationships/image" Target="../media/image85.png"/><Relationship Id="rId13" Type="http://schemas.openxmlformats.org/officeDocument/2006/relationships/image" Target="../media/image84.png"/><Relationship Id="rId12" Type="http://schemas.openxmlformats.org/officeDocument/2006/relationships/image" Target="../media/image83.png"/><Relationship Id="rId11" Type="http://schemas.openxmlformats.org/officeDocument/2006/relationships/image" Target="../media/image82.png"/><Relationship Id="rId10" Type="http://schemas.openxmlformats.org/officeDocument/2006/relationships/image" Target="../media/image81.png"/><Relationship Id="rId1" Type="http://schemas.openxmlformats.org/officeDocument/2006/relationships/image" Target="../media/image71.jpe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7.xml"/><Relationship Id="rId1" Type="http://schemas.openxmlformats.org/officeDocument/2006/relationships/image" Target="../media/image90.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8.xml"/><Relationship Id="rId1" Type="http://schemas.openxmlformats.org/officeDocument/2006/relationships/image" Target="../media/image91.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49.xml"/><Relationship Id="rId2" Type="http://schemas.openxmlformats.org/officeDocument/2006/relationships/image" Target="../media/image92.png"/><Relationship Id="rId1" Type="http://schemas.openxmlformats.org/officeDocument/2006/relationships/hyperlink" Target="https://www.cnblogs.com/codelove/p/10904425.html" TargetMode="Externa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50.xml"/><Relationship Id="rId2" Type="http://schemas.openxmlformats.org/officeDocument/2006/relationships/image" Target="../media/image80.png"/><Relationship Id="rId1" Type="http://schemas.openxmlformats.org/officeDocument/2006/relationships/image" Target="../media/image93.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51.xml"/><Relationship Id="rId2" Type="http://schemas.openxmlformats.org/officeDocument/2006/relationships/image" Target="../media/image94.png"/><Relationship Id="rId1" Type="http://schemas.openxmlformats.org/officeDocument/2006/relationships/image" Target="../media/image78.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52.xml"/><Relationship Id="rId2" Type="http://schemas.openxmlformats.org/officeDocument/2006/relationships/image" Target="../media/image78.png"/><Relationship Id="rId1" Type="http://schemas.openxmlformats.org/officeDocument/2006/relationships/image" Target="../media/image95.png"/></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53.xml"/><Relationship Id="rId3" Type="http://schemas.openxmlformats.org/officeDocument/2006/relationships/image" Target="../media/image1.svg"/><Relationship Id="rId2" Type="http://schemas.openxmlformats.org/officeDocument/2006/relationships/image" Target="../media/image77.png"/><Relationship Id="rId1" Type="http://schemas.openxmlformats.org/officeDocument/2006/relationships/image" Target="../media/image95.png"/></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54.xml"/><Relationship Id="rId3" Type="http://schemas.openxmlformats.org/officeDocument/2006/relationships/image" Target="../media/image1.svg"/><Relationship Id="rId2" Type="http://schemas.openxmlformats.org/officeDocument/2006/relationships/image" Target="../media/image77.png"/><Relationship Id="rId1" Type="http://schemas.openxmlformats.org/officeDocument/2006/relationships/image" Target="../media/image95.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55.xml"/><Relationship Id="rId2" Type="http://schemas.openxmlformats.org/officeDocument/2006/relationships/image" Target="../media/image75.png"/><Relationship Id="rId1"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文本框 7"/>
          <p:cNvSpPr txBox="1"/>
          <p:nvPr/>
        </p:nvSpPr>
        <p:spPr>
          <a:xfrm>
            <a:off x="2740660" y="2541905"/>
            <a:ext cx="6830695" cy="1014730"/>
          </a:xfrm>
          <a:prstGeom prst="rect">
            <a:avLst/>
          </a:prstGeom>
          <a:noFill/>
        </p:spPr>
        <p:txBody>
          <a:bodyPr wrap="square" rtlCol="0">
            <a:spAutoFit/>
          </a:bodyPr>
          <a:p>
            <a:r>
              <a:rPr lang="en-US" altLang="zh-CN" sz="6000">
                <a:solidFill>
                  <a:srgbClr val="42575C"/>
                </a:solidFill>
                <a:latin typeface="Gill Sans Ultra Bold" panose="020B0A02020104020203" charset="0"/>
                <a:ea typeface="宋体" panose="02010600030101010101" pitchFamily="2" charset="-122"/>
                <a:cs typeface="Gill Sans Ultra Bold" panose="020B0A02020104020203" charset="0"/>
              </a:rPr>
              <a:t>ASP.Net Core</a:t>
            </a:r>
            <a:endParaRPr lang="zh-CN" altLang="en-US" sz="6000">
              <a:solidFill>
                <a:srgbClr val="42575C"/>
              </a:solidFill>
              <a:latin typeface="Gill Sans Ultra Bold" panose="020B0A02020104020203" charset="0"/>
              <a:ea typeface="宋体" panose="02010600030101010101" pitchFamily="2" charset="-122"/>
              <a:cs typeface="Gill Sans Ultra Bold" panose="020B0A02020104020203" charset="0"/>
            </a:endParaRPr>
          </a:p>
        </p:txBody>
      </p:sp>
      <p:cxnSp>
        <p:nvCxnSpPr>
          <p:cNvPr id="9" name="直接连接符 8"/>
          <p:cNvCxnSpPr/>
          <p:nvPr/>
        </p:nvCxnSpPr>
        <p:spPr>
          <a:xfrm>
            <a:off x="5389880" y="3556635"/>
            <a:ext cx="3228340"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567170" y="3620135"/>
            <a:ext cx="2163445" cy="398780"/>
          </a:xfrm>
          <a:prstGeom prst="rect">
            <a:avLst/>
          </a:prstGeom>
          <a:noFill/>
        </p:spPr>
        <p:txBody>
          <a:bodyPr wrap="square" rtlCol="0">
            <a:spAutoFit/>
          </a:bodyPr>
          <a:p>
            <a:pPr algn="l">
              <a:lnSpc>
                <a:spcPct val="100000"/>
              </a:lnSpc>
            </a:pPr>
            <a:r>
              <a:rPr lang="en-US" altLang="zh-CN" sz="2000">
                <a:solidFill>
                  <a:srgbClr val="7A99A0"/>
                </a:solidFill>
                <a:latin typeface="Calibri" panose="020F0502020204030204" charset="0"/>
                <a:cs typeface="Calibri" panose="020F0502020204030204" charset="0"/>
              </a:rPr>
              <a:t>Simple and beauty</a:t>
            </a:r>
            <a:endParaRPr lang="en-US" altLang="zh-CN" sz="2000">
              <a:solidFill>
                <a:srgbClr val="7A99A0"/>
              </a:solidFill>
              <a:latin typeface="Calibri" panose="020F0502020204030204" charset="0"/>
              <a:cs typeface="Calibri" panose="020F0502020204030204" charset="0"/>
            </a:endParaRPr>
          </a:p>
        </p:txBody>
      </p:sp>
      <p:pic>
        <p:nvPicPr>
          <p:cNvPr id="7" name="图片 6" descr="49"/>
          <p:cNvPicPr>
            <a:picLocks noChangeAspect="1"/>
          </p:cNvPicPr>
          <p:nvPr/>
        </p:nvPicPr>
        <p:blipFill>
          <a:blip r:embed="rId1"/>
          <a:srcRect l="37163" t="19981" b="44690"/>
          <a:stretch>
            <a:fillRect/>
          </a:stretch>
        </p:blipFill>
        <p:spPr>
          <a:xfrm>
            <a:off x="7105015" y="3138170"/>
            <a:ext cx="3392805" cy="1907540"/>
          </a:xfrm>
          <a:prstGeom prst="rect">
            <a:avLst/>
          </a:prstGeom>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TextBox 5"/>
          <p:cNvSpPr txBox="1"/>
          <p:nvPr>
            <p:custDataLst>
              <p:tags r:id="rId1"/>
            </p:custDataLst>
          </p:nvPr>
        </p:nvSpPr>
        <p:spPr>
          <a:xfrm>
            <a:off x="469900" y="593255"/>
            <a:ext cx="11264899" cy="523220"/>
          </a:xfrm>
          <a:prstGeom prst="rect">
            <a:avLst/>
          </a:prstGeom>
          <a:noFill/>
        </p:spPr>
        <p:txBody>
          <a:bodyPr wrap="square" bIns="0" rtlCol="0" anchor="b" anchorCtr="0">
            <a:normAutofit/>
          </a:bodyPr>
          <a:p>
            <a:pPr algn="ctr">
              <a:lnSpc>
                <a:spcPct val="120000"/>
              </a:lnSpc>
            </a:pPr>
            <a:r>
              <a:rPr lang="zh-CN" altLang="en-US" sz="2400" b="1" spc="300">
                <a:latin typeface="微软雅黑" panose="020B0503020204020204" charset="-122"/>
                <a:ea typeface="微软雅黑" panose="020B0503020204020204" charset="-122"/>
              </a:rPr>
              <a:t>RequestDelegate</a:t>
            </a:r>
            <a:endParaRPr lang="zh-CN" altLang="en-US" sz="2400" b="1" spc="300">
              <a:latin typeface="微软雅黑" panose="020B0503020204020204" charset="-122"/>
              <a:ea typeface="微软雅黑" panose="020B0503020204020204" charset="-122"/>
            </a:endParaRPr>
          </a:p>
        </p:txBody>
      </p:sp>
      <p:sp>
        <p:nvSpPr>
          <p:cNvPr id="17" name="文本框 16"/>
          <p:cNvSpPr txBox="1"/>
          <p:nvPr>
            <p:custDataLst>
              <p:tags r:id="rId2"/>
            </p:custDataLst>
          </p:nvPr>
        </p:nvSpPr>
        <p:spPr>
          <a:xfrm>
            <a:off x="469900" y="1141487"/>
            <a:ext cx="11264899" cy="307777"/>
          </a:xfrm>
          <a:prstGeom prst="rect">
            <a:avLst/>
          </a:prstGeom>
          <a:noFill/>
        </p:spPr>
        <p:txBody>
          <a:bodyPr wrap="square" tIns="0" rtlCol="0">
            <a:normAutofit/>
          </a:bodyPr>
          <a:p>
            <a:pPr algn="ctr">
              <a:lnSpc>
                <a:spcPct val="120000"/>
              </a:lnSpc>
            </a:pPr>
            <a:r>
              <a:rPr kumimoji="1" lang="zh-CN" altLang="en-US" sz="1400" spc="300">
                <a:latin typeface="微软雅黑" panose="020B0503020204020204" charset="-122"/>
                <a:ea typeface="微软雅黑" panose="020B0503020204020204" charset="-122"/>
              </a:rPr>
              <a:t>一个委托（Delegate）对象</a:t>
            </a:r>
            <a:endParaRPr kumimoji="1" lang="zh-CN" altLang="en-US" sz="1400" spc="300">
              <a:latin typeface="微软雅黑" panose="020B0503020204020204" charset="-122"/>
              <a:ea typeface="微软雅黑" panose="020B0503020204020204" charset="-122"/>
            </a:endParaRPr>
          </a:p>
        </p:txBody>
      </p:sp>
      <p:pic>
        <p:nvPicPr>
          <p:cNvPr id="2" name="Picture"/>
          <p:cNvPicPr>
            <a:picLocks noChangeAspect="1" noChangeArrowheads="1"/>
          </p:cNvPicPr>
          <p:nvPr/>
        </p:nvPicPr>
        <p:blipFill>
          <a:blip r:embed="rId3"/>
          <a:stretch>
            <a:fillRect/>
          </a:stretch>
        </p:blipFill>
        <p:spPr>
          <a:xfrm>
            <a:off x="970915" y="1141730"/>
            <a:ext cx="3545840" cy="2600325"/>
          </a:xfrm>
          <a:prstGeom prst="rect">
            <a:avLst/>
          </a:prstGeom>
          <a:noFill/>
          <a:ln w="9525">
            <a:noFill/>
          </a:ln>
        </p:spPr>
      </p:pic>
      <p:sp>
        <p:nvSpPr>
          <p:cNvPr id="3" name="文本框 2"/>
          <p:cNvSpPr txBox="1"/>
          <p:nvPr/>
        </p:nvSpPr>
        <p:spPr>
          <a:xfrm>
            <a:off x="1098550" y="4121785"/>
            <a:ext cx="4161790" cy="2338070"/>
          </a:xfrm>
          <a:prstGeom prst="rect">
            <a:avLst/>
          </a:prstGeom>
          <a:noFill/>
          <a:ln w="9525">
            <a:noFill/>
          </a:ln>
        </p:spPr>
        <p:txBody>
          <a:bodyPr wrap="square">
            <a:spAutoFit/>
          </a:bodyPr>
          <a:p>
            <a:pPr indent="0"/>
            <a:r>
              <a:rPr lang="en-US" sz="1600" b="1">
                <a:latin typeface="Calibri" panose="020F0502020204030204" charset="0"/>
                <a:ea typeface="宋体" panose="02010600030101010101" pitchFamily="2" charset="-122"/>
                <a:cs typeface="Times New Roman" panose="02020603050405020304" charset="0"/>
              </a:rPr>
              <a:t>Pilpeline</a:t>
            </a:r>
            <a:r>
              <a:rPr lang="zh-CN" sz="1600" b="1">
                <a:ea typeface="宋体" panose="02010600030101010101" pitchFamily="2" charset="-122"/>
              </a:rPr>
              <a:t>（请求处理管道）</a:t>
            </a:r>
            <a:r>
              <a:rPr lang="zh-CN" sz="1600" b="0">
                <a:ea typeface="宋体" panose="02010600030101010101" pitchFamily="2" charset="-122"/>
              </a:rPr>
              <a:t>：</a:t>
            </a:r>
            <a:endParaRPr lang="zh-CN" sz="1600" b="0">
              <a:ea typeface="宋体" panose="02010600030101010101" pitchFamily="2" charset="-122"/>
            </a:endParaRPr>
          </a:p>
          <a:p>
            <a:pPr indent="0"/>
            <a:r>
              <a:rPr lang="zh-CN" sz="1600" b="0">
                <a:ea typeface="宋体" panose="02010600030101010101" pitchFamily="2" charset="-122"/>
              </a:rPr>
              <a:t>一连串的</a:t>
            </a:r>
            <a:r>
              <a:rPr lang="en-US" sz="1600" b="1">
                <a:latin typeface="Calibri" panose="020F0502020204030204" charset="0"/>
                <a:ea typeface="宋体" panose="02010600030101010101" pitchFamily="2" charset="-122"/>
                <a:cs typeface="Times New Roman" panose="02020603050405020304" charset="0"/>
              </a:rPr>
              <a:t>RequestDelegate</a:t>
            </a:r>
            <a:r>
              <a:rPr lang="zh-CN" sz="1600" b="0">
                <a:ea typeface="宋体" panose="02010600030101010101" pitchFamily="2" charset="-122"/>
              </a:rPr>
              <a:t>请求委托的衔接</a:t>
            </a:r>
            <a:r>
              <a:rPr lang="en-US" sz="1600" b="0">
                <a:latin typeface="Calibri" panose="020F0502020204030204" charset="0"/>
                <a:ea typeface="宋体" panose="02010600030101010101" pitchFamily="2" charset="-122"/>
                <a:cs typeface="Times New Roman" panose="02020603050405020304" charset="0"/>
              </a:rPr>
              <a:t>Func&lt;</a:t>
            </a:r>
            <a:r>
              <a:rPr lang="en-US" sz="1600" b="1">
                <a:latin typeface="Calibri" panose="020F0502020204030204" charset="0"/>
                <a:ea typeface="宋体" panose="02010600030101010101" pitchFamily="2" charset="-122"/>
                <a:cs typeface="Times New Roman" panose="02020603050405020304" charset="0"/>
              </a:rPr>
              <a:t>RequestDelegate</a:t>
            </a:r>
            <a:r>
              <a:rPr lang="en-US" sz="1600" b="0">
                <a:latin typeface="Calibri" panose="020F0502020204030204" charset="0"/>
                <a:ea typeface="宋体" panose="02010600030101010101" pitchFamily="2" charset="-122"/>
                <a:cs typeface="Times New Roman" panose="02020603050405020304" charset="0"/>
              </a:rPr>
              <a:t>, </a:t>
            </a:r>
            <a:r>
              <a:rPr lang="en-US" sz="1600" b="1">
                <a:latin typeface="Calibri" panose="020F0502020204030204" charset="0"/>
                <a:ea typeface="宋体" panose="02010600030101010101" pitchFamily="2" charset="-122"/>
                <a:cs typeface="Times New Roman" panose="02020603050405020304" charset="0"/>
              </a:rPr>
              <a:t>RequestDelegate</a:t>
            </a:r>
            <a:r>
              <a:rPr lang="en-US" sz="1600" b="0">
                <a:latin typeface="Calibri" panose="020F0502020204030204" charset="0"/>
                <a:ea typeface="宋体" panose="02010600030101010101" pitchFamily="2" charset="-122"/>
                <a:cs typeface="Times New Roman" panose="02020603050405020304" charset="0"/>
              </a:rPr>
              <a:t>&gt;</a:t>
            </a:r>
            <a:r>
              <a:rPr lang="en-US" sz="1600" b="1">
                <a:latin typeface="Calibri" panose="020F0502020204030204" charset="0"/>
                <a:ea typeface="宋体" panose="02010600030101010101" pitchFamily="2" charset="-122"/>
                <a:cs typeface="Times New Roman" panose="02020603050405020304" charset="0"/>
              </a:rPr>
              <a:t>Pipeline</a:t>
            </a:r>
            <a:endParaRPr lang="en-US" sz="1600" b="1">
              <a:latin typeface="Calibri" panose="020F0502020204030204" charset="0"/>
              <a:ea typeface="宋体" panose="02010600030101010101" pitchFamily="2" charset="-122"/>
              <a:cs typeface="Times New Roman" panose="02020603050405020304" charset="0"/>
            </a:endParaRPr>
          </a:p>
          <a:p>
            <a:pPr indent="0"/>
            <a:r>
              <a:rPr lang="en-US" sz="1600" b="0">
                <a:latin typeface="Calibri" panose="020F0502020204030204" charset="0"/>
                <a:ea typeface="宋体" panose="02010600030101010101" pitchFamily="2" charset="-122"/>
                <a:cs typeface="Times New Roman" panose="02020603050405020304" charset="0"/>
              </a:rPr>
              <a:t> = Server + </a:t>
            </a:r>
            <a:r>
              <a:rPr lang="en-US" sz="1600" b="1">
                <a:latin typeface="Calibri" panose="020F0502020204030204" charset="0"/>
                <a:ea typeface="宋体" panose="02010600030101010101" pitchFamily="2" charset="-122"/>
                <a:cs typeface="Times New Roman" panose="02020603050405020304" charset="0"/>
              </a:rPr>
              <a:t>Middleware</a:t>
            </a:r>
            <a:r>
              <a:rPr lang="en-US" sz="1600" b="0">
                <a:latin typeface="Calibri" panose="020F0502020204030204" charset="0"/>
                <a:ea typeface="宋体" panose="02010600030101010101" pitchFamily="2" charset="-122"/>
                <a:cs typeface="Times New Roman" panose="02020603050405020304" charset="0"/>
              </a:rPr>
              <a:t>s </a:t>
            </a:r>
            <a:endParaRPr lang="en-US" sz="1600" b="0">
              <a:latin typeface="Calibri" panose="020F0502020204030204" charset="0"/>
              <a:ea typeface="宋体" panose="02010600030101010101" pitchFamily="2" charset="-122"/>
              <a:cs typeface="Times New Roman" panose="02020603050405020304" charset="0"/>
            </a:endParaRPr>
          </a:p>
          <a:p>
            <a:pPr indent="0"/>
            <a:r>
              <a:rPr lang="zh-CN" sz="1600" b="0">
                <a:ea typeface="宋体" panose="02010600030101010101" pitchFamily="2" charset="-122"/>
              </a:rPr>
              <a:t>【从</a:t>
            </a:r>
            <a:r>
              <a:rPr lang="zh-CN" sz="1600" b="1">
                <a:ea typeface="宋体" panose="02010600030101010101" pitchFamily="2" charset="-122"/>
              </a:rPr>
              <a:t>管道的角度</a:t>
            </a:r>
            <a:r>
              <a:rPr lang="zh-CN" sz="1600" b="0">
                <a:ea typeface="宋体" panose="02010600030101010101" pitchFamily="2" charset="-122"/>
              </a:rPr>
              <a:t>才能充分理解】</a:t>
            </a:r>
            <a:r>
              <a:rPr lang="en-US" sz="1600" b="1">
                <a:latin typeface="Calibri" panose="020F0502020204030204" charset="0"/>
                <a:ea typeface="宋体" panose="02010600030101010101" pitchFamily="2" charset="-122"/>
                <a:cs typeface="Times New Roman" panose="02020603050405020304" charset="0"/>
              </a:rPr>
              <a:t>Pipeline</a:t>
            </a:r>
            <a:r>
              <a:rPr lang="en-US" sz="1600" b="0">
                <a:latin typeface="Calibri" panose="020F0502020204030204" charset="0"/>
                <a:ea typeface="宋体" panose="02010600030101010101" pitchFamily="2" charset="-122"/>
                <a:cs typeface="Times New Roman" panose="02020603050405020304" charset="0"/>
              </a:rPr>
              <a:t> =Server + </a:t>
            </a:r>
            <a:r>
              <a:rPr lang="en-US" sz="1600" b="1">
                <a:latin typeface="Calibri" panose="020F0502020204030204" charset="0"/>
                <a:ea typeface="宋体" panose="02010600030101010101" pitchFamily="2" charset="-122"/>
                <a:cs typeface="Times New Roman" panose="02020603050405020304" charset="0"/>
              </a:rPr>
              <a:t>HttpHandler</a:t>
            </a:r>
            <a:r>
              <a:rPr lang="en-US" b="0">
                <a:latin typeface="Cambria" panose="02040503050406030204" charset="0"/>
                <a:cs typeface="Times New Roman" panose="02020603050405020304" charset="0"/>
              </a:rPr>
              <a:t> </a:t>
            </a:r>
            <a:endParaRPr lang="en-US" altLang="en-US" b="0">
              <a:latin typeface="Cambria" panose="02040503050406030204" charset="0"/>
              <a:cs typeface="Times New Roman" panose="02020603050405020304" charset="0"/>
            </a:endParaRPr>
          </a:p>
        </p:txBody>
      </p:sp>
      <p:pic>
        <p:nvPicPr>
          <p:cNvPr id="12" name="Picture"/>
          <p:cNvPicPr>
            <a:picLocks noChangeAspect="1" noChangeArrowheads="1"/>
          </p:cNvPicPr>
          <p:nvPr/>
        </p:nvPicPr>
        <p:blipFill>
          <a:blip r:embed="rId4"/>
          <a:stretch>
            <a:fillRect/>
          </a:stretch>
        </p:blipFill>
        <p:spPr>
          <a:xfrm>
            <a:off x="8027035" y="1008380"/>
            <a:ext cx="2367280" cy="2867025"/>
          </a:xfrm>
          <a:prstGeom prst="rect">
            <a:avLst/>
          </a:prstGeom>
          <a:noFill/>
          <a:ln w="9525">
            <a:noFill/>
          </a:ln>
        </p:spPr>
      </p:pic>
      <p:sp>
        <p:nvSpPr>
          <p:cNvPr id="100" name="文本框 99"/>
          <p:cNvSpPr txBox="1"/>
          <p:nvPr/>
        </p:nvSpPr>
        <p:spPr>
          <a:xfrm>
            <a:off x="6062345" y="4732020"/>
            <a:ext cx="5080000" cy="645160"/>
          </a:xfrm>
          <a:prstGeom prst="rect">
            <a:avLst/>
          </a:prstGeom>
          <a:noFill/>
          <a:ln w="9525">
            <a:noFill/>
          </a:ln>
        </p:spPr>
        <p:txBody>
          <a:bodyPr wrap="square">
            <a:spAutoFit/>
          </a:bodyPr>
          <a:p>
            <a:pPr>
              <a:buClrTx/>
              <a:buSzTx/>
              <a:buFontTx/>
            </a:pPr>
            <a:r>
              <a:rPr lang="en-US" b="1">
                <a:latin typeface="Calibri" panose="020F0502020204030204" charset="0"/>
                <a:ea typeface="宋体" panose="02010600030101010101" pitchFamily="2" charset="-122"/>
                <a:cs typeface="Times New Roman" panose="02020603050405020304" charset="0"/>
              </a:rPr>
              <a:t>HttpHandler=Func&lt;HttpContext，Task&gt;Task对象 表示一个同步或者异步操作</a:t>
            </a:r>
            <a:endParaRPr lang="en-US" b="1">
              <a:latin typeface="Calibri" panose="020F0502020204030204" charset="0"/>
              <a:ea typeface="宋体" panose="02010600030101010101" pitchFamily="2" charset="-122"/>
              <a:cs typeface="Times New Roman" panose="02020603050405020304" charset="0"/>
            </a:endParaRPr>
          </a:p>
        </p:txBody>
      </p:sp>
      <p:pic>
        <p:nvPicPr>
          <p:cNvPr id="13" name="Picture"/>
          <p:cNvPicPr>
            <a:picLocks noChangeAspect="1" noChangeArrowheads="1"/>
          </p:cNvPicPr>
          <p:nvPr/>
        </p:nvPicPr>
        <p:blipFill>
          <a:blip r:embed="rId5"/>
          <a:stretch>
            <a:fillRect/>
          </a:stretch>
        </p:blipFill>
        <p:spPr>
          <a:xfrm>
            <a:off x="2665095" y="4553585"/>
            <a:ext cx="6424930" cy="1753235"/>
          </a:xfrm>
          <a:prstGeom prst="rect">
            <a:avLst/>
          </a:prstGeom>
          <a:noFill/>
          <a:ln w="9525">
            <a:noFill/>
          </a:ln>
        </p:spPr>
      </p:pic>
      <p:sp>
        <p:nvSpPr>
          <p:cNvPr id="4" name="文本框 3"/>
          <p:cNvSpPr txBox="1"/>
          <p:nvPr/>
        </p:nvSpPr>
        <p:spPr>
          <a:xfrm>
            <a:off x="2665095" y="2511425"/>
            <a:ext cx="5361940" cy="2214880"/>
          </a:xfrm>
          <a:prstGeom prst="rect">
            <a:avLst/>
          </a:prstGeom>
          <a:noFill/>
          <a:ln w="9525">
            <a:noFill/>
          </a:ln>
        </p:spPr>
        <p:txBody>
          <a:bodyPr wrap="square">
            <a:spAutoFit/>
          </a:bodyPr>
          <a:p>
            <a:pPr indent="0" algn="ctr"/>
            <a:r>
              <a:rPr lang="zh-CN" sz="3600" b="1">
                <a:solidFill>
                  <a:srgbClr val="EC6E12"/>
                </a:solidFill>
                <a:cs typeface="Cambria" panose="02040503050406030204" charset="0"/>
              </a:rPr>
              <a:t>Server</a:t>
            </a:r>
            <a:r>
              <a:rPr lang="zh-CN" sz="2400" b="0">
                <a:solidFill>
                  <a:srgbClr val="EC6E12"/>
                </a:solidFill>
                <a:cs typeface="Cambria" panose="02040503050406030204" charset="0"/>
              </a:rPr>
              <a:t> </a:t>
            </a:r>
            <a:endParaRPr lang="zh-CN" sz="1600" b="0">
              <a:cs typeface="Cambria" panose="02040503050406030204" charset="0"/>
            </a:endParaRPr>
          </a:p>
          <a:p>
            <a:pPr indent="0"/>
            <a:r>
              <a:rPr lang="zh-CN" sz="1600" b="0">
                <a:cs typeface="Cambria" panose="02040503050406030204" charset="0"/>
              </a:rPr>
              <a:t>    一旦有请求抵达，</a:t>
            </a:r>
            <a:r>
              <a:rPr lang="zh-CN" sz="1600" b="1">
                <a:cs typeface="Cambria" panose="02040503050406030204" charset="0"/>
              </a:rPr>
              <a:t>服务器</a:t>
            </a:r>
            <a:r>
              <a:rPr lang="zh-CN" sz="1600" b="0">
                <a:cs typeface="Cambria" panose="02040503050406030204" charset="0"/>
              </a:rPr>
              <a:t>的</a:t>
            </a:r>
            <a:r>
              <a:rPr lang="zh-CN" sz="1600" b="1">
                <a:cs typeface="Cambria" panose="02040503050406030204" charset="0"/>
              </a:rPr>
              <a:t>StartAsync启动</a:t>
            </a:r>
            <a:r>
              <a:rPr lang="zh-CN" sz="1600" b="0">
                <a:cs typeface="Cambria" panose="02040503050406030204" charset="0"/>
              </a:rPr>
              <a:t>服务器会根据该请求创建出代表上下文的</a:t>
            </a:r>
            <a:r>
              <a:rPr lang="en-US" sz="1600" b="1">
                <a:latin typeface="Cambria" panose="02040503050406030204" charset="0"/>
                <a:cs typeface="Times New Roman" panose="02020603050405020304" charset="0"/>
              </a:rPr>
              <a:t>HttpContext</a:t>
            </a:r>
            <a:r>
              <a:rPr lang="zh-CN" sz="1600" b="0">
                <a:cs typeface="Cambria" panose="02040503050406030204" charset="0"/>
              </a:rPr>
              <a:t>对象，并将该上下文作为输入</a:t>
            </a:r>
            <a:r>
              <a:rPr lang="zh-CN" sz="1600" b="0">
                <a:solidFill>
                  <a:srgbClr val="EC6E12"/>
                </a:solidFill>
                <a:cs typeface="Cambria" panose="02040503050406030204" charset="0"/>
              </a:rPr>
              <a:t>调用由所有注册中间件构建</a:t>
            </a:r>
            <a:r>
              <a:rPr lang="zh-CN" sz="1600" b="0">
                <a:cs typeface="Cambria" panose="02040503050406030204" charset="0"/>
              </a:rPr>
              <a:t>而成的</a:t>
            </a:r>
            <a:r>
              <a:rPr lang="en-US" sz="2000" b="1">
                <a:solidFill>
                  <a:srgbClr val="EC6E12"/>
                </a:solidFill>
                <a:latin typeface="Cambria" panose="02040503050406030204" charset="0"/>
                <a:cs typeface="Times New Roman" panose="02020603050405020304" charset="0"/>
              </a:rPr>
              <a:t>RequestDelegate</a:t>
            </a:r>
            <a:r>
              <a:rPr lang="zh-CN" sz="1600" b="0">
                <a:cs typeface="Cambria" panose="02040503050406030204" charset="0"/>
              </a:rPr>
              <a:t>对象。</a:t>
            </a:r>
            <a:endParaRPr lang="zh-CN" sz="1600" b="0">
              <a:cs typeface="Cambria" panose="02040503050406030204" charset="0"/>
            </a:endParaRPr>
          </a:p>
          <a:p>
            <a:pPr indent="0"/>
            <a:r>
              <a:rPr lang="zh-CN" b="1">
                <a:cs typeface="Cambria" panose="02040503050406030204" charset="0"/>
              </a:rPr>
              <a:t>    HttpContext</a:t>
            </a:r>
            <a:r>
              <a:rPr lang="zh-CN" sz="1600" b="0">
                <a:cs typeface="Cambria" panose="02040503050406030204" charset="0"/>
              </a:rPr>
              <a:t>对象是</a:t>
            </a:r>
            <a:r>
              <a:rPr lang="zh-CN" sz="1600" b="1">
                <a:solidFill>
                  <a:srgbClr val="EC6E12"/>
                </a:solidFill>
                <a:cs typeface="Cambria" panose="02040503050406030204" charset="0"/>
              </a:rPr>
              <a:t>对请求和响应的封装</a:t>
            </a:r>
            <a:r>
              <a:rPr lang="zh-CN" sz="1600" b="0">
                <a:cs typeface="Cambria" panose="02040503050406030204" charset="0"/>
              </a:rPr>
              <a:t>，但是请求最初来源于服务器</a:t>
            </a:r>
            <a:endParaRPr lang="zh-CN" altLang="en-US" sz="1600" b="0">
              <a:cs typeface="Cambria" panose="02040503050406030204" charset="0"/>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checkerboard(across)">
                                      <p:cBhvr>
                                        <p:cTn id="7" dur="500"/>
                                        <p:tgtEl>
                                          <p:spTgt spid="10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xit" presetSubtype="12" fill="hold" grpId="1" nodeType="clickEffect">
                                  <p:stCondLst>
                                    <p:cond delay="0"/>
                                  </p:stCondLst>
                                  <p:childTnLst>
                                    <p:animEffect transition="out" filter="strips(downLeft)">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par>
                                <p:cTn id="16" presetID="18" presetClass="exit" presetSubtype="12" fill="hold" grpId="1" nodeType="withEffect">
                                  <p:stCondLst>
                                    <p:cond delay="0"/>
                                  </p:stCondLst>
                                  <p:childTnLst>
                                    <p:animEffect transition="out" filter="strips(downLeft)">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edge">
                                      <p:cBhvr>
                                        <p:cTn id="23" dur="2000"/>
                                        <p:tgtEl>
                                          <p:spTgt spid="4"/>
                                        </p:tgtEl>
                                      </p:cBhvr>
                                    </p:animEffect>
                                  </p:childTnLst>
                                </p:cTn>
                              </p:par>
                              <p:par>
                                <p:cTn id="24" presetID="2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edge">
                                      <p:cBhvr>
                                        <p:cTn id="2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3" grpId="0"/>
      <p:bldP spid="100" grpId="1"/>
      <p:bldP spid="3" grpId="1"/>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服务注册</a:t>
            </a:r>
            <a:r>
              <a:rPr lang="en-US" sz="1600" b="1">
                <a:solidFill>
                  <a:srgbClr val="4F81BD"/>
                </a:solidFill>
                <a:ea typeface="宋体" panose="02010600030101010101" pitchFamily="2" charset="-122"/>
              </a:rPr>
              <a:t>	</a:t>
            </a:r>
            <a:r>
              <a:rPr sz="1600" b="1">
                <a:solidFill>
                  <a:srgbClr val="4F81BD"/>
                </a:solidFill>
                <a:ea typeface="宋体" panose="02010600030101010101" pitchFamily="2" charset="-122"/>
              </a:rPr>
              <a:t>Consul </a:t>
            </a:r>
            <a:endParaRPr sz="1600" b="1">
              <a:solidFill>
                <a:srgbClr val="4F81BD"/>
              </a:solidFill>
              <a:ea typeface="宋体" panose="02010600030101010101" pitchFamily="2" charset="-122"/>
            </a:endParaRPr>
          </a:p>
        </p:txBody>
      </p:sp>
      <p:pic>
        <p:nvPicPr>
          <p:cNvPr id="69" name="Picture"/>
          <p:cNvPicPr>
            <a:picLocks noChangeAspect="1" noChangeArrowheads="1"/>
          </p:cNvPicPr>
          <p:nvPr/>
        </p:nvPicPr>
        <p:blipFill>
          <a:blip r:embed="rId1"/>
          <a:stretch>
            <a:fillRect/>
          </a:stretch>
        </p:blipFill>
        <p:spPr>
          <a:xfrm>
            <a:off x="4132580" y="1016000"/>
            <a:ext cx="7388225" cy="4423410"/>
          </a:xfrm>
          <a:prstGeom prst="rect">
            <a:avLst/>
          </a:prstGeom>
          <a:noFill/>
          <a:ln w="9525">
            <a:noFill/>
          </a:ln>
        </p:spPr>
      </p:pic>
      <p:sp>
        <p:nvSpPr>
          <p:cNvPr id="3" name="文本框 2"/>
          <p:cNvSpPr txBox="1"/>
          <p:nvPr/>
        </p:nvSpPr>
        <p:spPr>
          <a:xfrm>
            <a:off x="358140" y="457835"/>
            <a:ext cx="4862830" cy="3969385"/>
          </a:xfrm>
          <a:prstGeom prst="rect">
            <a:avLst/>
          </a:prstGeom>
          <a:noFill/>
          <a:ln w="9525">
            <a:noFill/>
          </a:ln>
        </p:spPr>
        <p:txBody>
          <a:bodyPr wrap="square">
            <a:spAutoFit/>
          </a:bodyPr>
          <a:p>
            <a:pPr indent="0"/>
            <a:r>
              <a:rPr lang="zh-CN" sz="2800" b="1">
                <a:solidFill>
                  <a:srgbClr val="FF0000"/>
                </a:solidFill>
                <a:cs typeface="Cambria" panose="02040503050406030204" charset="0"/>
              </a:rPr>
              <a:t>Consul </a:t>
            </a:r>
            <a:endParaRPr lang="zh-CN" sz="1600" b="1">
              <a:cs typeface="Cambria" panose="02040503050406030204" charset="0"/>
            </a:endParaRPr>
          </a:p>
          <a:p>
            <a:pPr indent="0"/>
            <a:r>
              <a:rPr lang="zh-CN" sz="1600" b="1">
                <a:cs typeface="Cambria" panose="02040503050406030204" charset="0"/>
              </a:rPr>
              <a:t>主要特性：</a:t>
            </a:r>
            <a:endParaRPr lang="zh-CN" sz="1600" b="1">
              <a:cs typeface="Cambria" panose="02040503050406030204" charset="0"/>
            </a:endParaRPr>
          </a:p>
          <a:p>
            <a:pPr indent="0"/>
            <a:r>
              <a:rPr lang="zh-CN" sz="1600" b="1">
                <a:cs typeface="Cambria" panose="02040503050406030204" charset="0"/>
              </a:rPr>
              <a:t>•服务发现 组件记录了分布式系统中所有服务的信息，其它服务可以据此找到这些服务。</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•健康检查 Consul 客户端可用提供任意数量的健康检查。</a:t>
            </a:r>
            <a:endParaRPr lang="zh-CN" sz="1600" b="1">
              <a:cs typeface="Cambria" panose="02040503050406030204" charset="0"/>
            </a:endParaRPr>
          </a:p>
          <a:p>
            <a:pPr indent="0"/>
            <a:r>
              <a:rPr lang="zh-CN" sz="1600" b="1">
                <a:cs typeface="Cambria" panose="02040503050406030204" charset="0"/>
              </a:rPr>
              <a:t>•Key/Value**存储** 应用程序可用根据自己的</a:t>
            </a:r>
            <a:endParaRPr lang="zh-CN" sz="1600" b="1">
              <a:cs typeface="Cambria" panose="02040503050406030204" charset="0"/>
            </a:endParaRPr>
          </a:p>
          <a:p>
            <a:pPr indent="0"/>
            <a:r>
              <a:rPr lang="zh-CN" sz="1600" b="1">
                <a:cs typeface="Cambria" panose="02040503050406030204" charset="0"/>
              </a:rPr>
              <a:t>需要使用 Consul 的层级的 Key/Value 存储。</a:t>
            </a:r>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•多数据中心 Consul支持开箱即用的多数据中心。这意味着用户不需要担心需要建立额外的抽象层让业务扩展到多个区域。</a:t>
            </a:r>
            <a:endParaRPr lang="zh-CN" sz="1600" b="1">
              <a:cs typeface="Cambria" panose="02040503050406030204" charset="0"/>
            </a:endParaRPr>
          </a:p>
          <a:p>
            <a:pPr indent="0"/>
            <a:r>
              <a:rPr lang="zh-CN" sz="1600" b="1">
                <a:cs typeface="Cambria" panose="02040503050406030204" charset="0"/>
              </a:rPr>
              <a:t>这里框架主要介绍服务发现和健康检查。</a:t>
            </a:r>
            <a:endParaRPr lang="zh-CN" sz="1600" b="1">
              <a:cs typeface="Cambria" panose="02040503050406030204" charset="0"/>
            </a:endParaRPr>
          </a:p>
        </p:txBody>
      </p:sp>
      <p:pic>
        <p:nvPicPr>
          <p:cNvPr id="70" name="Picture"/>
          <p:cNvPicPr>
            <a:picLocks noChangeAspect="1" noChangeArrowheads="1"/>
          </p:cNvPicPr>
          <p:nvPr/>
        </p:nvPicPr>
        <p:blipFill>
          <a:blip r:embed="rId2"/>
          <a:stretch>
            <a:fillRect/>
          </a:stretch>
        </p:blipFill>
        <p:spPr>
          <a:xfrm>
            <a:off x="5220970" y="863600"/>
            <a:ext cx="6426835" cy="4988560"/>
          </a:xfrm>
          <a:prstGeom prst="rect">
            <a:avLst/>
          </a:prstGeom>
          <a:noFill/>
          <a:ln w="9525">
            <a:noFill/>
          </a:ln>
        </p:spPr>
      </p:pic>
      <p:pic>
        <p:nvPicPr>
          <p:cNvPr id="71" name="Picture"/>
          <p:cNvPicPr>
            <a:picLocks noChangeAspect="1" noChangeArrowheads="1"/>
          </p:cNvPicPr>
          <p:nvPr/>
        </p:nvPicPr>
        <p:blipFill>
          <a:blip r:embed="rId3"/>
          <a:stretch>
            <a:fillRect/>
          </a:stretch>
        </p:blipFill>
        <p:spPr>
          <a:xfrm>
            <a:off x="358140" y="4067810"/>
            <a:ext cx="8239125" cy="239395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inVertical)">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barn(inVertical)">
                                      <p:cBhvr>
                                        <p:cTn id="1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Zipkin 分布式跟踪系统</a:t>
            </a:r>
            <a:endParaRPr sz="1600" b="1">
              <a:solidFill>
                <a:srgbClr val="4F81BD"/>
              </a:solidFill>
              <a:ea typeface="宋体" panose="02010600030101010101" pitchFamily="2" charset="-122"/>
            </a:endParaRPr>
          </a:p>
        </p:txBody>
      </p:sp>
      <p:pic>
        <p:nvPicPr>
          <p:cNvPr id="72" name="Picture"/>
          <p:cNvPicPr>
            <a:picLocks noChangeAspect="1"/>
          </p:cNvPicPr>
          <p:nvPr/>
        </p:nvPicPr>
        <p:blipFill>
          <a:blip r:embed="rId1"/>
          <a:stretch>
            <a:fillRect/>
          </a:stretch>
        </p:blipFill>
        <p:spPr>
          <a:xfrm>
            <a:off x="962660" y="1207135"/>
            <a:ext cx="10568940" cy="5173980"/>
          </a:xfrm>
          <a:prstGeom prst="rect">
            <a:avLst/>
          </a:prstGeom>
          <a:noFill/>
          <a:ln w="9525">
            <a:noFill/>
          </a:ln>
        </p:spPr>
      </p:pic>
      <p:sp>
        <p:nvSpPr>
          <p:cNvPr id="3" name="文本框 2"/>
          <p:cNvSpPr txBox="1"/>
          <p:nvPr/>
        </p:nvSpPr>
        <p:spPr>
          <a:xfrm>
            <a:off x="1384300" y="721360"/>
            <a:ext cx="8272780" cy="368300"/>
          </a:xfrm>
          <a:prstGeom prst="rect">
            <a:avLst/>
          </a:prstGeom>
          <a:noFill/>
        </p:spPr>
        <p:txBody>
          <a:bodyPr wrap="none" rtlCol="0" anchor="t">
            <a:spAutoFit/>
          </a:bodyPr>
          <a:p>
            <a:pPr algn="l"/>
            <a:r>
              <a:rPr lang="zh-CN" b="1">
                <a:cs typeface="Cambria" panose="02040503050406030204" charset="0"/>
                <a:sym typeface="+mn-ea"/>
              </a:rPr>
              <a:t>Zipkin 应用程序用于向Zipkin报告时序数据。Zipkin UI还提供了一个依赖关系图</a:t>
            </a:r>
            <a:endParaRPr lang="zh-CN" b="1">
              <a:cs typeface="Cambria" panose="02040503050406030204" charset="0"/>
              <a:sym typeface="+mn-ea"/>
            </a:endParaRPr>
          </a:p>
        </p:txBody>
      </p:sp>
    </p:spTree>
    <p:custDataLst>
      <p:tags r:id="rId2"/>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定时调度</a:t>
            </a:r>
            <a:r>
              <a:rPr lang="zh-CN" sz="1600" b="1">
                <a:solidFill>
                  <a:srgbClr val="4F81BD"/>
                </a:solidFill>
                <a:ea typeface="宋体" panose="02010600030101010101" pitchFamily="2" charset="-122"/>
              </a:rPr>
              <a:t>（后台作业）</a:t>
            </a:r>
            <a:endParaRPr lang="zh-CN" sz="1600" b="1">
              <a:solidFill>
                <a:srgbClr val="4F81BD"/>
              </a:solidFill>
              <a:ea typeface="宋体" panose="02010600030101010101" pitchFamily="2" charset="-122"/>
            </a:endParaRPr>
          </a:p>
        </p:txBody>
      </p:sp>
      <p:sp>
        <p:nvSpPr>
          <p:cNvPr id="2" name="文本框 1"/>
          <p:cNvSpPr txBox="1"/>
          <p:nvPr/>
        </p:nvSpPr>
        <p:spPr>
          <a:xfrm>
            <a:off x="282575" y="603885"/>
            <a:ext cx="5536565" cy="5877560"/>
          </a:xfrm>
          <a:prstGeom prst="rect">
            <a:avLst/>
          </a:prstGeom>
          <a:noFill/>
          <a:ln w="9525">
            <a:noFill/>
          </a:ln>
        </p:spPr>
        <p:txBody>
          <a:bodyPr wrap="square">
            <a:spAutoFit/>
          </a:bodyPr>
          <a:p>
            <a:pPr indent="0"/>
            <a:r>
              <a:rPr lang="zh-CN" sz="2400" b="1">
                <a:solidFill>
                  <a:srgbClr val="EC6E12"/>
                </a:solidFill>
                <a:cs typeface="Cambria" panose="02040503050406030204" charset="0"/>
              </a:rPr>
              <a:t>Quartz.net</a:t>
            </a:r>
            <a:r>
              <a:rPr lang="zh-CN" sz="1600" b="1">
                <a:cs typeface="Cambria" panose="02040503050406030204" charset="0"/>
              </a:rPr>
              <a:t>在定时任务处理方面优势如下： </a:t>
            </a:r>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•更加复杂的触发器，日历以及任务调度处理</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•可配置的定时任务</a:t>
            </a:r>
            <a:endParaRPr lang="zh-CN" sz="1600" b="1">
              <a:cs typeface="Cambria" panose="02040503050406030204" charset="0"/>
            </a:endParaRPr>
          </a:p>
          <a:p>
            <a:pPr indent="0"/>
            <a:r>
              <a:rPr lang="zh-CN" sz="1600" b="1">
                <a:cs typeface="Cambria" panose="02040503050406030204" charset="0"/>
              </a:rPr>
              <a:t> </a:t>
            </a:r>
            <a:endParaRPr lang="zh-CN" sz="1600" b="1">
              <a:cs typeface="Cambria" panose="02040503050406030204" charset="0"/>
            </a:endParaRPr>
          </a:p>
          <a:p>
            <a:pPr indent="0"/>
            <a:r>
              <a:rPr lang="zh-CN" sz="1600" b="1">
                <a:cs typeface="Cambria" panose="02040503050406030204" charset="0"/>
              </a:rPr>
              <a:t>调度程序方法已经改为基于Task，记得要await 它们</a:t>
            </a:r>
            <a:endParaRPr lang="zh-CN" sz="1600" b="1">
              <a:cs typeface="Cambria" panose="02040503050406030204" charset="0"/>
            </a:endParaRPr>
          </a:p>
          <a:p>
            <a:pPr indent="0"/>
            <a:r>
              <a:rPr lang="zh-CN" sz="1600" b="1">
                <a:cs typeface="Cambria" panose="02040503050406030204" charset="0"/>
              </a:rPr>
              <a:t>IJob接口现在返回一个Task，支持 async/await 基于任务的作业，内部以async/await工作</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删除C5 Collections，使用.NET框架内置的Collections</a:t>
            </a:r>
            <a:endParaRPr lang="zh-CN" sz="1600" b="1">
              <a:cs typeface="Cambria" panose="02040503050406030204" charset="0"/>
            </a:endParaRPr>
          </a:p>
          <a:p>
            <a:pPr indent="0"/>
            <a:r>
              <a:rPr lang="zh-CN" sz="1600" b="1">
                <a:cs typeface="Cambria" panose="02040503050406030204" charset="0"/>
              </a:rPr>
              <a:t>支持.NET Core / netstandard 2.0和.NET Framework 4.5.2及更高版本【</a:t>
            </a:r>
            <a:r>
              <a:rPr lang="zh-CN" sz="1600" b="1">
                <a:cs typeface="Cambria" panose="02040503050406030204" charset="0"/>
                <a:sym typeface="+mn-ea"/>
              </a:rPr>
              <a:t>Quartz.NET 3.0 正式发布</a:t>
            </a:r>
            <a:r>
              <a:rPr lang="zh-CN" sz="1600" b="1">
                <a:cs typeface="Cambria" panose="02040503050406030204" charset="0"/>
              </a:rPr>
              <a:t>】</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sym typeface="+mn-ea"/>
              </a:rPr>
              <a:t>•支持秒级单位的定时任务处理，先前Hangfire只能支持分钟及以上的定时任务处理</a:t>
            </a:r>
            <a:endParaRPr lang="zh-CN" sz="1600" b="1">
              <a:cs typeface="Cambria" panose="02040503050406030204" charset="0"/>
            </a:endParaRPr>
          </a:p>
          <a:p>
            <a:pPr indent="0"/>
            <a:r>
              <a:rPr lang="zh-CN" sz="1600" b="1">
                <a:cs typeface="Cambria" panose="02040503050406030204" charset="0"/>
                <a:sym typeface="+mn-ea"/>
              </a:rPr>
              <a:t> </a:t>
            </a:r>
            <a:r>
              <a:rPr lang="zh-CN" sz="1600" b="1">
                <a:solidFill>
                  <a:srgbClr val="EC6E12"/>
                </a:solidFill>
                <a:effectLst>
                  <a:outerShdw blurRad="38100" dist="38100" dir="2700000" algn="tl">
                    <a:srgbClr val="000000">
                      <a:alpha val="43137"/>
                    </a:srgbClr>
                  </a:outerShdw>
                </a:effectLst>
                <a:cs typeface="Cambria" panose="02040503050406030204" charset="0"/>
                <a:sym typeface="+mn-ea"/>
              </a:rPr>
              <a:t>//更新Hangfire版本到1.7.0，</a:t>
            </a:r>
            <a:endParaRPr lang="zh-CN" sz="1600" b="1">
              <a:solidFill>
                <a:srgbClr val="EC6E12"/>
              </a:solidFill>
              <a:effectLst>
                <a:outerShdw blurRad="38100" dist="38100" dir="2700000" algn="tl">
                  <a:srgbClr val="000000">
                    <a:alpha val="43137"/>
                  </a:srgbClr>
                </a:outerShdw>
              </a:effectLst>
              <a:cs typeface="Cambria" panose="02040503050406030204" charset="0"/>
              <a:sym typeface="+mn-ea"/>
            </a:endParaRPr>
          </a:p>
          <a:p>
            <a:pPr indent="0"/>
            <a:r>
              <a:rPr lang="zh-CN" sz="1600" b="1">
                <a:solidFill>
                  <a:srgbClr val="EC6E12"/>
                </a:solidFill>
                <a:effectLst>
                  <a:outerShdw blurRad="38100" dist="38100" dir="2700000" algn="tl">
                    <a:srgbClr val="000000">
                      <a:alpha val="43137"/>
                    </a:srgbClr>
                  </a:outerShdw>
                </a:effectLst>
                <a:cs typeface="Cambria" panose="02040503050406030204" charset="0"/>
                <a:sym typeface="+mn-ea"/>
              </a:rPr>
              <a:t>才支持使用按秒循环任务执行</a:t>
            </a:r>
            <a:endParaRPr lang="zh-CN" sz="1600" b="1">
              <a:solidFill>
                <a:srgbClr val="EC6E12"/>
              </a:solidFill>
              <a:effectLst>
                <a:outerShdw blurRad="38100" dist="38100" dir="2700000" algn="tl">
                  <a:srgbClr val="000000">
                    <a:alpha val="43137"/>
                  </a:srgbClr>
                </a:outerShdw>
              </a:effectLst>
              <a:cs typeface="Cambria" panose="02040503050406030204" charset="0"/>
            </a:endParaRPr>
          </a:p>
          <a:p>
            <a:pPr indent="0"/>
            <a:r>
              <a:rPr lang="zh-CN" sz="1600" b="1">
                <a:cs typeface="Cambria" panose="02040503050406030204" charset="0"/>
                <a:sym typeface="+mn-ea"/>
              </a:rPr>
              <a:t> MVC中使用Hangfire按秒执行任务</a:t>
            </a:r>
            <a:endParaRPr lang="zh-CN" sz="1600" b="1">
              <a:cs typeface="Cambria" panose="02040503050406030204" charset="0"/>
            </a:endParaRPr>
          </a:p>
          <a:p>
            <a:pPr indent="0"/>
            <a:r>
              <a:rPr lang="zh-CN" sz="1600" b="1">
                <a:cs typeface="Cambria" panose="02040503050406030204" charset="0"/>
                <a:sym typeface="+mn-ea"/>
              </a:rPr>
              <a:t>原因在于Hangfire用的是开源的NCrontab组件，跟linux上的crontab指令相似。  </a:t>
            </a:r>
            <a:endParaRPr lang="zh-CN" sz="1600" b="1">
              <a:cs typeface="Cambria" panose="02040503050406030204" charset="0"/>
            </a:endParaRPr>
          </a:p>
          <a:p>
            <a:pPr indent="0"/>
            <a:r>
              <a:rPr lang="zh-CN" sz="1600" b="1">
                <a:cs typeface="Cambria" panose="02040503050406030204" charset="0"/>
              </a:rPr>
              <a:t>  </a:t>
            </a:r>
            <a:endParaRPr lang="zh-CN" sz="1600" b="1">
              <a:cs typeface="Cambria" panose="02040503050406030204" charset="0"/>
            </a:endParaRPr>
          </a:p>
        </p:txBody>
      </p:sp>
      <p:pic>
        <p:nvPicPr>
          <p:cNvPr id="3" name="图片 2" descr="hangfire-workflow"/>
          <p:cNvPicPr>
            <a:picLocks noChangeAspect="1"/>
          </p:cNvPicPr>
          <p:nvPr/>
        </p:nvPicPr>
        <p:blipFill>
          <a:blip r:embed="rId1"/>
          <a:stretch>
            <a:fillRect/>
          </a:stretch>
        </p:blipFill>
        <p:spPr>
          <a:xfrm>
            <a:off x="5819140" y="1271905"/>
            <a:ext cx="5634990" cy="3368675"/>
          </a:xfrm>
          <a:prstGeom prst="rect">
            <a:avLst/>
          </a:prstGeom>
        </p:spPr>
      </p:pic>
      <p:sp>
        <p:nvSpPr>
          <p:cNvPr id="6" name="文本框 5"/>
          <p:cNvSpPr txBox="1"/>
          <p:nvPr/>
        </p:nvSpPr>
        <p:spPr>
          <a:xfrm>
            <a:off x="5819140" y="713740"/>
            <a:ext cx="5522595" cy="5015865"/>
          </a:xfrm>
          <a:prstGeom prst="rect">
            <a:avLst/>
          </a:prstGeom>
          <a:noFill/>
        </p:spPr>
        <p:txBody>
          <a:bodyPr wrap="square" rtlCol="0" anchor="t">
            <a:spAutoFit/>
          </a:bodyPr>
          <a:p>
            <a:pPr indent="0"/>
            <a:r>
              <a:rPr lang="zh-CN" sz="2000" b="1">
                <a:cs typeface="Cambria" panose="02040503050406030204" charset="0"/>
                <a:sym typeface="+mn-ea"/>
              </a:rPr>
              <a:t>Hangfire优势太明显了： </a:t>
            </a:r>
            <a:endParaRPr lang="zh-CN" sz="2000" b="1">
              <a:cs typeface="Cambria" panose="02040503050406030204" charset="0"/>
              <a:sym typeface="+mn-ea"/>
            </a:endParaRPr>
          </a:p>
          <a:p>
            <a:pPr indent="0"/>
            <a:r>
              <a:rPr lang="zh-CN" altLang="en-US" sz="2000" b="1"/>
              <a:t>•持久化保存任务、队列、统计信息</a:t>
            </a:r>
            <a:endParaRPr lang="zh-CN" altLang="en-US" sz="2000" b="1"/>
          </a:p>
          <a:p>
            <a:pPr indent="0"/>
            <a:r>
              <a:rPr lang="zh-CN" altLang="en-US" sz="2000" b="1"/>
              <a:t>•支持各种常见的任务类型 </a:t>
            </a:r>
            <a:endParaRPr lang="zh-CN" altLang="en-US" sz="2000" b="1"/>
          </a:p>
          <a:p>
            <a:pPr indent="0"/>
            <a:r>
              <a:rPr lang="zh-CN" altLang="en-US" sz="2000" b="1"/>
              <a:t>•重试机制</a:t>
            </a:r>
            <a:endParaRPr lang="zh-CN" altLang="en-US" sz="2000" b="1"/>
          </a:p>
          <a:p>
            <a:pPr indent="0"/>
            <a:r>
              <a:rPr lang="zh-CN" altLang="en-US" sz="2000" b="1"/>
              <a:t>•多语言支持</a:t>
            </a:r>
            <a:endParaRPr lang="zh-CN" altLang="en-US" sz="2000" b="1"/>
          </a:p>
          <a:p>
            <a:pPr indent="0"/>
            <a:r>
              <a:rPr lang="zh-CN" altLang="en-US" sz="2000" b="1"/>
              <a:t>•支持任务取消</a:t>
            </a:r>
            <a:endParaRPr lang="zh-CN" altLang="en-US" sz="2000" b="1"/>
          </a:p>
          <a:p>
            <a:pPr indent="0"/>
            <a:r>
              <a:rPr lang="zh-CN" altLang="en-US" sz="2000" b="1"/>
              <a:t>•支持按指定Job Queue处理任务</a:t>
            </a:r>
            <a:endParaRPr lang="zh-CN" altLang="en-US" sz="2000" b="1"/>
          </a:p>
          <a:p>
            <a:pPr indent="0"/>
            <a:r>
              <a:rPr lang="zh-CN" altLang="en-US" sz="2000" b="1"/>
              <a:t>•服务器端工作线程可控，即job执行并发数控制</a:t>
            </a:r>
            <a:endParaRPr lang="zh-CN" altLang="en-US" sz="2000" b="1"/>
          </a:p>
          <a:p>
            <a:pPr indent="0"/>
            <a:r>
              <a:rPr lang="zh-CN" altLang="en-US" sz="2000" b="1"/>
              <a:t>•分布式部署，支持高可用</a:t>
            </a:r>
            <a:endParaRPr lang="zh-CN" altLang="en-US" sz="2000" b="1"/>
          </a:p>
          <a:p>
            <a:pPr indent="0"/>
            <a:r>
              <a:rPr lang="zh-CN" altLang="en-US" sz="2000" b="1"/>
              <a:t>•良好的扩展性，如支持IOC、Hangfire Dashboard授权控制、Asp.net Core、持久化存储等</a:t>
            </a:r>
            <a:endParaRPr lang="zh-CN" altLang="en-US" sz="2000" b="1"/>
          </a:p>
          <a:p>
            <a:pPr indent="0"/>
            <a:r>
              <a:rPr lang="zh-CN" altLang="en-US" sz="2000" b="1"/>
              <a:t>说了这么多的优点，我们可以有个案例，例如秒杀场景：用户下单-&gt;订单生成-&gt;扣减库存，Hangfire对于这种分布式的应用处理也是适用的。 </a:t>
            </a:r>
            <a:endParaRPr lang="zh-CN" altLang="en-US" sz="2000" b="1"/>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000 0.000000 L -0.458958 0.004722 " pathEditMode="relative" ptsTypes="">
                                      <p:cBhvr>
                                        <p:cTn id="6" dur="2000" fill="hold"/>
                                        <p:tgtEl>
                                          <p:spTgt spid="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00000 0.000000 L -0.458958 0.004722 " pathEditMode="relative" ptsTypes="">
                                      <p:cBhvr>
                                        <p:cTn id="8" dur="2000" fill="hold"/>
                                        <p:tgtEl>
                                          <p:spTgt spid="2"/>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定时调度</a:t>
            </a:r>
            <a:r>
              <a:rPr lang="zh-CN" sz="1600" b="1">
                <a:solidFill>
                  <a:srgbClr val="4F81BD"/>
                </a:solidFill>
                <a:ea typeface="宋体" panose="02010600030101010101" pitchFamily="2" charset="-122"/>
              </a:rPr>
              <a:t>（后台作业）</a:t>
            </a:r>
            <a:endParaRPr lang="zh-CN" sz="1600" b="1">
              <a:solidFill>
                <a:srgbClr val="4F81BD"/>
              </a:solidFill>
              <a:ea typeface="宋体" panose="02010600030101010101" pitchFamily="2" charset="-122"/>
            </a:endParaRPr>
          </a:p>
        </p:txBody>
      </p:sp>
      <p:pic>
        <p:nvPicPr>
          <p:cNvPr id="3" name="图片 2" descr="hangfire-workflow"/>
          <p:cNvPicPr>
            <a:picLocks noChangeAspect="1"/>
          </p:cNvPicPr>
          <p:nvPr/>
        </p:nvPicPr>
        <p:blipFill>
          <a:blip r:embed="rId1"/>
          <a:stretch>
            <a:fillRect/>
          </a:stretch>
        </p:blipFill>
        <p:spPr>
          <a:xfrm>
            <a:off x="5797550" y="1271905"/>
            <a:ext cx="5634990" cy="3368675"/>
          </a:xfrm>
          <a:prstGeom prst="rect">
            <a:avLst/>
          </a:prstGeom>
        </p:spPr>
      </p:pic>
      <p:pic>
        <p:nvPicPr>
          <p:cNvPr id="7" name="图片 6" descr="41545-20161220061513182-418802853"/>
          <p:cNvPicPr>
            <a:picLocks noChangeAspect="1"/>
          </p:cNvPicPr>
          <p:nvPr/>
        </p:nvPicPr>
        <p:blipFill>
          <a:blip r:embed="rId2"/>
          <a:stretch>
            <a:fillRect/>
          </a:stretch>
        </p:blipFill>
        <p:spPr>
          <a:xfrm>
            <a:off x="1468755" y="843915"/>
            <a:ext cx="10058400" cy="5546725"/>
          </a:xfrm>
          <a:prstGeom prst="rect">
            <a:avLst/>
          </a:prstGeom>
        </p:spPr>
      </p:pic>
      <p:pic>
        <p:nvPicPr>
          <p:cNvPr id="8" name="图片 7" descr="012138535502738"/>
          <p:cNvPicPr>
            <a:picLocks noChangeAspect="1"/>
          </p:cNvPicPr>
          <p:nvPr/>
        </p:nvPicPr>
        <p:blipFill>
          <a:blip r:embed="rId3"/>
          <a:stretch>
            <a:fillRect/>
          </a:stretch>
        </p:blipFill>
        <p:spPr>
          <a:xfrm>
            <a:off x="1232535" y="266700"/>
            <a:ext cx="10530840" cy="6614795"/>
          </a:xfrm>
          <a:prstGeom prst="rect">
            <a:avLst/>
          </a:prstGeom>
        </p:spPr>
      </p:pic>
      <p:pic>
        <p:nvPicPr>
          <p:cNvPr id="9" name="图片 8" descr="41545-20161220061420728-850974488"/>
          <p:cNvPicPr>
            <a:picLocks noChangeAspect="1"/>
          </p:cNvPicPr>
          <p:nvPr/>
        </p:nvPicPr>
        <p:blipFill>
          <a:blip r:embed="rId4"/>
          <a:stretch>
            <a:fillRect/>
          </a:stretch>
        </p:blipFill>
        <p:spPr>
          <a:xfrm>
            <a:off x="1327785" y="-520700"/>
            <a:ext cx="10199370" cy="772541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73" name="Picture"/>
          <p:cNvPicPr>
            <a:picLocks noChangeAspect="1"/>
          </p:cNvPicPr>
          <p:nvPr/>
        </p:nvPicPr>
        <p:blipFill>
          <a:blip r:embed="rId1"/>
          <a:stretch>
            <a:fillRect/>
          </a:stretch>
        </p:blipFill>
        <p:spPr>
          <a:xfrm>
            <a:off x="4865370" y="974090"/>
            <a:ext cx="7230110" cy="3980180"/>
          </a:xfrm>
          <a:prstGeom prst="rect">
            <a:avLst/>
          </a:prstGeom>
          <a:noFill/>
          <a:ln w="9525">
            <a:noFill/>
          </a:ln>
        </p:spPr>
      </p:pic>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sym typeface="+mn-ea"/>
              </a:rPr>
              <a:t>集成消息队列——CAP</a:t>
            </a:r>
            <a:endParaRPr sz="1600" b="1">
              <a:solidFill>
                <a:srgbClr val="4F81BD"/>
              </a:solidFill>
              <a:ea typeface="宋体" panose="02010600030101010101" pitchFamily="2" charset="-122"/>
            </a:endParaRPr>
          </a:p>
        </p:txBody>
      </p:sp>
      <p:sp>
        <p:nvSpPr>
          <p:cNvPr id="2" name="文本框 1"/>
          <p:cNvSpPr txBox="1"/>
          <p:nvPr/>
        </p:nvSpPr>
        <p:spPr>
          <a:xfrm>
            <a:off x="532765" y="831850"/>
            <a:ext cx="4862830" cy="5384800"/>
          </a:xfrm>
          <a:prstGeom prst="rect">
            <a:avLst/>
          </a:prstGeom>
          <a:noFill/>
          <a:ln w="9525">
            <a:noFill/>
          </a:ln>
        </p:spPr>
        <p:txBody>
          <a:bodyPr wrap="square">
            <a:spAutoFit/>
          </a:bodyPr>
          <a:p>
            <a:pPr indent="0"/>
            <a:r>
              <a:rPr lang="zh-CN" sz="1600" b="1">
                <a:cs typeface="Cambria" panose="02040503050406030204" charset="0"/>
              </a:rPr>
              <a:t>Netty，MQ，Thrift，gRPC，</a:t>
            </a:r>
            <a:endParaRPr lang="zh-CN" sz="1600" b="1">
              <a:cs typeface="Cambria" panose="02040503050406030204" charset="0"/>
            </a:endParaRPr>
          </a:p>
          <a:p>
            <a:pPr indent="0"/>
            <a:r>
              <a:rPr lang="zh-CN" sz="1600" b="1">
                <a:cs typeface="Cambria" panose="02040503050406030204" charset="0"/>
              </a:rPr>
              <a:t>.Net Core 下的 RPC（远程方法调用）框架有 gRPC、Thrift 等，都支持主流的编程语言。</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RPC 虽然效率略高，但是耦合性强，如果兼容性处理不好的话，一旦服务器端接口升级，客户端就要更新，即使是增加一个参数，而 rest 则比较灵活。</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对内</a:t>
            </a:r>
            <a:r>
              <a:rPr lang="zh-CN" sz="1600" b="1">
                <a:solidFill>
                  <a:srgbClr val="EC6E12"/>
                </a:solidFill>
                <a:cs typeface="Cambria" panose="02040503050406030204" charset="0"/>
              </a:rPr>
              <a:t>一些性能要求高的场合用 RPC</a:t>
            </a:r>
            <a:r>
              <a:rPr lang="zh-CN" sz="1600" b="1">
                <a:cs typeface="Cambria" panose="02040503050406030204" charset="0"/>
              </a:rPr>
              <a:t>，对内</a:t>
            </a:r>
            <a:r>
              <a:rPr lang="zh-CN" sz="1600" b="1">
                <a:solidFill>
                  <a:srgbClr val="EC6E12"/>
                </a:solidFill>
                <a:cs typeface="Cambria" panose="02040503050406030204" charset="0"/>
              </a:rPr>
              <a:t>其他场合以及对外用 Rest</a:t>
            </a:r>
            <a:r>
              <a:rPr lang="zh-CN" sz="1600" b="1">
                <a:cs typeface="Cambria" panose="02040503050406030204" charset="0"/>
              </a:rPr>
              <a:t>。比如 web 服务器和视频转码服务器之间通讯可以用 restful 就够了，转账接口用 RPC 性能会更高一些。</a:t>
            </a:r>
            <a:endParaRPr lang="zh-CN" sz="1600" b="1">
              <a:cs typeface="Cambria" panose="02040503050406030204" charset="0"/>
            </a:endParaRPr>
          </a:p>
          <a:p>
            <a:pPr indent="0"/>
            <a:r>
              <a:rPr lang="zh-CN" sz="2000" b="1">
                <a:solidFill>
                  <a:srgbClr val="EC6E12"/>
                </a:solidFill>
                <a:cs typeface="Cambria" panose="02040503050406030204" charset="0"/>
              </a:rPr>
              <a:t>1.Message-Broker【消息代理】</a:t>
            </a:r>
            <a:endParaRPr lang="zh-CN" sz="1600" b="1">
              <a:cs typeface="Cambria" panose="02040503050406030204" charset="0"/>
            </a:endParaRPr>
          </a:p>
          <a:p>
            <a:pPr indent="0"/>
            <a:r>
              <a:rPr lang="zh-CN" sz="1600" b="1">
                <a:solidFill>
                  <a:srgbClr val="FF0000"/>
                </a:solidFill>
                <a:cs typeface="Cambria" panose="02040503050406030204" charset="0"/>
              </a:rPr>
              <a:t>–RabbitMQ</a:t>
            </a:r>
            <a:endParaRPr lang="zh-CN" sz="1600" b="1">
              <a:solidFill>
                <a:srgbClr val="FF0000"/>
              </a:solidFill>
              <a:cs typeface="Cambria" panose="02040503050406030204" charset="0"/>
            </a:endParaRPr>
          </a:p>
          <a:p>
            <a:pPr indent="0"/>
            <a:r>
              <a:rPr lang="zh-CN" sz="1600" b="1">
                <a:solidFill>
                  <a:srgbClr val="FF0000"/>
                </a:solidFill>
                <a:cs typeface="Cambria" panose="02040503050406030204" charset="0"/>
              </a:rPr>
              <a:t>–Apache Kafka</a:t>
            </a:r>
            <a:endParaRPr lang="zh-CN" sz="1600" b="1">
              <a:cs typeface="Cambria" panose="02040503050406030204" charset="0"/>
            </a:endParaRPr>
          </a:p>
          <a:p>
            <a:pPr indent="0"/>
            <a:r>
              <a:rPr lang="zh-CN" sz="1600" b="1">
                <a:cs typeface="Cambria" panose="02040503050406030204" charset="0"/>
              </a:rPr>
              <a:t>–ActiveMQ</a:t>
            </a:r>
            <a:endParaRPr lang="zh-CN" sz="1600" b="1">
              <a:cs typeface="Cambria" panose="02040503050406030204" charset="0"/>
            </a:endParaRPr>
          </a:p>
          <a:p>
            <a:pPr indent="0"/>
            <a:r>
              <a:rPr lang="zh-CN" sz="1600" b="1">
                <a:cs typeface="Cambria" panose="02040503050406030204" charset="0"/>
              </a:rPr>
              <a:t>–Azure Service Bus</a:t>
            </a:r>
            <a:endParaRPr lang="zh-CN" sz="1600" b="1">
              <a:cs typeface="Cambria" panose="02040503050406030204" charset="0"/>
            </a:endParaRPr>
          </a:p>
          <a:p>
            <a:pPr indent="0"/>
            <a:r>
              <a:rPr lang="zh-CN" sz="2000" b="1">
                <a:solidFill>
                  <a:srgbClr val="EC6E12"/>
                </a:solidFill>
                <a:cs typeface="Cambria" panose="02040503050406030204" charset="0"/>
              </a:rPr>
              <a:t>2.Message-Bus 【消息总线】</a:t>
            </a:r>
            <a:endParaRPr lang="zh-CN" sz="1600" b="1">
              <a:cs typeface="Cambria" panose="02040503050406030204" charset="0"/>
            </a:endParaRPr>
          </a:p>
          <a:p>
            <a:pPr indent="0"/>
            <a:r>
              <a:rPr lang="zh-CN" sz="1600" b="1">
                <a:cs typeface="Cambria" panose="02040503050406030204" charset="0"/>
              </a:rPr>
              <a:t>–MassTransit</a:t>
            </a:r>
            <a:endParaRPr lang="zh-CN" sz="1600" b="1">
              <a:cs typeface="Cambria" panose="02040503050406030204" charset="0"/>
            </a:endParaRPr>
          </a:p>
          <a:p>
            <a:pPr indent="0"/>
            <a:r>
              <a:rPr lang="zh-CN" sz="1600" b="1">
                <a:cs typeface="Cambria" panose="02040503050406030204" charset="0"/>
              </a:rPr>
              <a:t>–NServiceBus</a:t>
            </a:r>
            <a:endParaRPr lang="zh-CN" sz="1600" b="1">
              <a:cs typeface="Cambria" panose="02040503050406030204" charset="0"/>
            </a:endParaRPr>
          </a:p>
          <a:p>
            <a:pPr indent="0"/>
            <a:r>
              <a:rPr lang="zh-CN" sz="1600" b="1">
                <a:cs typeface="Cambria" panose="02040503050406030204" charset="0"/>
              </a:rPr>
              <a:t>–CAP</a:t>
            </a:r>
            <a:endParaRPr lang="zh-CN" sz="1600" b="1">
              <a:cs typeface="Cambria" panose="02040503050406030204" charset="0"/>
            </a:endParaRPr>
          </a:p>
        </p:txBody>
      </p:sp>
      <p:sp>
        <p:nvSpPr>
          <p:cNvPr id="3" name="文本框 2"/>
          <p:cNvSpPr txBox="1"/>
          <p:nvPr/>
        </p:nvSpPr>
        <p:spPr>
          <a:xfrm>
            <a:off x="4785995" y="4766945"/>
            <a:ext cx="7060565" cy="1814830"/>
          </a:xfrm>
          <a:prstGeom prst="rect">
            <a:avLst/>
          </a:prstGeom>
          <a:noFill/>
          <a:ln w="9525">
            <a:noFill/>
          </a:ln>
        </p:spPr>
        <p:txBody>
          <a:bodyPr wrap="square">
            <a:spAutoFit/>
          </a:bodyPr>
          <a:p>
            <a:pPr indent="0"/>
            <a:r>
              <a:rPr lang="zh-CN" sz="1600" b="1">
                <a:cs typeface="Cambria" panose="02040503050406030204" charset="0"/>
              </a:rPr>
              <a:t>Exceptionless日志收集</a:t>
            </a:r>
            <a:r>
              <a:rPr lang="zh-CN" sz="1600" b="1">
                <a:solidFill>
                  <a:srgbClr val="4F81BD"/>
                </a:solidFill>
                <a:cs typeface="Cambria" panose="02040503050406030204" charset="0"/>
              </a:rPr>
              <a:t></a:t>
            </a:r>
            <a:r>
              <a:rPr lang="zh-CN" sz="1600" b="1">
                <a:solidFill>
                  <a:srgbClr val="4F81BD"/>
                </a:solidFill>
                <a:cs typeface="Cambria" panose="02040503050406030204" charset="0"/>
                <a:hlinkClick r:id="rId2"/>
              </a:rPr>
              <a:t>Nuget 包下载：</a:t>
            </a:r>
            <a:r>
              <a:rPr lang="en-US" sz="1600" b="1">
                <a:latin typeface="Cambria" panose="02040503050406030204" charset="0"/>
              </a:rPr>
              <a:t>• </a:t>
            </a:r>
            <a:r>
              <a:rPr lang="en-US" sz="1600" b="1">
                <a:latin typeface="Cambria" panose="02040503050406030204" charset="0"/>
                <a:cs typeface="Times New Roman" panose="02020603050405020304" charset="0"/>
              </a:rPr>
              <a:t>DotNetCore.CAP </a:t>
            </a:r>
            <a:r>
              <a:rPr lang="zh-CN" sz="1600" b="1">
                <a:cs typeface="Cambria" panose="02040503050406030204" charset="0"/>
              </a:rPr>
              <a:t>核心包</a:t>
            </a:r>
            <a:r>
              <a:rPr lang="en-US" sz="1600" b="1">
                <a:latin typeface="Cambria" panose="02040503050406030204" charset="0"/>
              </a:rPr>
              <a:t>• </a:t>
            </a:r>
            <a:r>
              <a:rPr lang="en-US" sz="1600" b="1">
                <a:latin typeface="Cambria" panose="02040503050406030204" charset="0"/>
                <a:cs typeface="Times New Roman" panose="02020603050405020304" charset="0"/>
              </a:rPr>
              <a:t>DotNetCore.CAP.RabbitMQ CAP RabbitMQ </a:t>
            </a:r>
            <a:r>
              <a:rPr lang="zh-CN" sz="1600" b="1">
                <a:cs typeface="Cambria" panose="02040503050406030204" charset="0"/>
              </a:rPr>
              <a:t>包</a:t>
            </a:r>
            <a:r>
              <a:rPr lang="en-US" sz="1600" b="1">
                <a:latin typeface="Cambria" panose="02040503050406030204" charset="0"/>
              </a:rPr>
              <a:t>• </a:t>
            </a:r>
            <a:r>
              <a:rPr lang="en-US" sz="1600" b="1">
                <a:latin typeface="Cambria" panose="02040503050406030204" charset="0"/>
                <a:cs typeface="Times New Roman" panose="02020603050405020304" charset="0"/>
              </a:rPr>
              <a:t>DotNetCore.CAP.SqlServer CAP Sql Server </a:t>
            </a:r>
            <a:r>
              <a:rPr lang="zh-CN" sz="1600" b="1">
                <a:cs typeface="Cambria" panose="02040503050406030204" charset="0"/>
              </a:rPr>
              <a:t>扩展包</a:t>
            </a:r>
            <a:endParaRPr lang="en-US" sz="1600" b="1">
              <a:latin typeface="Cambria" panose="02040503050406030204" charset="0"/>
            </a:endParaRPr>
          </a:p>
          <a:p>
            <a:pPr indent="0"/>
            <a:r>
              <a:rPr lang="en-US" sz="1600" b="1">
                <a:latin typeface="Cambria" panose="02040503050406030204" charset="0"/>
              </a:rPr>
              <a:t> </a:t>
            </a:r>
            <a:r>
              <a:rPr lang="zh-CN" sz="1600" b="1">
                <a:cs typeface="Cambria" panose="02040503050406030204" charset="0"/>
              </a:rPr>
              <a:t>CAP 内置集成了</a:t>
            </a:r>
            <a:r>
              <a:rPr lang="zh-CN" sz="1600" b="1">
                <a:solidFill>
                  <a:srgbClr val="EC6E12"/>
                </a:solidFill>
                <a:cs typeface="Cambria" panose="02040503050406030204" charset="0"/>
              </a:rPr>
              <a:t>Consul服务注册</a:t>
            </a:r>
            <a:r>
              <a:rPr lang="zh-CN" sz="1600" b="1">
                <a:cs typeface="Cambria" panose="02040503050406030204" charset="0"/>
              </a:rPr>
              <a:t>，注册的同时默认携带了简况检查，但是只支持HTTP检查，所以我们需要在接口中定义health路径提供给检查访问</a:t>
            </a:r>
            <a:endParaRPr lang="zh-CN" altLang="en-US" sz="1600" b="1">
              <a:cs typeface="Cambria" panose="02040503050406030204" charset="0"/>
            </a:endParaRPr>
          </a:p>
        </p:txBody>
      </p:sp>
    </p:spTree>
    <p:custDataLst>
      <p:tags r:id="rId3"/>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6" name="图片 35" descr="13382653-ed79d54bf469b5a6"/>
          <p:cNvPicPr>
            <a:picLocks noChangeAspect="1"/>
          </p:cNvPicPr>
          <p:nvPr/>
        </p:nvPicPr>
        <p:blipFill>
          <a:blip r:embed="rId1"/>
          <a:stretch>
            <a:fillRect/>
          </a:stretch>
        </p:blipFill>
        <p:spPr>
          <a:xfrm>
            <a:off x="7517130" y="1609725"/>
            <a:ext cx="3028315" cy="2433955"/>
          </a:xfrm>
          <a:prstGeom prst="rect">
            <a:avLst/>
          </a:prstGeom>
        </p:spPr>
      </p:pic>
      <p:pic>
        <p:nvPicPr>
          <p:cNvPr id="4" name="图片 3" descr="certified-kubernetes-color"/>
          <p:cNvPicPr>
            <a:picLocks noChangeAspect="1"/>
          </p:cNvPicPr>
          <p:nvPr/>
        </p:nvPicPr>
        <p:blipFill>
          <a:blip r:embed="rId2"/>
          <a:stretch>
            <a:fillRect/>
          </a:stretch>
        </p:blipFill>
        <p:spPr>
          <a:xfrm>
            <a:off x="10067290" y="462915"/>
            <a:ext cx="1931670" cy="2612390"/>
          </a:xfrm>
          <a:prstGeom prst="rect">
            <a:avLst/>
          </a:prstGeom>
        </p:spPr>
      </p:pic>
      <p:pic>
        <p:nvPicPr>
          <p:cNvPr id="28" name="图片 27"/>
          <p:cNvPicPr>
            <a:picLocks noChangeAspect="1"/>
          </p:cNvPicPr>
          <p:nvPr/>
        </p:nvPicPr>
        <p:blipFill>
          <a:blip r:embed="rId3"/>
          <a:stretch>
            <a:fillRect/>
          </a:stretch>
        </p:blipFill>
        <p:spPr>
          <a:xfrm>
            <a:off x="7411720" y="579755"/>
            <a:ext cx="2164080" cy="814070"/>
          </a:xfrm>
          <a:prstGeom prst="rect">
            <a:avLst/>
          </a:prstGeom>
        </p:spPr>
      </p:pic>
      <p:pic>
        <p:nvPicPr>
          <p:cNvPr id="34" name="图片 33" descr="xclpjw5z"/>
          <p:cNvPicPr>
            <a:picLocks noChangeAspect="1"/>
          </p:cNvPicPr>
          <p:nvPr/>
        </p:nvPicPr>
        <p:blipFill>
          <a:blip r:embed="rId4"/>
          <a:srcRect t="31938" r="-92" b="28118"/>
          <a:stretch>
            <a:fillRect/>
          </a:stretch>
        </p:blipFill>
        <p:spPr>
          <a:xfrm>
            <a:off x="539115" y="1393825"/>
            <a:ext cx="2499360" cy="997585"/>
          </a:xfrm>
          <a:prstGeom prst="round2SameRect">
            <a:avLst/>
          </a:prstGeom>
        </p:spPr>
      </p:pic>
      <p:pic>
        <p:nvPicPr>
          <p:cNvPr id="3" name="图片 2" descr="bower-logo"/>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2500" y="746760"/>
            <a:ext cx="2649220" cy="2328545"/>
          </a:xfrm>
          <a:prstGeom prst="rect">
            <a:avLst/>
          </a:prstGeom>
        </p:spPr>
      </p:pic>
      <p:pic>
        <p:nvPicPr>
          <p:cNvPr id="5" name="图片 4"/>
          <p:cNvPicPr>
            <a:picLocks noChangeAspect="1"/>
          </p:cNvPicPr>
          <p:nvPr/>
        </p:nvPicPr>
        <p:blipFill>
          <a:blip r:embed="rId7"/>
          <a:stretch>
            <a:fillRect/>
          </a:stretch>
        </p:blipFill>
        <p:spPr>
          <a:xfrm>
            <a:off x="8136255" y="4212590"/>
            <a:ext cx="4341495" cy="2638425"/>
          </a:xfrm>
          <a:prstGeom prst="rect">
            <a:avLst/>
          </a:prstGeom>
        </p:spPr>
      </p:pic>
      <p:pic>
        <p:nvPicPr>
          <p:cNvPr id="7" name="图片 6"/>
          <p:cNvPicPr>
            <a:picLocks noChangeAspect="1"/>
          </p:cNvPicPr>
          <p:nvPr/>
        </p:nvPicPr>
        <p:blipFill>
          <a:blip r:embed="rId8"/>
          <a:stretch>
            <a:fillRect/>
          </a:stretch>
        </p:blipFill>
        <p:spPr>
          <a:xfrm>
            <a:off x="3236595" y="5960110"/>
            <a:ext cx="1530985" cy="622300"/>
          </a:xfrm>
          <a:prstGeom prst="rect">
            <a:avLst/>
          </a:prstGeom>
        </p:spPr>
      </p:pic>
      <p:pic>
        <p:nvPicPr>
          <p:cNvPr id="10" name="图片 9"/>
          <p:cNvPicPr>
            <a:picLocks noChangeAspect="1"/>
          </p:cNvPicPr>
          <p:nvPr/>
        </p:nvPicPr>
        <p:blipFill>
          <a:blip r:embed="rId9"/>
          <a:stretch>
            <a:fillRect/>
          </a:stretch>
        </p:blipFill>
        <p:spPr>
          <a:xfrm>
            <a:off x="4129405" y="5119370"/>
            <a:ext cx="1971675" cy="590550"/>
          </a:xfrm>
          <a:prstGeom prst="rect">
            <a:avLst/>
          </a:prstGeom>
        </p:spPr>
      </p:pic>
      <p:pic>
        <p:nvPicPr>
          <p:cNvPr id="13" name="图片 12" descr="02tgglk3"/>
          <p:cNvPicPr>
            <a:picLocks noChangeAspect="1"/>
          </p:cNvPicPr>
          <p:nvPr/>
        </p:nvPicPr>
        <p:blipFill>
          <a:blip r:embed="rId10"/>
          <a:stretch>
            <a:fillRect/>
          </a:stretch>
        </p:blipFill>
        <p:spPr>
          <a:xfrm>
            <a:off x="6572250" y="4212590"/>
            <a:ext cx="1876425" cy="1876425"/>
          </a:xfrm>
          <a:prstGeom prst="rect">
            <a:avLst/>
          </a:prstGeom>
        </p:spPr>
      </p:pic>
      <p:pic>
        <p:nvPicPr>
          <p:cNvPr id="19" name="图片 18" descr="abp-logo-long"/>
          <p:cNvPicPr>
            <a:picLocks noChangeAspect="1"/>
          </p:cNvPicPr>
          <p:nvPr/>
        </p:nvPicPr>
        <p:blipFill>
          <a:blip r:embed="rId11"/>
          <a:stretch>
            <a:fillRect/>
          </a:stretch>
        </p:blipFill>
        <p:spPr>
          <a:xfrm>
            <a:off x="114300" y="5384165"/>
            <a:ext cx="3048000" cy="1276350"/>
          </a:xfrm>
          <a:prstGeom prst="rect">
            <a:avLst/>
          </a:prstGeom>
        </p:spPr>
      </p:pic>
      <p:pic>
        <p:nvPicPr>
          <p:cNvPr id="23" name="图片 22" descr="automapper"/>
          <p:cNvPicPr>
            <a:picLocks noChangeAspect="1"/>
          </p:cNvPicPr>
          <p:nvPr/>
        </p:nvPicPr>
        <p:blipFill>
          <a:blip r:embed="rId12"/>
          <a:stretch>
            <a:fillRect/>
          </a:stretch>
        </p:blipFill>
        <p:spPr>
          <a:xfrm>
            <a:off x="1256030" y="2289175"/>
            <a:ext cx="2315845" cy="2315845"/>
          </a:xfrm>
          <a:prstGeom prst="rect">
            <a:avLst/>
          </a:prstGeom>
        </p:spPr>
      </p:pic>
      <p:pic>
        <p:nvPicPr>
          <p:cNvPr id="25" name="图片 24" descr="4b380d1c355c5021bd5f3c0452adf7e1"/>
          <p:cNvPicPr>
            <a:picLocks noChangeAspect="1"/>
          </p:cNvPicPr>
          <p:nvPr/>
        </p:nvPicPr>
        <p:blipFill>
          <a:blip r:embed="rId13"/>
          <a:stretch>
            <a:fillRect/>
          </a:stretch>
        </p:blipFill>
        <p:spPr>
          <a:xfrm>
            <a:off x="6956425" y="4605020"/>
            <a:ext cx="1564005" cy="573405"/>
          </a:xfrm>
          <a:prstGeom prst="rect">
            <a:avLst/>
          </a:prstGeom>
        </p:spPr>
      </p:pic>
      <p:pic>
        <p:nvPicPr>
          <p:cNvPr id="18" name="图片 17" descr="OData-logo-e1393393068350"/>
          <p:cNvPicPr>
            <a:picLocks noChangeAspect="1"/>
          </p:cNvPicPr>
          <p:nvPr/>
        </p:nvPicPr>
        <p:blipFill>
          <a:blip r:embed="rId14"/>
          <a:stretch>
            <a:fillRect/>
          </a:stretch>
        </p:blipFill>
        <p:spPr>
          <a:xfrm>
            <a:off x="539115" y="3082290"/>
            <a:ext cx="1598930" cy="769620"/>
          </a:xfrm>
          <a:prstGeom prst="rect">
            <a:avLst/>
          </a:prstGeom>
        </p:spPr>
      </p:pic>
      <p:pic>
        <p:nvPicPr>
          <p:cNvPr id="2" name="图片 1"/>
          <p:cNvPicPr>
            <a:picLocks noChangeAspect="1"/>
          </p:cNvPicPr>
          <p:nvPr/>
        </p:nvPicPr>
        <p:blipFill>
          <a:blip r:embed="rId15"/>
          <a:stretch>
            <a:fillRect/>
          </a:stretch>
        </p:blipFill>
        <p:spPr>
          <a:xfrm rot="2700000">
            <a:off x="10707370" y="3442335"/>
            <a:ext cx="1634490" cy="1441450"/>
          </a:xfrm>
          <a:prstGeom prst="rect">
            <a:avLst/>
          </a:prstGeom>
        </p:spPr>
      </p:pic>
      <p:pic>
        <p:nvPicPr>
          <p:cNvPr id="32" name="图片 31" descr="NGINX-Plus-logo-mobile-418x140@2x"/>
          <p:cNvPicPr>
            <a:picLocks noChangeAspect="1"/>
          </p:cNvPicPr>
          <p:nvPr/>
        </p:nvPicPr>
        <p:blipFill>
          <a:blip r:embed="rId16"/>
          <a:stretch>
            <a:fillRect/>
          </a:stretch>
        </p:blipFill>
        <p:spPr>
          <a:xfrm>
            <a:off x="1459230" y="419735"/>
            <a:ext cx="3383915" cy="1133475"/>
          </a:xfrm>
          <a:prstGeom prst="rect">
            <a:avLst/>
          </a:prstGeom>
        </p:spPr>
      </p:pic>
      <p:pic>
        <p:nvPicPr>
          <p:cNvPr id="6" name="图片 5" descr="u=3911158670,1422654346&amp;fm=26&amp;gp=0"/>
          <p:cNvPicPr>
            <a:picLocks noChangeAspect="1"/>
          </p:cNvPicPr>
          <p:nvPr/>
        </p:nvPicPr>
        <p:blipFill>
          <a:blip r:embed="rId17"/>
          <a:srcRect l="2952" t="16849" r="30744" b="19637"/>
          <a:stretch>
            <a:fillRect/>
          </a:stretch>
        </p:blipFill>
        <p:spPr>
          <a:xfrm>
            <a:off x="3858260" y="3157855"/>
            <a:ext cx="3658870" cy="1447165"/>
          </a:xfrm>
          <a:prstGeom prst="rect">
            <a:avLst/>
          </a:prstGeom>
        </p:spPr>
      </p:pic>
      <p:pic>
        <p:nvPicPr>
          <p:cNvPr id="22" name="图片 21" descr="68747470733a2f2f73332e616d617a6f6e6177732e636f6d2f6175746f6d61707065722f6c6f676f2e706e67"/>
          <p:cNvPicPr>
            <a:picLocks noChangeAspect="1"/>
          </p:cNvPicPr>
          <p:nvPr/>
        </p:nvPicPr>
        <p:blipFill>
          <a:blip r:embed="rId18"/>
          <a:stretch>
            <a:fillRect/>
          </a:stretch>
        </p:blipFill>
        <p:spPr>
          <a:xfrm>
            <a:off x="1057910" y="4662170"/>
            <a:ext cx="2978150" cy="304165"/>
          </a:xfrm>
          <a:prstGeom prst="rect">
            <a:avLst/>
          </a:prstGeom>
        </p:spPr>
      </p:pic>
    </p:spTree>
    <p:custDataLst>
      <p:tags r:id="rId19"/>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5013325" y="1929765"/>
            <a:ext cx="4018915" cy="410845"/>
          </a:xfrm>
          <a:prstGeom prst="rect">
            <a:avLst/>
          </a:prstGeom>
          <a:noFill/>
        </p:spPr>
        <p:txBody>
          <a:bodyPr wrap="square" rtlCol="0">
            <a:spAutoFit/>
          </a:bodyPr>
          <a:p>
            <a:pPr algn="l">
              <a:lnSpc>
                <a:spcPct val="130000"/>
              </a:lnSpc>
              <a:buClrTx/>
              <a:buSzTx/>
              <a:buFontTx/>
            </a:pPr>
            <a:r>
              <a:rPr lang="zh-CN" altLang="en-US" sz="3200" b="1">
                <a:solidFill>
                  <a:srgbClr val="EC6E12"/>
                </a:solidFill>
                <a:latin typeface="Calibri" panose="020F0502020204030204" charset="0"/>
                <a:cs typeface="Calibri" panose="020F0502020204030204" charset="0"/>
              </a:rPr>
              <a:t>启动</a:t>
            </a:r>
            <a:r>
              <a:rPr lang="zh-CN" altLang="en-US" sz="3200" b="1">
                <a:solidFill>
                  <a:srgbClr val="42575C"/>
                </a:solidFill>
                <a:latin typeface="Calibri" panose="020F0502020204030204" charset="0"/>
                <a:cs typeface="Calibri" panose="020F0502020204030204" charset="0"/>
              </a:rPr>
              <a:t>流程与</a:t>
            </a:r>
            <a:r>
              <a:rPr lang="zh-CN" altLang="en-US" sz="3200" b="1">
                <a:solidFill>
                  <a:srgbClr val="EC6E12"/>
                </a:solidFill>
                <a:latin typeface="Calibri" panose="020F0502020204030204" charset="0"/>
                <a:cs typeface="Calibri" panose="020F0502020204030204" charset="0"/>
              </a:rPr>
              <a:t>运行</a:t>
            </a:r>
            <a:r>
              <a:rPr lang="zh-CN" altLang="en-US" sz="3200" b="1">
                <a:solidFill>
                  <a:srgbClr val="42575C"/>
                </a:solidFill>
                <a:latin typeface="Calibri" panose="020F0502020204030204" charset="0"/>
                <a:cs typeface="Calibri" panose="020F0502020204030204" charset="0"/>
              </a:rPr>
              <a:t>机制</a:t>
            </a:r>
            <a:endParaRPr lang="zh-CN" altLang="en-US" sz="3200" b="1">
              <a:solidFill>
                <a:srgbClr val="42575C"/>
              </a:solidFill>
              <a:latin typeface="Calibri" panose="020F0502020204030204" charset="0"/>
              <a:cs typeface="Calibri" panose="020F0502020204030204" charset="0"/>
            </a:endParaRPr>
          </a:p>
        </p:txBody>
      </p:sp>
      <p:sp>
        <p:nvSpPr>
          <p:cNvPr id="2" name="圆角矩形 1"/>
          <p:cNvSpPr/>
          <p:nvPr/>
        </p:nvSpPr>
        <p:spPr>
          <a:xfrm>
            <a:off x="3456940" y="1918970"/>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639820" y="2021205"/>
            <a:ext cx="469900" cy="583565"/>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3" name="文本框 2"/>
          <p:cNvSpPr txBox="1"/>
          <p:nvPr/>
        </p:nvSpPr>
        <p:spPr>
          <a:xfrm>
            <a:off x="5013325" y="3270250"/>
            <a:ext cx="4471670"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rPr>
              <a:t>精准功能 及</a:t>
            </a:r>
            <a:r>
              <a:rPr lang="zh-CN" altLang="en-US" sz="3200" b="1">
                <a:solidFill>
                  <a:srgbClr val="EC6E12"/>
                </a:solidFill>
                <a:latin typeface="Calibri" panose="020F0502020204030204" charset="0"/>
                <a:cs typeface="Calibri" panose="020F0502020204030204" charset="0"/>
                <a:sym typeface="+mn-ea"/>
              </a:rPr>
              <a:t>淬炼</a:t>
            </a:r>
            <a:r>
              <a:rPr lang="zh-CN" altLang="en-US" sz="3200" b="1">
                <a:solidFill>
                  <a:srgbClr val="42575C"/>
                </a:solidFill>
                <a:latin typeface="Calibri" panose="020F0502020204030204" charset="0"/>
                <a:cs typeface="Calibri" panose="020F0502020204030204" charset="0"/>
              </a:rPr>
              <a:t>优化</a:t>
            </a:r>
            <a:endParaRPr lang="zh-CN" altLang="en-US" sz="3200" b="1">
              <a:solidFill>
                <a:srgbClr val="EC6E12"/>
              </a:solidFill>
              <a:latin typeface="Calibri" panose="020F0502020204030204" charset="0"/>
              <a:cs typeface="Calibri" panose="020F0502020204030204" charset="0"/>
            </a:endParaRPr>
          </a:p>
        </p:txBody>
      </p:sp>
      <p:sp>
        <p:nvSpPr>
          <p:cNvPr id="4" name="圆角矩形 3"/>
          <p:cNvSpPr/>
          <p:nvPr/>
        </p:nvSpPr>
        <p:spPr>
          <a:xfrm>
            <a:off x="3456940" y="325945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39820" y="3361690"/>
            <a:ext cx="469900" cy="583565"/>
          </a:xfrm>
          <a:prstGeom prst="rect">
            <a:avLst/>
          </a:prstGeom>
          <a:noFill/>
        </p:spPr>
        <p:txBody>
          <a:bodyPr wrap="square" rtlCol="0">
            <a:spAutoFit/>
          </a:bodyPr>
          <a:p>
            <a:r>
              <a:rPr lang="en-US" altLang="zh-CN" sz="3200">
                <a:solidFill>
                  <a:schemeClr val="bg1"/>
                </a:solidFill>
              </a:rPr>
              <a:t>2</a:t>
            </a:r>
            <a:endParaRPr lang="en-US" altLang="zh-CN" sz="3200">
              <a:solidFill>
                <a:schemeClr val="bg1"/>
              </a:solidFill>
            </a:endParaRPr>
          </a:p>
        </p:txBody>
      </p:sp>
      <p:sp>
        <p:nvSpPr>
          <p:cNvPr id="7" name="文本框 6"/>
          <p:cNvSpPr txBox="1"/>
          <p:nvPr/>
        </p:nvSpPr>
        <p:spPr>
          <a:xfrm>
            <a:off x="5013325" y="4606290"/>
            <a:ext cx="4568825"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sym typeface="+mn-ea"/>
              </a:rPr>
              <a:t>模块</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容器</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与服务</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endParaRPr lang="zh-CN" altLang="en-US" sz="3200" b="1">
              <a:solidFill>
                <a:srgbClr val="42575C"/>
              </a:solidFill>
              <a:latin typeface="Calibri" panose="020F0502020204030204" charset="0"/>
              <a:cs typeface="Calibri" panose="020F0502020204030204" charset="0"/>
            </a:endParaRPr>
          </a:p>
        </p:txBody>
      </p:sp>
      <p:sp>
        <p:nvSpPr>
          <p:cNvPr id="12" name="圆角矩形 11"/>
          <p:cNvSpPr/>
          <p:nvPr/>
        </p:nvSpPr>
        <p:spPr>
          <a:xfrm>
            <a:off x="3456940" y="459549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639820" y="4697730"/>
            <a:ext cx="469900" cy="583565"/>
          </a:xfrm>
          <a:prstGeom prst="rect">
            <a:avLst/>
          </a:prstGeom>
          <a:noFill/>
        </p:spPr>
        <p:txBody>
          <a:bodyPr wrap="square" rtlCol="0">
            <a:spAutoFit/>
          </a:bodyPr>
          <a:p>
            <a:r>
              <a:rPr lang="en-US" altLang="zh-CN" sz="3200">
                <a:solidFill>
                  <a:schemeClr val="bg1"/>
                </a:solidFill>
              </a:rPr>
              <a:t>3</a:t>
            </a:r>
            <a:endParaRPr lang="en-US" altLang="zh-CN" sz="3200">
              <a:solidFill>
                <a:schemeClr val="bg1"/>
              </a:solidFill>
            </a:endParaRPr>
          </a:p>
        </p:txBody>
      </p:sp>
      <p:sp>
        <p:nvSpPr>
          <p:cNvPr id="14" name="文本框 13"/>
          <p:cNvSpPr txBox="1"/>
          <p:nvPr/>
        </p:nvSpPr>
        <p:spPr>
          <a:xfrm>
            <a:off x="255905" y="898525"/>
            <a:ext cx="4151630" cy="368300"/>
          </a:xfrm>
          <a:prstGeom prst="rect">
            <a:avLst/>
          </a:prstGeom>
          <a:noFill/>
        </p:spPr>
        <p:txBody>
          <a:bodyPr wrap="square" rtlCol="0">
            <a:spAutoFit/>
          </a:bodyPr>
          <a:p>
            <a:pPr algn="l">
              <a:lnSpc>
                <a:spcPct val="100000"/>
              </a:lnSpc>
            </a:pPr>
            <a:r>
              <a:rPr lang="zh-CN" altLang="en-US">
                <a:solidFill>
                  <a:srgbClr val="7A99A0"/>
                </a:solidFill>
                <a:latin typeface="Calibri" panose="020F0502020204030204" charset="0"/>
                <a:cs typeface="Calibri" panose="020F0502020204030204" charset="0"/>
              </a:rPr>
              <a:t>面向</a:t>
            </a:r>
            <a:r>
              <a:rPr lang="zh-CN" altLang="en-US">
                <a:solidFill>
                  <a:srgbClr val="7A99A0"/>
                </a:solidFill>
                <a:latin typeface="Calibri" panose="020F0502020204030204" charset="0"/>
                <a:cs typeface="Calibri" panose="020F0502020204030204" charset="0"/>
              </a:rPr>
              <a:t>云时代</a:t>
            </a:r>
            <a:r>
              <a:rPr lang="en-US" altLang="zh-CN">
                <a:solidFill>
                  <a:srgbClr val="7A99A0"/>
                </a:solidFill>
                <a:latin typeface="Calibri" panose="020F0502020204030204" charset="0"/>
                <a:cs typeface="Calibri" panose="020F0502020204030204" charset="0"/>
              </a:rPr>
              <a:t>-</a:t>
            </a:r>
            <a:r>
              <a:rPr lang="zh-CN" altLang="en-US">
                <a:solidFill>
                  <a:srgbClr val="7A99A0"/>
                </a:solidFill>
                <a:latin typeface="Calibri" panose="020F0502020204030204" charset="0"/>
                <a:cs typeface="Calibri" panose="020F0502020204030204" charset="0"/>
              </a:rPr>
              <a:t>分布式与微服务</a:t>
            </a:r>
            <a:endParaRPr lang="zh-CN" altLang="en-US">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4537710" cy="583565"/>
          </a:xfrm>
          <a:prstGeom prst="rect">
            <a:avLst/>
          </a:prstGeom>
          <a:noFill/>
        </p:spPr>
        <p:txBody>
          <a:bodyPr wrap="square" rtlCol="0">
            <a:spAutoFit/>
            <a:scene3d>
              <a:camera prst="orthographicFront"/>
              <a:lightRig rig="threePt" dir="t"/>
            </a:scene3d>
          </a:bodyPr>
          <a:p>
            <a:r>
              <a:rPr lang="en-US" altLang="zh-CN" sz="3200">
                <a:solidFill>
                  <a:srgbClr val="42575C"/>
                </a:solidFill>
                <a:latin typeface="Gill Sans Ultra Bold" panose="020B0A02020104020203" charset="0"/>
                <a:ea typeface="宋体" panose="02010600030101010101" pitchFamily="2" charset="-122"/>
                <a:cs typeface="Gill Sans Ultra Bold" panose="020B0A02020104020203" charset="0"/>
                <a:sym typeface="+mn-ea"/>
              </a:rPr>
              <a:t>ASP.Net Core</a:t>
            </a:r>
            <a:endParaRPr lang="en-US" altLang="zh-CN" sz="3200" b="1">
              <a:solidFill>
                <a:srgbClr val="42575C"/>
              </a:solidFill>
              <a:effectLst/>
              <a:latin typeface="Gill Sans Ultra Bold" panose="020B0A02020104020203" charset="0"/>
              <a:ea typeface="宋体" panose="02010600030101010101" pitchFamily="2" charset="-122"/>
              <a:cs typeface="Gill Sans Ultra Bold" panose="020B0A02020104020203" charset="0"/>
              <a:sym typeface="+mn-ea"/>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文本框 6"/>
          <p:cNvSpPr txBox="1"/>
          <p:nvPr/>
        </p:nvSpPr>
        <p:spPr>
          <a:xfrm>
            <a:off x="1661160" y="1644015"/>
            <a:ext cx="9051290" cy="3610610"/>
          </a:xfrm>
          <a:prstGeom prst="rect">
            <a:avLst/>
          </a:prstGeom>
          <a:noFill/>
        </p:spPr>
        <p:txBody>
          <a:bodyPr wrap="square" rtlCol="0">
            <a:spAutoFit/>
          </a:bodyPr>
          <a:p>
            <a:pPr>
              <a:lnSpc>
                <a:spcPct val="130000"/>
              </a:lnSpc>
            </a:pPr>
            <a:r>
              <a:rPr lang="en-US" altLang="zh-CN" sz="1600">
                <a:solidFill>
                  <a:srgbClr val="42575C"/>
                </a:solidFill>
                <a:latin typeface="Calibri" panose="020F0502020204030204" charset="0"/>
                <a:cs typeface="Calibri" panose="020F0502020204030204" charset="0"/>
              </a:rPr>
              <a:t>此次，OracleJDK 8只是在支持了近5年后，停止了免费更新，注意是"更新"。继续使用JDK8的用户，和目前停留在JDK 6、7的用户没有什么不同。为方便理解，大家可以对比现在还使用Windows 7或XP的客户，仅是无法获取安全更新，但并不会丧失使用的权力，这取决于用户自己的判断和选择。</a:t>
            </a:r>
            <a:endParaRPr lang="en-US" altLang="zh-CN" sz="1600">
              <a:solidFill>
                <a:srgbClr val="42575C"/>
              </a:solidFill>
              <a:latin typeface="Calibri" panose="020F0502020204030204" charset="0"/>
              <a:cs typeface="Calibri" panose="020F0502020204030204" charset="0"/>
            </a:endParaRPr>
          </a:p>
          <a:p>
            <a:pPr>
              <a:lnSpc>
                <a:spcPct val="130000"/>
              </a:lnSpc>
            </a:pPr>
            <a:endParaRPr lang="en-US" altLang="zh-CN" sz="1600">
              <a:solidFill>
                <a:srgbClr val="42575C"/>
              </a:solidFill>
              <a:latin typeface="Calibri" panose="020F0502020204030204" charset="0"/>
              <a:cs typeface="Calibri" panose="020F0502020204030204" charset="0"/>
              <a:sym typeface="+mn-ea"/>
            </a:endParaRPr>
          </a:p>
          <a:p>
            <a:pPr>
              <a:lnSpc>
                <a:spcPct val="130000"/>
              </a:lnSpc>
            </a:pPr>
            <a:r>
              <a:rPr lang="en-US" altLang="zh-CN" sz="1600">
                <a:solidFill>
                  <a:srgbClr val="42575C"/>
                </a:solidFill>
                <a:latin typeface="Calibri" panose="020F0502020204030204" charset="0"/>
                <a:cs typeface="Calibri" panose="020F0502020204030204" charset="0"/>
                <a:sym typeface="+mn-ea"/>
              </a:rPr>
              <a:t>众多没有能力开发维护OpenJDK的公司完全可以转向更具有竞争力的.NET Core，.NET Core从属于.NET基金会，由微软进行官方支持。使用最宽松的MIT和Apache 2开源协议，文档协议遵循CC-BY。这将允许任何人任何组织和企业任意处置，包括使用，复制，修改，合并，发表，分发，再授权，或者销售。唯一的限制是，软件中必须包含上述版 权和许可提示，后者协议将会除了为用户提供版权许可之外，还有专利许可，并且授权是免费，无排他性的(任何个人和企业都能获得授权)并且永久不可撤销，用户使用.NET Core完全不用担心收费问题，你可以很自由的部署在任何地方,。</a:t>
            </a:r>
            <a:endParaRPr lang="en-US" altLang="zh-CN" sz="1600">
              <a:solidFill>
                <a:srgbClr val="42575C"/>
              </a:solidFill>
              <a:latin typeface="Calibri" panose="020F0502020204030204" charset="0"/>
              <a:cs typeface="Calibri" panose="020F0502020204030204" charset="0"/>
              <a:sym typeface="+mn-ea"/>
            </a:endParaRPr>
          </a:p>
          <a:p>
            <a:pPr>
              <a:lnSpc>
                <a:spcPct val="130000"/>
              </a:lnSpc>
            </a:pPr>
            <a:endParaRPr lang="en-US" altLang="zh-CN" sz="1600">
              <a:solidFill>
                <a:srgbClr val="42575C"/>
              </a:solidFill>
              <a:latin typeface="Calibri" panose="020F0502020204030204" charset="0"/>
              <a:cs typeface="Calibri" panose="020F0502020204030204" charset="0"/>
              <a:sym typeface="+mn-ea"/>
            </a:endParaRPr>
          </a:p>
        </p:txBody>
      </p:sp>
      <p:cxnSp>
        <p:nvCxnSpPr>
          <p:cNvPr id="16" name="直接连接符 15"/>
          <p:cNvCxnSpPr/>
          <p:nvPr/>
        </p:nvCxnSpPr>
        <p:spPr>
          <a:xfrm>
            <a:off x="3911600" y="1496695"/>
            <a:ext cx="436816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pic>
        <p:nvPicPr>
          <p:cNvPr id="3" name="图片 2" descr="49"/>
          <p:cNvPicPr>
            <a:picLocks noChangeAspect="1"/>
          </p:cNvPicPr>
          <p:nvPr/>
        </p:nvPicPr>
        <p:blipFill>
          <a:blip r:embed="rId1"/>
          <a:srcRect l="72445" t="19981" b="57862"/>
          <a:stretch>
            <a:fillRect/>
          </a:stretch>
        </p:blipFill>
        <p:spPr>
          <a:xfrm>
            <a:off x="6741795" y="608965"/>
            <a:ext cx="1487805" cy="1196340"/>
          </a:xfrm>
          <a:prstGeom prst="rect">
            <a:avLst/>
          </a:prstGeom>
        </p:spPr>
      </p:pic>
      <p:sp>
        <p:nvSpPr>
          <p:cNvPr id="4" name="文本框 3"/>
          <p:cNvSpPr txBox="1"/>
          <p:nvPr/>
        </p:nvSpPr>
        <p:spPr>
          <a:xfrm>
            <a:off x="3996690" y="851535"/>
            <a:ext cx="1267460" cy="645160"/>
          </a:xfrm>
          <a:prstGeom prst="rect">
            <a:avLst/>
          </a:prstGeom>
          <a:noFill/>
        </p:spPr>
        <p:txBody>
          <a:bodyPr wrap="square" rtlCol="0">
            <a:spAutoFit/>
          </a:bodyPr>
          <a:p>
            <a:r>
              <a:rPr lang="zh-CN" altLang="en-US" sz="3600">
                <a:solidFill>
                  <a:srgbClr val="42575C"/>
                </a:solidFill>
                <a:latin typeface="新宋体" panose="02010609030101010101" charset="-122"/>
                <a:ea typeface="新宋体" panose="02010609030101010101" charset="-122"/>
              </a:rPr>
              <a:t>结语</a:t>
            </a:r>
            <a:endParaRPr lang="zh-CN" altLang="en-US" sz="3600">
              <a:solidFill>
                <a:srgbClr val="42575C"/>
              </a:solidFill>
              <a:latin typeface="新宋体" panose="02010609030101010101" charset="-122"/>
              <a:ea typeface="新宋体" panose="02010609030101010101" charset="-122"/>
            </a:endParaRPr>
          </a:p>
        </p:txBody>
      </p:sp>
    </p:spTree>
    <p:custDataLst>
      <p:tags r:id="rId2"/>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文本框 6"/>
          <p:cNvSpPr txBox="1"/>
          <p:nvPr/>
        </p:nvSpPr>
        <p:spPr>
          <a:xfrm>
            <a:off x="1661160" y="1644015"/>
            <a:ext cx="9051290" cy="4330065"/>
          </a:xfrm>
          <a:prstGeom prst="rect">
            <a:avLst/>
          </a:prstGeom>
          <a:noFill/>
        </p:spPr>
        <p:txBody>
          <a:bodyPr wrap="square" rtlCol="0">
            <a:spAutoFit/>
          </a:bodyPr>
          <a:p>
            <a:pPr>
              <a:lnSpc>
                <a:spcPct val="130000"/>
              </a:lnSpc>
            </a:pPr>
            <a:r>
              <a:rPr lang="en-US" altLang="zh-CN" sz="1600" b="1">
                <a:solidFill>
                  <a:srgbClr val="42575C"/>
                </a:solidFill>
                <a:latin typeface="Calibri" panose="020F0502020204030204" charset="0"/>
                <a:cs typeface="Calibri" panose="020F0502020204030204" charset="0"/>
              </a:rPr>
              <a:t>现在是云计算时代，.NET Core已经磨练5年时间，准备好了迎接云计算时代的云原生应用开发</a:t>
            </a:r>
            <a:r>
              <a:rPr lang="en-US" altLang="zh-CN" sz="1600">
                <a:solidFill>
                  <a:srgbClr val="42575C"/>
                </a:solidFill>
                <a:latin typeface="Calibri" panose="020F0502020204030204" charset="0"/>
                <a:cs typeface="Calibri" panose="020F0502020204030204" charset="0"/>
              </a:rPr>
              <a:t>，云系统中，用</a:t>
            </a:r>
            <a:r>
              <a:rPr lang="en-US" altLang="zh-CN" sz="1600" b="1">
                <a:solidFill>
                  <a:srgbClr val="42575C"/>
                </a:solidFill>
                <a:latin typeface="Calibri" panose="020F0502020204030204" charset="0"/>
                <a:cs typeface="Calibri" panose="020F0502020204030204" charset="0"/>
              </a:rPr>
              <a:t>更少的硬件</a:t>
            </a:r>
            <a:r>
              <a:rPr lang="en-US" altLang="zh-CN" sz="1600">
                <a:solidFill>
                  <a:srgbClr val="42575C"/>
                </a:solidFill>
                <a:latin typeface="Calibri" panose="020F0502020204030204" charset="0"/>
                <a:cs typeface="Calibri" panose="020F0502020204030204" charset="0"/>
              </a:rPr>
              <a:t>为</a:t>
            </a:r>
            <a:r>
              <a:rPr lang="en-US" altLang="zh-CN" sz="1600" b="1">
                <a:solidFill>
                  <a:srgbClr val="42575C"/>
                </a:solidFill>
                <a:latin typeface="Calibri" panose="020F0502020204030204" charset="0"/>
                <a:cs typeface="Calibri" panose="020F0502020204030204" charset="0"/>
              </a:rPr>
              <a:t>更高密度的用户</a:t>
            </a:r>
            <a:r>
              <a:rPr lang="en-US" altLang="zh-CN" sz="1600">
                <a:solidFill>
                  <a:srgbClr val="42575C"/>
                </a:solidFill>
                <a:latin typeface="Calibri" panose="020F0502020204030204" charset="0"/>
                <a:cs typeface="Calibri" panose="020F0502020204030204" charset="0"/>
              </a:rPr>
              <a:t>提供</a:t>
            </a:r>
            <a:r>
              <a:rPr lang="en-US" altLang="zh-CN" sz="1600" b="1">
                <a:solidFill>
                  <a:srgbClr val="EC6E12"/>
                </a:solidFill>
                <a:latin typeface="Calibri" panose="020F0502020204030204" charset="0"/>
                <a:cs typeface="Calibri" panose="020F0502020204030204" charset="0"/>
              </a:rPr>
              <a:t>服务</a:t>
            </a:r>
            <a:r>
              <a:rPr lang="en-US" altLang="zh-CN" sz="1600">
                <a:solidFill>
                  <a:srgbClr val="42575C"/>
                </a:solidFill>
                <a:latin typeface="Calibri" panose="020F0502020204030204" charset="0"/>
                <a:cs typeface="Calibri" panose="020F0502020204030204" charset="0"/>
              </a:rPr>
              <a:t>是非常重要的。应用程序的占位面积越小，密度越高。</a:t>
            </a:r>
            <a:r>
              <a:rPr lang="en-US" altLang="zh-CN" b="1">
                <a:solidFill>
                  <a:srgbClr val="EC6E12"/>
                </a:solidFill>
                <a:latin typeface="Calibri" panose="020F0502020204030204" charset="0"/>
                <a:cs typeface="Calibri" panose="020F0502020204030204" charset="0"/>
              </a:rPr>
              <a:t>容器只包含应用程序及其依赖项</a:t>
            </a:r>
            <a:r>
              <a:rPr lang="en-US" altLang="zh-CN" sz="1600">
                <a:solidFill>
                  <a:srgbClr val="42575C"/>
                </a:solidFill>
                <a:latin typeface="Calibri" panose="020F0502020204030204" charset="0"/>
                <a:cs typeface="Calibri" panose="020F0502020204030204" charset="0"/>
              </a:rPr>
              <a:t>。</a:t>
            </a:r>
            <a:r>
              <a:rPr lang="en-US" altLang="zh-CN" sz="1600" b="1">
                <a:solidFill>
                  <a:srgbClr val="42575C"/>
                </a:solidFill>
                <a:latin typeface="Calibri" panose="020F0502020204030204" charset="0"/>
                <a:cs typeface="Calibri" panose="020F0502020204030204" charset="0"/>
              </a:rPr>
              <a:t>文件大小要小很多倍，启动时间以秒为单位，只有应用程序加载到内存中，容器保证在任何主机上工作</a:t>
            </a:r>
            <a:r>
              <a:rPr lang="en-US" altLang="zh-CN" sz="1600">
                <a:solidFill>
                  <a:srgbClr val="42575C"/>
                </a:solidFill>
                <a:latin typeface="Calibri" panose="020F0502020204030204" charset="0"/>
                <a:cs typeface="Calibri" panose="020F0502020204030204" charset="0"/>
              </a:rPr>
              <a:t>。鉴于</a:t>
            </a:r>
            <a:r>
              <a:rPr lang="en-US" altLang="zh-CN" sz="1600" b="1">
                <a:solidFill>
                  <a:srgbClr val="EC6E12"/>
                </a:solidFill>
                <a:latin typeface="Calibri" panose="020F0502020204030204" charset="0"/>
                <a:cs typeface="Calibri" panose="020F0502020204030204" charset="0"/>
              </a:rPr>
              <a:t>容器的明显优</a:t>
            </a:r>
            <a:r>
              <a:rPr lang="en-US" altLang="zh-CN" sz="1600">
                <a:solidFill>
                  <a:srgbClr val="42575C"/>
                </a:solidFill>
                <a:latin typeface="Calibri" panose="020F0502020204030204" charset="0"/>
                <a:cs typeface="Calibri" panose="020F0502020204030204" charset="0"/>
              </a:rPr>
              <a:t>势，.NET Core的设计决定之一就是使其成为</a:t>
            </a:r>
            <a:r>
              <a:rPr lang="en-US" altLang="zh-CN" sz="1600" b="1">
                <a:solidFill>
                  <a:srgbClr val="42575C"/>
                </a:solidFill>
                <a:latin typeface="Calibri" panose="020F0502020204030204" charset="0"/>
                <a:cs typeface="Calibri" panose="020F0502020204030204" charset="0"/>
              </a:rPr>
              <a:t>模块化</a:t>
            </a:r>
            <a:r>
              <a:rPr lang="en-US" altLang="zh-CN" sz="1600">
                <a:solidFill>
                  <a:srgbClr val="42575C"/>
                </a:solidFill>
                <a:latin typeface="Calibri" panose="020F0502020204030204" charset="0"/>
                <a:cs typeface="Calibri" panose="020F0502020204030204" charset="0"/>
              </a:rPr>
              <a:t>。这意味着你的.NET Core应用程序可以被"发布"，使得它和它的所有依赖关系在一个地方，这很容易放入容器。</a:t>
            </a:r>
            <a:endParaRPr lang="en-US" altLang="zh-CN" sz="1600">
              <a:solidFill>
                <a:srgbClr val="42575C"/>
              </a:solidFill>
              <a:latin typeface="Calibri" panose="020F0502020204030204" charset="0"/>
              <a:cs typeface="Calibri" panose="020F0502020204030204" charset="0"/>
            </a:endParaRPr>
          </a:p>
          <a:p>
            <a:pPr>
              <a:lnSpc>
                <a:spcPct val="130000"/>
              </a:lnSpc>
            </a:pPr>
            <a:endParaRPr lang="en-US" altLang="zh-CN" sz="1600">
              <a:solidFill>
                <a:srgbClr val="42575C"/>
              </a:solidFill>
              <a:latin typeface="Calibri" panose="020F0502020204030204" charset="0"/>
              <a:cs typeface="Calibri" panose="020F0502020204030204" charset="0"/>
            </a:endParaRPr>
          </a:p>
          <a:p>
            <a:pPr>
              <a:lnSpc>
                <a:spcPct val="130000"/>
              </a:lnSpc>
            </a:pPr>
            <a:r>
              <a:rPr lang="en-US" altLang="zh-CN" b="1">
                <a:solidFill>
                  <a:srgbClr val="EC6E12"/>
                </a:solidFill>
                <a:latin typeface="Calibri" panose="020F0502020204030204" charset="0"/>
                <a:cs typeface="Calibri" panose="020F0502020204030204" charset="0"/>
              </a:rPr>
              <a:t>张善友</a:t>
            </a:r>
            <a:r>
              <a:rPr lang="en-US" altLang="zh-CN" sz="1600">
                <a:solidFill>
                  <a:srgbClr val="42575C"/>
                </a:solidFill>
                <a:latin typeface="Calibri" panose="020F0502020204030204" charset="0"/>
                <a:cs typeface="Calibri" panose="020F0502020204030204" charset="0"/>
              </a:rPr>
              <a:t>帮助企业从.NET 转向.NET Core的咨询服务，分布很典型，其中不凡大企业，也有进入B轮的工业互联网创业公司，也有传统的医疗行业，他们都有共同的特点是当年创业赚钱的业务系统使用.NET技术构建的，现在面对的一个环境，大量的公司在被忽悠转Java，他们自己也有系统使用Java构建，但是和.NET Core相比较，整体的成本增长很可观，例如项目的开发周期和团队规模被放大1/3，运营的服务器成本放大1倍以上，同样是跑在K8s集群上，.NET Core应用所需资源是Java应用的1/4到一半。</a:t>
            </a:r>
            <a:endParaRPr lang="en-US" altLang="zh-CN" sz="1600">
              <a:solidFill>
                <a:srgbClr val="42575C"/>
              </a:solidFill>
              <a:latin typeface="Calibri" panose="020F0502020204030204" charset="0"/>
              <a:cs typeface="Calibri" panose="020F0502020204030204" charset="0"/>
            </a:endParaRPr>
          </a:p>
        </p:txBody>
      </p:sp>
      <p:cxnSp>
        <p:nvCxnSpPr>
          <p:cNvPr id="16" name="直接连接符 15"/>
          <p:cNvCxnSpPr/>
          <p:nvPr/>
        </p:nvCxnSpPr>
        <p:spPr>
          <a:xfrm>
            <a:off x="3911600" y="1496695"/>
            <a:ext cx="436816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pic>
        <p:nvPicPr>
          <p:cNvPr id="3" name="图片 2" descr="49"/>
          <p:cNvPicPr>
            <a:picLocks noChangeAspect="1"/>
          </p:cNvPicPr>
          <p:nvPr/>
        </p:nvPicPr>
        <p:blipFill>
          <a:blip r:embed="rId1"/>
          <a:srcRect l="72445" t="19981" b="57862"/>
          <a:stretch>
            <a:fillRect/>
          </a:stretch>
        </p:blipFill>
        <p:spPr>
          <a:xfrm>
            <a:off x="6741795" y="608965"/>
            <a:ext cx="1487805" cy="1196340"/>
          </a:xfrm>
          <a:prstGeom prst="rect">
            <a:avLst/>
          </a:prstGeom>
        </p:spPr>
      </p:pic>
      <p:sp>
        <p:nvSpPr>
          <p:cNvPr id="4" name="文本框 3"/>
          <p:cNvSpPr txBox="1"/>
          <p:nvPr/>
        </p:nvSpPr>
        <p:spPr>
          <a:xfrm>
            <a:off x="3996690" y="851535"/>
            <a:ext cx="1267460" cy="645160"/>
          </a:xfrm>
          <a:prstGeom prst="rect">
            <a:avLst/>
          </a:prstGeom>
          <a:noFill/>
        </p:spPr>
        <p:txBody>
          <a:bodyPr wrap="square" rtlCol="0">
            <a:spAutoFit/>
          </a:bodyPr>
          <a:p>
            <a:r>
              <a:rPr lang="zh-CN" altLang="en-US" sz="3600">
                <a:solidFill>
                  <a:srgbClr val="42575C"/>
                </a:solidFill>
                <a:latin typeface="新宋体" panose="02010609030101010101" charset="-122"/>
                <a:ea typeface="新宋体" panose="02010609030101010101" charset="-122"/>
              </a:rPr>
              <a:t>结语</a:t>
            </a:r>
            <a:endParaRPr lang="zh-CN" altLang="en-US" sz="3600">
              <a:solidFill>
                <a:srgbClr val="42575C"/>
              </a:solidFill>
              <a:latin typeface="新宋体" panose="02010609030101010101" charset="-122"/>
              <a:ea typeface="新宋体" panose="02010609030101010101" charset="-122"/>
            </a:endParaRPr>
          </a:p>
        </p:txBody>
      </p:sp>
    </p:spTree>
    <p:custDataLst>
      <p:tags r:id="rId2"/>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文本框 6"/>
          <p:cNvSpPr txBox="1"/>
          <p:nvPr/>
        </p:nvSpPr>
        <p:spPr>
          <a:xfrm>
            <a:off x="1661160" y="1644015"/>
            <a:ext cx="9051290" cy="4570730"/>
          </a:xfrm>
          <a:prstGeom prst="rect">
            <a:avLst/>
          </a:prstGeom>
          <a:noFill/>
        </p:spPr>
        <p:txBody>
          <a:bodyPr wrap="square" rtlCol="0">
            <a:spAutoFit/>
          </a:bodyPr>
          <a:p>
            <a:pPr>
              <a:lnSpc>
                <a:spcPct val="130000"/>
              </a:lnSpc>
            </a:pPr>
            <a:r>
              <a:rPr lang="en-US" altLang="zh-CN" sz="1600" b="1">
                <a:solidFill>
                  <a:srgbClr val="42575C"/>
                </a:solidFill>
                <a:latin typeface="Calibri" panose="020F0502020204030204" charset="0"/>
                <a:cs typeface="Calibri" panose="020F0502020204030204" charset="0"/>
                <a:sym typeface="+mn-ea"/>
              </a:rPr>
              <a:t>        </a:t>
            </a:r>
            <a:r>
              <a:rPr lang="en-US" altLang="zh-CN" sz="1600" b="1">
                <a:solidFill>
                  <a:srgbClr val="42575C"/>
                </a:solidFill>
                <a:latin typeface="Calibri" panose="020F0502020204030204" charset="0"/>
                <a:cs typeface="Calibri" panose="020F0502020204030204" charset="0"/>
                <a:sym typeface="+mn-ea"/>
              </a:rPr>
              <a:t>Java构建，但是和.NET Core相比较，整体的成本增长很可观，例如项目的开发周期和团队规模被放大1/3，运营的服务器成本放大1倍以上，同样是跑在K8s集群上，.NET Core应用所需资源是Java应用的1/4到一半。   </a:t>
            </a:r>
            <a:r>
              <a:rPr lang="en-US" altLang="zh-CN" sz="1600" b="1">
                <a:solidFill>
                  <a:srgbClr val="42575C"/>
                </a:solidFill>
                <a:latin typeface="Calibri" panose="020F0502020204030204" charset="0"/>
                <a:cs typeface="Calibri" panose="020F0502020204030204" charset="0"/>
              </a:rPr>
              <a:t>做Java开发的同学比做传统.NET的人员更容易用好.NET Core, Java相比C#，在使用了C#后你不会再去想用Java，而且.NET Core有你非常熟悉的Spring Cloud那一套约定的编程范式</a:t>
            </a:r>
            <a:r>
              <a:rPr lang="zh-CN" altLang="en-US" sz="1600" b="1">
                <a:solidFill>
                  <a:srgbClr val="42575C"/>
                </a:solidFill>
                <a:latin typeface="Calibri" panose="020F0502020204030204" charset="0"/>
                <a:cs typeface="Calibri" panose="020F0502020204030204" charset="0"/>
              </a:rPr>
              <a:t>。</a:t>
            </a:r>
            <a:endParaRPr lang="zh-CN" altLang="en-US" sz="1600" b="1">
              <a:solidFill>
                <a:srgbClr val="42575C"/>
              </a:solidFill>
              <a:latin typeface="Calibri" panose="020F0502020204030204" charset="0"/>
              <a:cs typeface="Calibri" panose="020F0502020204030204" charset="0"/>
            </a:endParaRPr>
          </a:p>
          <a:p>
            <a:pPr>
              <a:lnSpc>
                <a:spcPct val="130000"/>
              </a:lnSpc>
            </a:pPr>
            <a:endParaRPr lang="zh-CN" altLang="en-US" sz="1600" b="1">
              <a:solidFill>
                <a:srgbClr val="42575C"/>
              </a:solidFill>
              <a:latin typeface="Calibri" panose="020F0502020204030204" charset="0"/>
              <a:cs typeface="Calibri" panose="020F0502020204030204" charset="0"/>
            </a:endParaRPr>
          </a:p>
          <a:p>
            <a:pPr>
              <a:lnSpc>
                <a:spcPct val="130000"/>
              </a:lnSpc>
            </a:pPr>
            <a:endParaRPr lang="zh-CN" altLang="en-US" sz="1600" b="1">
              <a:solidFill>
                <a:srgbClr val="42575C"/>
              </a:solidFill>
              <a:latin typeface="Calibri" panose="020F0502020204030204" charset="0"/>
              <a:cs typeface="Calibri" panose="020F0502020204030204" charset="0"/>
            </a:endParaRPr>
          </a:p>
          <a:p>
            <a:pPr>
              <a:lnSpc>
                <a:spcPct val="130000"/>
              </a:lnSpc>
            </a:pPr>
            <a:endParaRPr lang="zh-CN" altLang="en-US" sz="1600" b="1">
              <a:solidFill>
                <a:srgbClr val="42575C"/>
              </a:solidFill>
              <a:latin typeface="Calibri" panose="020F0502020204030204" charset="0"/>
              <a:cs typeface="Calibri" panose="020F0502020204030204" charset="0"/>
            </a:endParaRPr>
          </a:p>
          <a:p>
            <a:pPr>
              <a:lnSpc>
                <a:spcPct val="130000"/>
              </a:lnSpc>
            </a:pPr>
            <a:endParaRPr lang="zh-CN" altLang="en-US" sz="1600" b="1">
              <a:solidFill>
                <a:srgbClr val="42575C"/>
              </a:solidFill>
              <a:latin typeface="Calibri" panose="020F0502020204030204" charset="0"/>
              <a:cs typeface="Calibri" panose="020F0502020204030204" charset="0"/>
            </a:endParaRPr>
          </a:p>
          <a:p>
            <a:pPr>
              <a:lnSpc>
                <a:spcPct val="130000"/>
              </a:lnSpc>
            </a:pPr>
            <a:r>
              <a:rPr lang="en-US" altLang="zh-CN" sz="1600" b="1">
                <a:solidFill>
                  <a:srgbClr val="42575C"/>
                </a:solidFill>
                <a:latin typeface="Calibri" panose="020F0502020204030204" charset="0"/>
                <a:cs typeface="Calibri" panose="020F0502020204030204" charset="0"/>
              </a:rPr>
              <a:t>        </a:t>
            </a:r>
            <a:endParaRPr lang="en-US" altLang="zh-CN" sz="1600" b="1">
              <a:solidFill>
                <a:srgbClr val="42575C"/>
              </a:solidFill>
              <a:latin typeface="Calibri" panose="020F0502020204030204" charset="0"/>
              <a:cs typeface="Calibri" panose="020F0502020204030204" charset="0"/>
            </a:endParaRPr>
          </a:p>
          <a:p>
            <a:pPr>
              <a:lnSpc>
                <a:spcPct val="130000"/>
              </a:lnSpc>
            </a:pPr>
            <a:endParaRPr lang="en-US" altLang="zh-CN" sz="1600" b="1">
              <a:solidFill>
                <a:srgbClr val="42575C"/>
              </a:solidFill>
              <a:latin typeface="Calibri" panose="020F0502020204030204" charset="0"/>
              <a:cs typeface="Calibri" panose="020F0502020204030204" charset="0"/>
            </a:endParaRPr>
          </a:p>
          <a:p>
            <a:pPr>
              <a:lnSpc>
                <a:spcPct val="130000"/>
              </a:lnSpc>
            </a:pPr>
            <a:r>
              <a:rPr lang="en-US" altLang="zh-CN" sz="1600" b="1">
                <a:solidFill>
                  <a:srgbClr val="42575C"/>
                </a:solidFill>
                <a:latin typeface="Calibri" panose="020F0502020204030204" charset="0"/>
                <a:cs typeface="Calibri" panose="020F0502020204030204" charset="0"/>
                <a:sym typeface="+mn-ea"/>
              </a:rPr>
              <a:t>        </a:t>
            </a:r>
            <a:r>
              <a:rPr lang="en-US" altLang="zh-CN" sz="1600" b="1">
                <a:solidFill>
                  <a:srgbClr val="42575C"/>
                </a:solidFill>
                <a:latin typeface="Calibri" panose="020F0502020204030204" charset="0"/>
                <a:cs typeface="Calibri" panose="020F0502020204030204" charset="0"/>
              </a:rPr>
              <a:t>然而见过很多.NET 开发人员，</a:t>
            </a:r>
            <a:r>
              <a:rPr lang="en-US" altLang="zh-CN" sz="1600" b="1">
                <a:solidFill>
                  <a:srgbClr val="EC6E12"/>
                </a:solidFill>
                <a:latin typeface="Calibri" panose="020F0502020204030204" charset="0"/>
                <a:cs typeface="Calibri" panose="020F0502020204030204" charset="0"/>
              </a:rPr>
              <a:t> 依赖注入</a:t>
            </a:r>
            <a:r>
              <a:rPr lang="en-US" altLang="zh-CN" sz="1600" b="1">
                <a:solidFill>
                  <a:srgbClr val="42575C"/>
                </a:solidFill>
                <a:latin typeface="Calibri" panose="020F0502020204030204" charset="0"/>
                <a:cs typeface="Calibri" panose="020F0502020204030204" charset="0"/>
              </a:rPr>
              <a:t>都没用过，更别说用</a:t>
            </a:r>
            <a:r>
              <a:rPr lang="en-US" altLang="zh-CN" sz="1600" b="1">
                <a:solidFill>
                  <a:srgbClr val="EC6E12"/>
                </a:solidFill>
                <a:latin typeface="Calibri" panose="020F0502020204030204" charset="0"/>
                <a:cs typeface="Calibri" panose="020F0502020204030204" charset="0"/>
              </a:rPr>
              <a:t>Linux</a:t>
            </a:r>
            <a:r>
              <a:rPr lang="en-US" altLang="zh-CN" sz="1600" b="1">
                <a:solidFill>
                  <a:srgbClr val="42575C"/>
                </a:solidFill>
                <a:latin typeface="Calibri" panose="020F0502020204030204" charset="0"/>
                <a:cs typeface="Calibri" panose="020F0502020204030204" charset="0"/>
              </a:rPr>
              <a:t>了。在这里我没有贬低.NET开发人员的意思，技术更多的</a:t>
            </a:r>
            <a:r>
              <a:rPr lang="en-US" altLang="zh-CN" sz="1600" b="1">
                <a:solidFill>
                  <a:srgbClr val="FF0000"/>
                </a:solidFill>
                <a:latin typeface="Calibri" panose="020F0502020204030204" charset="0"/>
                <a:cs typeface="Calibri" panose="020F0502020204030204" charset="0"/>
              </a:rPr>
              <a:t>还是要靠自己的努力</a:t>
            </a:r>
            <a:r>
              <a:rPr lang="en-US" altLang="zh-CN" sz="1600" b="1">
                <a:solidFill>
                  <a:srgbClr val="42575C"/>
                </a:solidFill>
                <a:latin typeface="Calibri" panose="020F0502020204030204" charset="0"/>
                <a:cs typeface="Calibri" panose="020F0502020204030204" charset="0"/>
              </a:rPr>
              <a:t>，我们努力一起成为一群不被时代抛弃的程序猿。</a:t>
            </a:r>
            <a:endParaRPr lang="en-US" altLang="zh-CN" sz="1600" b="1">
              <a:latin typeface="Calibri" panose="020F0502020204030204" charset="0"/>
              <a:cs typeface="Calibri" panose="020F0502020204030204" charset="0"/>
            </a:endParaRPr>
          </a:p>
          <a:p>
            <a:pPr>
              <a:lnSpc>
                <a:spcPct val="130000"/>
              </a:lnSpc>
            </a:pPr>
            <a:endParaRPr lang="en-US" altLang="zh-CN" sz="1600" b="1">
              <a:solidFill>
                <a:srgbClr val="42575C"/>
              </a:solidFill>
              <a:latin typeface="Calibri" panose="020F0502020204030204" charset="0"/>
              <a:cs typeface="Calibri" panose="020F0502020204030204" charset="0"/>
            </a:endParaRPr>
          </a:p>
          <a:p>
            <a:pPr>
              <a:lnSpc>
                <a:spcPct val="130000"/>
              </a:lnSpc>
            </a:pPr>
            <a:endParaRPr lang="en-US" altLang="zh-CN" sz="1600" b="1">
              <a:solidFill>
                <a:srgbClr val="42575C"/>
              </a:solidFill>
              <a:latin typeface="Calibri" panose="020F0502020204030204" charset="0"/>
              <a:cs typeface="Calibri" panose="020F0502020204030204" charset="0"/>
            </a:endParaRPr>
          </a:p>
        </p:txBody>
      </p:sp>
      <p:cxnSp>
        <p:nvCxnSpPr>
          <p:cNvPr id="16" name="直接连接符 15"/>
          <p:cNvCxnSpPr/>
          <p:nvPr/>
        </p:nvCxnSpPr>
        <p:spPr>
          <a:xfrm>
            <a:off x="3911600" y="1496695"/>
            <a:ext cx="436816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pic>
        <p:nvPicPr>
          <p:cNvPr id="3" name="图片 2" descr="49"/>
          <p:cNvPicPr>
            <a:picLocks noChangeAspect="1"/>
          </p:cNvPicPr>
          <p:nvPr/>
        </p:nvPicPr>
        <p:blipFill>
          <a:blip r:embed="rId1"/>
          <a:srcRect l="72445" t="19981" b="57862"/>
          <a:stretch>
            <a:fillRect/>
          </a:stretch>
        </p:blipFill>
        <p:spPr>
          <a:xfrm>
            <a:off x="6741795" y="608965"/>
            <a:ext cx="1487805" cy="1196340"/>
          </a:xfrm>
          <a:prstGeom prst="rect">
            <a:avLst/>
          </a:prstGeom>
        </p:spPr>
      </p:pic>
      <p:sp>
        <p:nvSpPr>
          <p:cNvPr id="4" name="文本框 3"/>
          <p:cNvSpPr txBox="1"/>
          <p:nvPr/>
        </p:nvSpPr>
        <p:spPr>
          <a:xfrm>
            <a:off x="3996690" y="851535"/>
            <a:ext cx="1267460" cy="645160"/>
          </a:xfrm>
          <a:prstGeom prst="rect">
            <a:avLst/>
          </a:prstGeom>
          <a:noFill/>
        </p:spPr>
        <p:txBody>
          <a:bodyPr wrap="square" rtlCol="0">
            <a:spAutoFit/>
          </a:bodyPr>
          <a:p>
            <a:r>
              <a:rPr lang="zh-CN" altLang="en-US" sz="3600">
                <a:solidFill>
                  <a:srgbClr val="42575C"/>
                </a:solidFill>
                <a:latin typeface="新宋体" panose="02010609030101010101" charset="-122"/>
                <a:ea typeface="新宋体" panose="02010609030101010101" charset="-122"/>
              </a:rPr>
              <a:t>结语</a:t>
            </a:r>
            <a:endParaRPr lang="zh-CN" altLang="en-US" sz="3600">
              <a:solidFill>
                <a:srgbClr val="42575C"/>
              </a:solidFill>
              <a:latin typeface="新宋体" panose="02010609030101010101" charset="-122"/>
              <a:ea typeface="新宋体" panose="02010609030101010101" charset="-122"/>
            </a:endParaRPr>
          </a:p>
        </p:txBody>
      </p:sp>
      <p:pic>
        <p:nvPicPr>
          <p:cNvPr id="6" name="图片 5" descr="u=3911158670,1422654346&amp;fm=26&amp;gp=0"/>
          <p:cNvPicPr>
            <a:picLocks noChangeAspect="1"/>
          </p:cNvPicPr>
          <p:nvPr/>
        </p:nvPicPr>
        <p:blipFill>
          <a:blip r:embed="rId2"/>
          <a:srcRect l="2952" t="16849" r="30744" b="19637"/>
          <a:stretch>
            <a:fillRect/>
          </a:stretch>
        </p:blipFill>
        <p:spPr>
          <a:xfrm>
            <a:off x="4357370" y="3135630"/>
            <a:ext cx="3658870" cy="1447165"/>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pPr algn="l">
              <a:buClrTx/>
              <a:buSzTx/>
              <a:buFontTx/>
            </a:pPr>
            <a:r>
              <a:rPr>
                <a:solidFill>
                  <a:srgbClr val="4F81BD"/>
                </a:solidFill>
                <a:ea typeface="宋体" panose="02010600030101010101" pitchFamily="2" charset="-122"/>
              </a:rPr>
              <a:t>Middleware</a:t>
            </a:r>
            <a:endParaRPr>
              <a:solidFill>
                <a:srgbClr val="4F81BD"/>
              </a:solidFill>
              <a:ea typeface="宋体" panose="02010600030101010101" pitchFamily="2" charset="-122"/>
            </a:endParaRPr>
          </a:p>
        </p:txBody>
      </p:sp>
      <p:sp>
        <p:nvSpPr>
          <p:cNvPr id="6" name="文本占位符 5"/>
          <p:cNvSpPr>
            <a:spLocks noGrp="1"/>
          </p:cNvSpPr>
          <p:nvPr>
            <p:ph type="body" idx="1"/>
            <p:custDataLst>
              <p:tags r:id="rId2"/>
            </p:custDataLst>
          </p:nvPr>
        </p:nvSpPr>
        <p:spPr/>
        <p:txBody>
          <a:bodyPr/>
          <a:lstStyle/>
          <a:p>
            <a:pPr lvl="0"/>
            <a:r>
              <a:rPr lang="zh-CN" altLang="en-US" dirty="0"/>
              <a:t>ASP.NET Core 中间件</a:t>
            </a:r>
            <a:endParaRPr lang="zh-CN" altLang="en-US" dirty="0"/>
          </a:p>
        </p:txBody>
      </p:sp>
    </p:spTree>
    <p:custDataLst>
      <p:tags r:id="rId3"/>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文本框 7"/>
          <p:cNvSpPr txBox="1"/>
          <p:nvPr/>
        </p:nvSpPr>
        <p:spPr>
          <a:xfrm>
            <a:off x="4468495" y="2541905"/>
            <a:ext cx="3255010" cy="1014730"/>
          </a:xfrm>
          <a:prstGeom prst="rect">
            <a:avLst/>
          </a:prstGeom>
          <a:noFill/>
        </p:spPr>
        <p:txBody>
          <a:bodyPr wrap="square" rtlCol="0">
            <a:spAutoFit/>
          </a:bodyPr>
          <a:p>
            <a:r>
              <a:rPr lang="zh-CN" altLang="en-US" sz="6000">
                <a:solidFill>
                  <a:srgbClr val="42575C"/>
                </a:solidFill>
                <a:latin typeface="宋体" panose="02010600030101010101" pitchFamily="2" charset="-122"/>
                <a:ea typeface="宋体" panose="02010600030101010101" pitchFamily="2" charset="-122"/>
              </a:rPr>
              <a:t>感谢观看</a:t>
            </a:r>
            <a:endParaRPr lang="zh-CN" altLang="en-US" sz="6000">
              <a:solidFill>
                <a:srgbClr val="42575C"/>
              </a:solidFill>
              <a:latin typeface="宋体" panose="02010600030101010101" pitchFamily="2" charset="-122"/>
              <a:ea typeface="宋体" panose="02010600030101010101" pitchFamily="2" charset="-122"/>
            </a:endParaRPr>
          </a:p>
        </p:txBody>
      </p:sp>
      <p:cxnSp>
        <p:nvCxnSpPr>
          <p:cNvPr id="9" name="直接连接符 8"/>
          <p:cNvCxnSpPr/>
          <p:nvPr/>
        </p:nvCxnSpPr>
        <p:spPr>
          <a:xfrm>
            <a:off x="4481830" y="3620135"/>
            <a:ext cx="3228340"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802505" y="3670935"/>
            <a:ext cx="2586990" cy="398780"/>
          </a:xfrm>
          <a:prstGeom prst="rect">
            <a:avLst/>
          </a:prstGeom>
          <a:noFill/>
        </p:spPr>
        <p:txBody>
          <a:bodyPr wrap="square" rtlCol="0">
            <a:spAutoFit/>
          </a:bodyPr>
          <a:p>
            <a:pPr algn="l">
              <a:lnSpc>
                <a:spcPct val="100000"/>
              </a:lnSpc>
            </a:pPr>
            <a:r>
              <a:rPr lang="en-US" altLang="zh-CN" sz="2000">
                <a:solidFill>
                  <a:srgbClr val="7A99A0"/>
                </a:solidFill>
                <a:latin typeface="Calibri" panose="020F0502020204030204" charset="0"/>
                <a:cs typeface="Calibri" panose="020F0502020204030204" charset="0"/>
              </a:rPr>
              <a:t>Thank you for watching</a:t>
            </a:r>
            <a:endParaRPr lang="en-US" altLang="zh-CN" sz="2000">
              <a:solidFill>
                <a:srgbClr val="7A99A0"/>
              </a:solidFill>
              <a:latin typeface="Calibri" panose="020F0502020204030204" charset="0"/>
              <a:cs typeface="Calibri" panose="020F0502020204030204"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ASP.NET Core 中间件</a:t>
            </a:r>
            <a:endParaRPr lang="zh-CN" altLang="en-US" sz="2000" b="1">
              <a:solidFill>
                <a:srgbClr val="4F81BD"/>
              </a:solidFill>
              <a:ea typeface="宋体" panose="02010600030101010101" pitchFamily="2" charset="-122"/>
            </a:endParaRPr>
          </a:p>
        </p:txBody>
      </p:sp>
      <p:pic>
        <p:nvPicPr>
          <p:cNvPr id="14" name="Picture"/>
          <p:cNvPicPr>
            <a:picLocks noChangeAspect="1" noChangeArrowheads="1"/>
          </p:cNvPicPr>
          <p:nvPr/>
        </p:nvPicPr>
        <p:blipFill>
          <a:blip r:embed="rId1"/>
          <a:stretch>
            <a:fillRect/>
          </a:stretch>
        </p:blipFill>
        <p:spPr>
          <a:xfrm>
            <a:off x="3601720" y="1007110"/>
            <a:ext cx="5334000" cy="1564640"/>
          </a:xfrm>
          <a:prstGeom prst="rect">
            <a:avLst/>
          </a:prstGeom>
          <a:noFill/>
          <a:ln w="9525">
            <a:noFill/>
          </a:ln>
        </p:spPr>
      </p:pic>
      <p:sp>
        <p:nvSpPr>
          <p:cNvPr id="2" name="文本框 1"/>
          <p:cNvSpPr txBox="1"/>
          <p:nvPr/>
        </p:nvSpPr>
        <p:spPr>
          <a:xfrm>
            <a:off x="6716395" y="2777490"/>
            <a:ext cx="4603115" cy="3415030"/>
          </a:xfrm>
          <a:prstGeom prst="rect">
            <a:avLst/>
          </a:prstGeom>
          <a:noFill/>
          <a:ln w="9525">
            <a:noFill/>
          </a:ln>
        </p:spPr>
        <p:txBody>
          <a:bodyPr wrap="square">
            <a:spAutoFit/>
          </a:bodyPr>
          <a:p>
            <a:pPr indent="0"/>
            <a:r>
              <a:rPr lang="zh-CN" sz="2400" b="1">
                <a:cs typeface="Cambria" panose="02040503050406030204" charset="0"/>
              </a:rPr>
              <a:t>使用</a:t>
            </a:r>
            <a:r>
              <a:rPr lang="en-US" sz="2400" b="1">
                <a:latin typeface="Cambria" panose="02040503050406030204" charset="0"/>
                <a:cs typeface="Times New Roman" panose="02020603050405020304" charset="0"/>
              </a:rPr>
              <a:t> </a:t>
            </a:r>
            <a:r>
              <a:rPr lang="en-US" sz="2400" b="1">
                <a:solidFill>
                  <a:srgbClr val="4F81BD"/>
                </a:solidFill>
                <a:latin typeface="Cambria" panose="02040503050406030204" charset="0"/>
                <a:hlinkClick r:id="rId2"/>
              </a:rPr>
              <a:t>Run</a:t>
            </a:r>
            <a:r>
              <a:rPr lang="en-US" sz="2400" b="1">
                <a:solidFill>
                  <a:srgbClr val="4F81BD"/>
                </a:solidFill>
                <a:latin typeface="Cambria" panose="02040503050406030204" charset="0"/>
                <a:hlinkClick r:id="rId3"/>
              </a:rPr>
              <a:t>Map</a:t>
            </a:r>
            <a:r>
              <a:rPr lang="en-US" sz="2400" b="1">
                <a:latin typeface="Cambria" panose="02040503050406030204" charset="0"/>
                <a:cs typeface="Times New Roman" panose="02020603050405020304" charset="0"/>
              </a:rPr>
              <a:t> </a:t>
            </a:r>
            <a:r>
              <a:rPr lang="zh-CN" sz="2400" b="1">
                <a:cs typeface="Cambria" panose="02040503050406030204" charset="0"/>
              </a:rPr>
              <a:t>和</a:t>
            </a:r>
            <a:r>
              <a:rPr lang="en-US" sz="2400" b="1">
                <a:latin typeface="Cambria" panose="02040503050406030204" charset="0"/>
                <a:cs typeface="Times New Roman" panose="02020603050405020304" charset="0"/>
              </a:rPr>
              <a:t> </a:t>
            </a:r>
            <a:r>
              <a:rPr lang="en-US" sz="2400" b="1">
                <a:solidFill>
                  <a:srgbClr val="4F81BD"/>
                </a:solidFill>
                <a:latin typeface="Cambria" panose="02040503050406030204" charset="0"/>
                <a:hlinkClick r:id="rId4"/>
              </a:rPr>
              <a:t>Use</a:t>
            </a:r>
            <a:r>
              <a:rPr lang="en-US" sz="2400" b="1">
                <a:latin typeface="Cambria" panose="02040503050406030204" charset="0"/>
                <a:cs typeface="Times New Roman" panose="02020603050405020304" charset="0"/>
              </a:rPr>
              <a:t> </a:t>
            </a:r>
            <a:r>
              <a:rPr lang="zh-CN" sz="2400" b="1">
                <a:cs typeface="Cambria" panose="02040503050406030204" charset="0"/>
              </a:rPr>
              <a:t>扩展方法来配置请求委托。</a:t>
            </a:r>
            <a:r>
              <a:rPr lang="en-US" sz="2400" b="1">
                <a:latin typeface="Cambria" panose="02040503050406030204" charset="0"/>
                <a:cs typeface="Times New Roman" panose="02020603050405020304" charset="0"/>
              </a:rPr>
              <a:t> </a:t>
            </a:r>
            <a:endParaRPr lang="en-US" sz="2400" b="1">
              <a:latin typeface="Cambria" panose="02040503050406030204" charset="0"/>
              <a:cs typeface="Times New Roman" panose="02020603050405020304" charset="0"/>
            </a:endParaRPr>
          </a:p>
          <a:p>
            <a:pPr indent="0"/>
            <a:r>
              <a:rPr lang="zh-CN" sz="2400" b="1">
                <a:cs typeface="Cambria" panose="02040503050406030204" charset="0"/>
              </a:rPr>
              <a:t>可将一个单独的请求委托并行指定为匿名方法（称为并行中间件）或在可重用的类中对其进行定义。</a:t>
            </a:r>
            <a:endParaRPr lang="zh-CN" sz="2400" b="1">
              <a:cs typeface="Cambria" panose="02040503050406030204" charset="0"/>
            </a:endParaRPr>
          </a:p>
          <a:p>
            <a:pPr indent="0"/>
            <a:r>
              <a:rPr lang="en-US" sz="2400" b="1">
                <a:latin typeface="Cambria" panose="02040503050406030204" charset="0"/>
                <a:cs typeface="Times New Roman" panose="02020603050405020304" charset="0"/>
              </a:rPr>
              <a:t> </a:t>
            </a:r>
            <a:r>
              <a:rPr lang="zh-CN" sz="2400" b="1">
                <a:cs typeface="Cambria" panose="02040503050406030204" charset="0"/>
              </a:rPr>
              <a:t>这些可重用的类和并行匿名方法即为中间件，也叫中间件组件。</a:t>
            </a:r>
            <a:endParaRPr lang="zh-CN" altLang="en-US" sz="2400" b="1">
              <a:cs typeface="Cambria" panose="02040503050406030204" charset="0"/>
            </a:endParaRPr>
          </a:p>
        </p:txBody>
      </p:sp>
      <p:pic>
        <p:nvPicPr>
          <p:cNvPr id="16" name="Picture"/>
          <p:cNvPicPr>
            <a:picLocks noChangeAspect="1" noChangeArrowheads="1"/>
          </p:cNvPicPr>
          <p:nvPr/>
        </p:nvPicPr>
        <p:blipFill>
          <a:blip r:embed="rId5"/>
          <a:stretch>
            <a:fillRect/>
          </a:stretch>
        </p:blipFill>
        <p:spPr>
          <a:xfrm>
            <a:off x="905510" y="2679065"/>
            <a:ext cx="5334000" cy="3611245"/>
          </a:xfrm>
          <a:prstGeom prst="rect">
            <a:avLst/>
          </a:prstGeom>
          <a:noFill/>
          <a:ln w="9525">
            <a:noFill/>
          </a:ln>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ASP.NET Core 中间件</a:t>
            </a:r>
            <a:endParaRPr lang="zh-CN" altLang="en-US" sz="2000" b="1">
              <a:solidFill>
                <a:srgbClr val="4F81BD"/>
              </a:solidFill>
              <a:ea typeface="宋体" panose="02010600030101010101" pitchFamily="2" charset="-122"/>
            </a:endParaRPr>
          </a:p>
        </p:txBody>
      </p:sp>
      <p:pic>
        <p:nvPicPr>
          <p:cNvPr id="3" name="图片 2" descr="5733770-6f3e9ca98ca61245"/>
          <p:cNvPicPr>
            <a:picLocks noChangeAspect="1"/>
          </p:cNvPicPr>
          <p:nvPr/>
        </p:nvPicPr>
        <p:blipFill>
          <a:blip r:embed="rId1"/>
          <a:stretch>
            <a:fillRect/>
          </a:stretch>
        </p:blipFill>
        <p:spPr>
          <a:xfrm>
            <a:off x="393700" y="1128395"/>
            <a:ext cx="8877300" cy="5153025"/>
          </a:xfrm>
          <a:prstGeom prst="rect">
            <a:avLst/>
          </a:prstGeom>
        </p:spPr>
      </p:pic>
      <p:sp>
        <p:nvSpPr>
          <p:cNvPr id="5" name="文本框 4"/>
          <p:cNvSpPr txBox="1"/>
          <p:nvPr/>
        </p:nvSpPr>
        <p:spPr>
          <a:xfrm>
            <a:off x="1229995" y="852805"/>
            <a:ext cx="5080000" cy="275590"/>
          </a:xfrm>
          <a:prstGeom prst="rect">
            <a:avLst/>
          </a:prstGeom>
          <a:noFill/>
          <a:ln w="9525">
            <a:noFill/>
          </a:ln>
        </p:spPr>
        <p:txBody>
          <a:bodyPr>
            <a:spAutoFit/>
          </a:bodyPr>
          <a:p>
            <a:pPr indent="0"/>
            <a:r>
              <a:rPr lang="zh-CN" sz="1200" b="0">
                <a:solidFill>
                  <a:srgbClr val="4F81BD"/>
                </a:solidFill>
                <a:cs typeface="Cambria" panose="02040503050406030204" charset="0"/>
                <a:hlinkClick r:id="rId2"/>
              </a:rPr>
              <a:t>Request 流程如下图：</a:t>
            </a:r>
            <a:endParaRPr lang="zh-CN" altLang="en-US"/>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ASP.NET Core 中间件</a:t>
            </a:r>
            <a:endParaRPr lang="zh-CN" altLang="en-US" sz="2000" b="1">
              <a:solidFill>
                <a:srgbClr val="4F81BD"/>
              </a:solidFill>
              <a:ea typeface="宋体" panose="02010600030101010101" pitchFamily="2" charset="-122"/>
            </a:endParaRPr>
          </a:p>
        </p:txBody>
      </p:sp>
      <p:graphicFrame>
        <p:nvGraphicFramePr>
          <p:cNvPr id="6" name="表格 5"/>
          <p:cNvGraphicFramePr/>
          <p:nvPr/>
        </p:nvGraphicFramePr>
        <p:xfrm>
          <a:off x="6636385" y="828675"/>
          <a:ext cx="3989705" cy="1097280"/>
        </p:xfrm>
        <a:graphic>
          <a:graphicData uri="http://schemas.openxmlformats.org/drawingml/2006/table">
            <a:tbl>
              <a:tblPr firstRow="1" bandRow="1">
                <a:tableStyleId>{5940675A-B579-460E-94D1-54222C63F5DA}</a:tableStyleId>
              </a:tblPr>
              <a:tblGrid>
                <a:gridCol w="1853565"/>
                <a:gridCol w="2136140"/>
              </a:tblGrid>
              <a:tr h="0">
                <a:tc>
                  <a:txBody>
                    <a:bodyPr/>
                    <a:p>
                      <a:pPr indent="0">
                        <a:buNone/>
                      </a:pPr>
                      <a:r>
                        <a:rPr lang="en-US" sz="1200" b="1">
                          <a:latin typeface="Cambria" panose="02040503050406030204" charset="0"/>
                          <a:cs typeface="Cambria" panose="02040503050406030204" charset="0"/>
                        </a:rPr>
                        <a:t>请求不是以 " /foo " 开头</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请求是以 " /foo " 开头</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b">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solidFill>
                      <a:srgbClr val="FFC000"/>
                    </a:solidFill>
                  </a:tcPr>
                </a:tc>
              </a:tr>
              <a:tr h="182880">
                <a:tc>
                  <a:txBody>
                    <a:bodyPr/>
                    <a:p>
                      <a:pPr indent="0">
                        <a:buNone/>
                      </a:pPr>
                      <a:r>
                        <a:rPr lang="en-US" sz="1200" b="1">
                          <a:latin typeface="Cambria" panose="02040503050406030204" charset="0"/>
                          <a:cs typeface="Cambria" panose="02040503050406030204" charset="0"/>
                        </a:rPr>
                        <a:t>A (before)</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A (before)</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rgbClr val="FFC000"/>
                    </a:solidFill>
                  </a:tcPr>
                </a:tc>
              </a:tr>
              <a:tr h="0">
                <a:tc>
                  <a:txBody>
                    <a:bodyPr/>
                    <a:p>
                      <a:pPr indent="0">
                        <a:buNone/>
                      </a:pPr>
                      <a:r>
                        <a:rPr lang="en-US" sz="1200" b="1">
                          <a:latin typeface="Cambria" panose="02040503050406030204" charset="0"/>
                          <a:cs typeface="Cambria" panose="02040503050406030204" charset="0"/>
                        </a:rPr>
                        <a:t>C</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a:noFill/>
                    </a:lnR>
                    <a:lnT cap="flat">
                      <a:noFill/>
                    </a:lnT>
                    <a:lnB cap="flat">
                      <a:noFill/>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B (before) </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cap="flat">
                      <a:noFill/>
                    </a:lnR>
                    <a:lnT cap="flat">
                      <a:noFill/>
                    </a:lnT>
                    <a:lnB cap="flat">
                      <a:noFill/>
                    </a:lnB>
                    <a:lnTlToBr>
                      <a:noFill/>
                    </a:lnTlToBr>
                    <a:lnBlToTr>
                      <a:noFill/>
                    </a:lnBlToTr>
                    <a:solidFill>
                      <a:srgbClr val="FFC000"/>
                    </a:solidFill>
                  </a:tcPr>
                </a:tc>
              </a:tr>
              <a:tr h="182880">
                <a:tc>
                  <a:txBody>
                    <a:bodyPr/>
                    <a:p>
                      <a:pPr indent="0">
                        <a:buNone/>
                      </a:pPr>
                      <a:r>
                        <a:rPr lang="en-US" sz="1200" b="1">
                          <a:latin typeface="Cambria" panose="02040503050406030204" charset="0"/>
                          <a:cs typeface="Cambria" panose="02040503050406030204" charset="0"/>
                        </a:rPr>
                        <a:t>A (after)</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a:noFill/>
                    </a:lnR>
                    <a:lnT cap="flat">
                      <a:noFill/>
                    </a:lnT>
                    <a:lnB cap="flat">
                      <a:noFill/>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C</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cap="flat">
                      <a:noFill/>
                    </a:lnR>
                    <a:lnT cap="flat">
                      <a:noFill/>
                    </a:lnT>
                    <a:lnB cap="flat">
                      <a:noFill/>
                    </a:lnB>
                    <a:lnTlToBr>
                      <a:noFill/>
                    </a:lnTlToBr>
                    <a:lnBlToTr>
                      <a:noFill/>
                    </a:lnBlToTr>
                    <a:solidFill>
                      <a:srgbClr val="FFC000"/>
                    </a:solidFill>
                  </a:tcPr>
                </a:tc>
              </a:tr>
              <a:tr h="0">
                <a:tc>
                  <a:txBody>
                    <a:bodyPr/>
                    <a:p>
                      <a:pPr indent="0">
                        <a:buNone/>
                      </a:pPr>
                      <a:r>
                        <a:rPr lang="en-US" sz="1200" b="1">
                          <a:latin typeface="Cambria" panose="02040503050406030204" charset="0"/>
                          <a:cs typeface="Cambria" panose="02040503050406030204" charset="0"/>
                        </a:rPr>
                        <a:t> </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a:noFill/>
                    </a:lnR>
                    <a:lnT cap="flat">
                      <a:noFill/>
                    </a:lnT>
                    <a:lnB cap="flat">
                      <a:noFill/>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B (after)</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cap="flat">
                      <a:noFill/>
                    </a:lnR>
                    <a:lnT cap="flat">
                      <a:noFill/>
                    </a:lnT>
                    <a:lnB cap="flat">
                      <a:noFill/>
                    </a:lnB>
                    <a:lnTlToBr>
                      <a:noFill/>
                    </a:lnTlToBr>
                    <a:lnBlToTr>
                      <a:noFill/>
                    </a:lnBlToTr>
                    <a:solidFill>
                      <a:srgbClr val="FFC000"/>
                    </a:solidFill>
                  </a:tcPr>
                </a:tc>
              </a:tr>
              <a:tr h="0">
                <a:tc>
                  <a:txBody>
                    <a:bodyPr/>
                    <a:p>
                      <a:pPr indent="0">
                        <a:buNone/>
                      </a:pPr>
                      <a:r>
                        <a:rPr lang="en-US" sz="1200" b="1">
                          <a:latin typeface="Cambria" panose="02040503050406030204" charset="0"/>
                          <a:cs typeface="Cambria" panose="02040503050406030204" charset="0"/>
                        </a:rPr>
                        <a:t> </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a:noFill/>
                    </a:lnR>
                    <a:lnT cap="flat">
                      <a:noFill/>
                    </a:lnT>
                    <a:lnB cap="flat">
                      <a:noFill/>
                    </a:lnB>
                    <a:lnTlToBr>
                      <a:noFill/>
                    </a:lnTlToBr>
                    <a:lnBlToTr>
                      <a:noFill/>
                    </a:lnBlToTr>
                    <a:solidFill>
                      <a:srgbClr val="FFC000"/>
                    </a:solidFill>
                  </a:tcPr>
                </a:tc>
                <a:tc>
                  <a:txBody>
                    <a:bodyPr/>
                    <a:p>
                      <a:pPr indent="0">
                        <a:buNone/>
                      </a:pPr>
                      <a:r>
                        <a:rPr lang="en-US" sz="1200" b="1">
                          <a:latin typeface="Cambria" panose="02040503050406030204" charset="0"/>
                          <a:cs typeface="Cambria" panose="02040503050406030204" charset="0"/>
                        </a:rPr>
                        <a:t>A (after)</a:t>
                      </a:r>
                      <a:endParaRPr lang="en-US" altLang="en-US" sz="1200" b="1">
                        <a:latin typeface="Cambria" panose="02040503050406030204" charset="0"/>
                        <a:ea typeface="Cambria" panose="02040503050406030204" charset="0"/>
                        <a:cs typeface="Cambria" panose="02040503050406030204" charset="0"/>
                      </a:endParaRPr>
                    </a:p>
                  </a:txBody>
                  <a:tcPr marL="68580" marR="68580" marT="0" marB="0" vert="horz" anchor="t">
                    <a:lnL>
                      <a:noFill/>
                    </a:lnL>
                    <a:lnR cap="flat">
                      <a:noFill/>
                    </a:lnR>
                    <a:lnT cap="flat">
                      <a:noFill/>
                    </a:lnT>
                    <a:lnB cap="flat">
                      <a:noFill/>
                    </a:lnB>
                    <a:lnTlToBr>
                      <a:noFill/>
                    </a:lnTlToBr>
                    <a:lnBlToTr>
                      <a:noFill/>
                    </a:lnBlToTr>
                    <a:solidFill>
                      <a:srgbClr val="FFC000"/>
                    </a:solidFill>
                  </a:tcPr>
                </a:tc>
              </a:tr>
            </a:tbl>
          </a:graphicData>
        </a:graphic>
      </p:graphicFrame>
      <p:pic>
        <p:nvPicPr>
          <p:cNvPr id="16" name="Picture"/>
          <p:cNvPicPr>
            <a:picLocks noChangeAspect="1" noChangeArrowheads="1"/>
          </p:cNvPicPr>
          <p:nvPr/>
        </p:nvPicPr>
        <p:blipFill>
          <a:blip r:embed="rId1"/>
          <a:stretch>
            <a:fillRect/>
          </a:stretch>
        </p:blipFill>
        <p:spPr>
          <a:xfrm>
            <a:off x="297180" y="794385"/>
            <a:ext cx="5685155" cy="3849370"/>
          </a:xfrm>
          <a:prstGeom prst="rect">
            <a:avLst/>
          </a:prstGeom>
          <a:noFill/>
          <a:ln w="9525">
            <a:noFill/>
          </a:ln>
        </p:spPr>
      </p:pic>
      <p:sp>
        <p:nvSpPr>
          <p:cNvPr id="100" name="文本框 99"/>
          <p:cNvSpPr txBox="1"/>
          <p:nvPr/>
        </p:nvSpPr>
        <p:spPr>
          <a:xfrm>
            <a:off x="6240145" y="2044065"/>
            <a:ext cx="5699125" cy="3538220"/>
          </a:xfrm>
          <a:prstGeom prst="rect">
            <a:avLst/>
          </a:prstGeom>
          <a:noFill/>
          <a:ln w="9525">
            <a:noFill/>
          </a:ln>
        </p:spPr>
        <p:txBody>
          <a:bodyPr wrap="square">
            <a:spAutoFit/>
          </a:bodyPr>
          <a:p>
            <a:pPr indent="0"/>
            <a:r>
              <a:rPr lang="en-US" sz="1600" b="1">
                <a:latin typeface="Calibri" panose="020F0502020204030204" charset="0"/>
                <a:ea typeface="宋体" panose="02010600030101010101" pitchFamily="2" charset="-122"/>
                <a:cs typeface="Times New Roman" panose="02020603050405020304" charset="0"/>
              </a:rPr>
              <a:t>B (before)  </a:t>
            </a:r>
            <a:r>
              <a:rPr lang="zh-CN" sz="1600" b="1">
                <a:ea typeface="宋体" panose="02010600030101010101" pitchFamily="2" charset="-122"/>
              </a:rPr>
              <a:t>操作前</a:t>
            </a:r>
            <a:r>
              <a:rPr lang="en-US" sz="1600" b="1">
                <a:latin typeface="Calibri" panose="020F0502020204030204" charset="0"/>
                <a:ea typeface="宋体" panose="02010600030101010101" pitchFamily="2" charset="-122"/>
                <a:cs typeface="Times New Roman" panose="02020603050405020304" charset="0"/>
              </a:rPr>
              <a:t> Log</a:t>
            </a:r>
            <a:r>
              <a:rPr lang="zh-CN" sz="1600" b="1">
                <a:ea typeface="宋体" panose="02010600030101010101" pitchFamily="2" charset="-122"/>
              </a:rPr>
              <a:t>日志记录</a:t>
            </a:r>
            <a:r>
              <a:rPr lang="en-US" sz="1600" b="1">
                <a:latin typeface="Calibri" panose="020F0502020204030204" charset="0"/>
                <a:ea typeface="宋体" panose="02010600030101010101" pitchFamily="2" charset="-122"/>
                <a:cs typeface="Times New Roman" panose="02020603050405020304" charset="0"/>
              </a:rPr>
              <a:t>B (after) </a:t>
            </a:r>
            <a:r>
              <a:rPr lang="zh-CN" sz="1600" b="1">
                <a:ea typeface="宋体" panose="02010600030101010101" pitchFamily="2" charset="-122"/>
              </a:rPr>
              <a:t>操作后</a:t>
            </a:r>
            <a:r>
              <a:rPr lang="en-US" sz="1600" b="1">
                <a:latin typeface="Calibri" panose="020F0502020204030204" charset="0"/>
                <a:ea typeface="宋体" panose="02010600030101010101" pitchFamily="2" charset="-122"/>
                <a:cs typeface="Times New Roman" panose="02020603050405020304" charset="0"/>
              </a:rPr>
              <a:t> Log</a:t>
            </a:r>
            <a:r>
              <a:rPr lang="zh-CN" sz="1600" b="1">
                <a:ea typeface="宋体" panose="02010600030101010101" pitchFamily="2" charset="-122"/>
              </a:rPr>
              <a:t>日志记录</a:t>
            </a:r>
            <a:endParaRPr lang="zh-CN" sz="1600" b="1">
              <a:ea typeface="宋体" panose="02010600030101010101" pitchFamily="2" charset="-122"/>
            </a:endParaRPr>
          </a:p>
          <a:p>
            <a:pPr marL="285750" indent="-285750">
              <a:buFont typeface="宋体" panose="02010600030101010101" pitchFamily="2" charset="-122"/>
              <a:buChar char="—"/>
            </a:pPr>
            <a:endParaRPr lang="zh-CN" b="1">
              <a:solidFill>
                <a:srgbClr val="4F81BD"/>
              </a:solidFill>
              <a:cs typeface="Cambria" panose="02040503050406030204" charset="0"/>
            </a:endParaRPr>
          </a:p>
          <a:p>
            <a:pPr marL="285750" indent="-285750">
              <a:buFont typeface="宋体" panose="02010600030101010101" pitchFamily="2" charset="-122"/>
              <a:buChar char="—"/>
            </a:pPr>
            <a:r>
              <a:rPr lang="zh-CN" b="1">
                <a:solidFill>
                  <a:srgbClr val="4F81BD"/>
                </a:solidFill>
                <a:cs typeface="Cambria" panose="02040503050406030204" charset="0"/>
                <a:hlinkClick r:id="rId2"/>
              </a:rPr>
              <a:t>可以同时访问</a:t>
            </a:r>
            <a:r>
              <a:rPr lang="en-US" b="1">
                <a:solidFill>
                  <a:srgbClr val="4F81BD"/>
                </a:solidFill>
                <a:latin typeface="Cambria" panose="02040503050406030204" charset="0"/>
                <a:hlinkClick r:id="rId2"/>
              </a:rPr>
              <a:t> - </a:t>
            </a:r>
            <a:r>
              <a:rPr lang="zh-CN" b="1">
                <a:solidFill>
                  <a:srgbClr val="4F81BD"/>
                </a:solidFill>
                <a:cs typeface="Cambria" panose="02040503050406030204" charset="0"/>
                <a:hlinkClick r:id="rId2"/>
              </a:rPr>
              <a:t>传入请求和传出响应</a:t>
            </a:r>
            <a:r>
              <a:rPr lang="zh-CN" sz="1600" b="1">
                <a:ea typeface="宋体" panose="02010600030101010101" pitchFamily="2" charset="-122"/>
              </a:rPr>
              <a:t>会话</a:t>
            </a:r>
            <a:r>
              <a:rPr lang="en-US" sz="1600" b="1">
                <a:latin typeface="Calibri" panose="020F0502020204030204" charset="0"/>
                <a:ea typeface="宋体" panose="02010600030101010101" pitchFamily="2" charset="-122"/>
                <a:cs typeface="Times New Roman" panose="02020603050405020304" charset="0"/>
              </a:rPr>
              <a:t>(Session)</a:t>
            </a:r>
            <a:endParaRPr lang="en-US" sz="1600" b="1">
              <a:latin typeface="Calibri" panose="020F0502020204030204" charset="0"/>
              <a:ea typeface="宋体" panose="02010600030101010101" pitchFamily="2" charset="-122"/>
              <a:cs typeface="Times New Roman" panose="02020603050405020304" charset="0"/>
            </a:endParaRPr>
          </a:p>
          <a:p>
            <a:pPr marL="285750" indent="-285750">
              <a:buFont typeface="宋体" panose="02010600030101010101" pitchFamily="2" charset="-122"/>
              <a:buChar char="—"/>
            </a:pPr>
            <a:r>
              <a:rPr lang="zh-CN" b="1">
                <a:cs typeface="Cambria" panose="02040503050406030204" charset="0"/>
              </a:rPr>
              <a:t>可以处理请求, 并决定不调用管道中的下一个中间件</a:t>
            </a:r>
            <a:r>
              <a:rPr lang="zh-CN" sz="1600" b="1">
                <a:ea typeface="宋体" panose="02010600030101010101" pitchFamily="2" charset="-122"/>
              </a:rPr>
              <a:t>跨域资源共享</a:t>
            </a:r>
            <a:r>
              <a:rPr lang="en-US" sz="1600" b="1">
                <a:latin typeface="Calibri" panose="020F0502020204030204" charset="0"/>
                <a:ea typeface="宋体" panose="02010600030101010101" pitchFamily="2" charset="-122"/>
                <a:cs typeface="Times New Roman" panose="02020603050405020304" charset="0"/>
              </a:rPr>
              <a:t>(CORS) </a:t>
            </a:r>
            <a:r>
              <a:rPr lang="zh-CN" sz="1600" b="1">
                <a:ea typeface="宋体" panose="02010600030101010101" pitchFamily="2" charset="-122"/>
              </a:rPr>
              <a:t>身份验证</a:t>
            </a:r>
            <a:r>
              <a:rPr lang="en-US" sz="1600" b="1">
                <a:latin typeface="Calibri" panose="020F0502020204030204" charset="0"/>
                <a:ea typeface="宋体" panose="02010600030101010101" pitchFamily="2" charset="-122"/>
              </a:rPr>
              <a:t>(</a:t>
            </a:r>
            <a:r>
              <a:rPr lang="en-US" sz="1600" b="1">
                <a:latin typeface="Calibri" panose="020F0502020204030204" charset="0"/>
                <a:ea typeface="宋体" panose="02010600030101010101" pitchFamily="2" charset="-122"/>
                <a:cs typeface="Times New Roman" panose="02020603050405020304" charset="0"/>
              </a:rPr>
              <a:t>Authentication)</a:t>
            </a:r>
            <a:endParaRPr lang="en-US" sz="1600" b="1">
              <a:latin typeface="Calibri" panose="020F0502020204030204" charset="0"/>
              <a:ea typeface="宋体" panose="02010600030101010101" pitchFamily="2" charset="-122"/>
              <a:cs typeface="Times New Roman" panose="02020603050405020304" charset="0"/>
            </a:endParaRPr>
          </a:p>
          <a:p>
            <a:pPr marL="285750" indent="-285750">
              <a:buFont typeface="宋体" panose="02010600030101010101" pitchFamily="2" charset="-122"/>
              <a:buChar char="—"/>
            </a:pPr>
            <a:r>
              <a:rPr lang="zh-CN" b="1">
                <a:cs typeface="Cambria" panose="02040503050406030204" charset="0"/>
              </a:rPr>
              <a:t>可以通过传入的HTTP请求来响应HTTP请求</a:t>
            </a:r>
            <a:r>
              <a:rPr lang="zh-CN" sz="1600" b="1">
                <a:ea typeface="宋体" panose="02010600030101010101" pitchFamily="2" charset="-122"/>
              </a:rPr>
              <a:t>路由</a:t>
            </a:r>
            <a:r>
              <a:rPr lang="en-US" sz="1600" b="1">
                <a:latin typeface="Calibri" panose="020F0502020204030204" charset="0"/>
                <a:ea typeface="宋体" panose="02010600030101010101" pitchFamily="2" charset="-122"/>
                <a:cs typeface="Times New Roman" panose="02020603050405020304" charset="0"/>
              </a:rPr>
              <a:t>(Routing)</a:t>
            </a:r>
            <a:endParaRPr lang="en-US" sz="1600" b="1">
              <a:latin typeface="Calibri" panose="020F0502020204030204" charset="0"/>
              <a:ea typeface="宋体" panose="02010600030101010101" pitchFamily="2" charset="-122"/>
              <a:cs typeface="Times New Roman" panose="02020603050405020304" charset="0"/>
            </a:endParaRPr>
          </a:p>
          <a:p>
            <a:pPr marL="285750" indent="-285750">
              <a:buFont typeface="宋体" panose="02010600030101010101" pitchFamily="2" charset="-122"/>
              <a:buChar char="—"/>
            </a:pPr>
            <a:r>
              <a:rPr lang="zh-CN" b="1">
                <a:cs typeface="Cambria" panose="02040503050406030204" charset="0"/>
              </a:rPr>
              <a:t>可以处理传出响应</a:t>
            </a:r>
            <a:r>
              <a:rPr lang="en-US" b="1">
                <a:latin typeface="Cambria" panose="02040503050406030204" charset="0"/>
                <a:cs typeface="Times New Roman" panose="02020603050405020304" charset="0"/>
              </a:rPr>
              <a:t> </a:t>
            </a:r>
            <a:r>
              <a:rPr lang="zh-CN" b="1">
                <a:cs typeface="Cambria" panose="02040503050406030204" charset="0"/>
              </a:rPr>
              <a:t>日志记录中间件组件</a:t>
            </a:r>
            <a:r>
              <a:rPr lang="en-US" b="1">
                <a:latin typeface="Cambria" panose="02040503050406030204" charset="0"/>
                <a:cs typeface="Times New Roman" panose="02020603050405020304" charset="0"/>
              </a:rPr>
              <a:t> </a:t>
            </a:r>
            <a:endParaRPr lang="en-US" altLang="en-US" b="1">
              <a:latin typeface="Cambria" panose="02040503050406030204" charset="0"/>
              <a:cs typeface="Times New Roman" panose="02020603050405020304" charset="0"/>
            </a:endParaRPr>
          </a:p>
        </p:txBody>
      </p:sp>
      <p:pic>
        <p:nvPicPr>
          <p:cNvPr id="23" name="Picture"/>
          <p:cNvPicPr>
            <a:picLocks noChangeAspect="1" noChangeArrowheads="1"/>
          </p:cNvPicPr>
          <p:nvPr/>
        </p:nvPicPr>
        <p:blipFill>
          <a:blip r:embed="rId3"/>
          <a:stretch>
            <a:fillRect/>
          </a:stretch>
        </p:blipFill>
        <p:spPr>
          <a:xfrm>
            <a:off x="692785" y="4001135"/>
            <a:ext cx="4716145" cy="2685415"/>
          </a:xfrm>
          <a:prstGeom prst="rect">
            <a:avLst/>
          </a:prstGeom>
          <a:noFill/>
          <a:ln w="9525">
            <a:noFill/>
          </a:ln>
        </p:spPr>
      </p:pic>
      <p:sp>
        <p:nvSpPr>
          <p:cNvPr id="7" name="文本框 6"/>
          <p:cNvSpPr txBox="1"/>
          <p:nvPr/>
        </p:nvSpPr>
        <p:spPr>
          <a:xfrm>
            <a:off x="5970905" y="5487670"/>
            <a:ext cx="5726430" cy="1198880"/>
          </a:xfrm>
          <a:prstGeom prst="rect">
            <a:avLst/>
          </a:prstGeom>
          <a:noFill/>
          <a:ln w="9525">
            <a:noFill/>
          </a:ln>
        </p:spPr>
        <p:txBody>
          <a:bodyPr wrap="square">
            <a:spAutoFit/>
          </a:bodyPr>
          <a:p>
            <a:pPr indent="0"/>
            <a:r>
              <a:rPr sz="2400" b="1">
                <a:solidFill>
                  <a:srgbClr val="EC6E12"/>
                </a:solidFill>
                <a:ea typeface="宋体" panose="02010600030101010101" pitchFamily="2" charset="-122"/>
              </a:rPr>
              <a:t>顺序定义了针对请求调用这些组件的顺序，以及响应的相反顺序。</a:t>
            </a:r>
            <a:endParaRPr sz="2400" b="1">
              <a:solidFill>
                <a:srgbClr val="EC6E12"/>
              </a:solidFill>
              <a:ea typeface="宋体" panose="02010600030101010101" pitchFamily="2" charset="-122"/>
            </a:endParaRPr>
          </a:p>
          <a:p>
            <a:pPr indent="0"/>
            <a:r>
              <a:rPr sz="2400" b="1">
                <a:solidFill>
                  <a:srgbClr val="EC6E12"/>
                </a:solidFill>
                <a:ea typeface="宋体" panose="02010600030101010101" pitchFamily="2" charset="-122"/>
              </a:rPr>
              <a:t> 此排序对于安全性  性能和功能至关重要。</a:t>
            </a:r>
            <a:endParaRPr sz="2400" b="1">
              <a:solidFill>
                <a:srgbClr val="EC6E12"/>
              </a:solidFill>
              <a:ea typeface="宋体" panose="02010600030101010101" pitchFamily="2"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图片 5" descr="49"/>
          <p:cNvPicPr>
            <a:picLocks noChangeAspect="1"/>
          </p:cNvPicPr>
          <p:nvPr/>
        </p:nvPicPr>
        <p:blipFill>
          <a:blip r:embed="rId1"/>
          <a:srcRect l="37163" t="30801" r="36928" b="44690"/>
          <a:stretch>
            <a:fillRect/>
          </a:stretch>
        </p:blipFill>
        <p:spPr>
          <a:xfrm>
            <a:off x="2649855" y="1583690"/>
            <a:ext cx="1224915" cy="1158875"/>
          </a:xfrm>
          <a:prstGeom prst="rect">
            <a:avLst/>
          </a:prstGeom>
        </p:spPr>
      </p:pic>
      <p:sp>
        <p:nvSpPr>
          <p:cNvPr id="8" name="文本框 7"/>
          <p:cNvSpPr txBox="1"/>
          <p:nvPr/>
        </p:nvSpPr>
        <p:spPr>
          <a:xfrm>
            <a:off x="5064125" y="3100070"/>
            <a:ext cx="2164715" cy="2011045"/>
          </a:xfrm>
          <a:prstGeom prst="rect">
            <a:avLst/>
          </a:prstGeom>
          <a:noFill/>
        </p:spPr>
        <p:txBody>
          <a:bodyPr wrap="square" rtlCol="0">
            <a:spAutoFit/>
          </a:bodyPr>
          <a:p>
            <a:pPr>
              <a:lnSpc>
                <a:spcPct val="130000"/>
              </a:lnSpc>
            </a:pPr>
            <a:r>
              <a:rPr lang="en-US" altLang="zh-CN" sz="1600" b="1">
                <a:solidFill>
                  <a:srgbClr val="42575C"/>
                </a:solidFill>
                <a:latin typeface="Calibri" panose="020F0502020204030204" charset="0"/>
                <a:cs typeface="Calibri" panose="020F0502020204030204" charset="0"/>
              </a:rPr>
              <a:t>Middleware 这样的设计带来了很大的</a:t>
            </a:r>
            <a:r>
              <a:rPr lang="en-US" altLang="zh-CN" sz="1600" b="1">
                <a:solidFill>
                  <a:srgbClr val="EC6E12"/>
                </a:solidFill>
                <a:latin typeface="Calibri" panose="020F0502020204030204" charset="0"/>
                <a:cs typeface="Calibri" panose="020F0502020204030204" charset="0"/>
              </a:rPr>
              <a:t>方便</a:t>
            </a:r>
            <a:r>
              <a:rPr lang="en-US" altLang="zh-CN" sz="1600" b="1">
                <a:solidFill>
                  <a:srgbClr val="42575C"/>
                </a:solidFill>
                <a:latin typeface="Calibri" panose="020F0502020204030204" charset="0"/>
                <a:cs typeface="Calibri" panose="020F0502020204030204" charset="0"/>
              </a:rPr>
              <a:t>和</a:t>
            </a:r>
            <a:r>
              <a:rPr lang="en-US" altLang="zh-CN" sz="1600" b="1">
                <a:solidFill>
                  <a:srgbClr val="EC6E12"/>
                </a:solidFill>
                <a:latin typeface="Calibri" panose="020F0502020204030204" charset="0"/>
                <a:cs typeface="Calibri" panose="020F0502020204030204" charset="0"/>
              </a:rPr>
              <a:t>弹性</a:t>
            </a:r>
            <a:r>
              <a:rPr lang="en-US" altLang="zh-CN" sz="1600" b="1">
                <a:solidFill>
                  <a:srgbClr val="42575C"/>
                </a:solidFill>
                <a:latin typeface="Calibri" panose="020F0502020204030204" charset="0"/>
                <a:cs typeface="Calibri" panose="020F0502020204030204" charset="0"/>
              </a:rPr>
              <a:t>，同時我们自己也要小心 </a:t>
            </a:r>
            <a:r>
              <a:rPr lang="en-US" altLang="zh-CN" sz="1600" b="1">
                <a:solidFill>
                  <a:srgbClr val="42575C"/>
                </a:solidFill>
                <a:latin typeface="Calibri" panose="020F0502020204030204" charset="0"/>
                <a:cs typeface="Calibri" panose="020F0502020204030204" charset="0"/>
                <a:hlinkClick r:id="rId2" action="ppaction://hlinkfile"/>
              </a:rPr>
              <a:t>middleware 前后相依性的问题。</a:t>
            </a:r>
            <a:endParaRPr lang="en-US" altLang="zh-CN" sz="1600" b="1">
              <a:solidFill>
                <a:srgbClr val="42575C"/>
              </a:solidFill>
              <a:latin typeface="Calibri" panose="020F0502020204030204" charset="0"/>
              <a:cs typeface="Calibri" panose="020F0502020204030204" charset="0"/>
            </a:endParaRPr>
          </a:p>
        </p:txBody>
      </p:sp>
      <p:sp>
        <p:nvSpPr>
          <p:cNvPr id="10" name="文本框 9"/>
          <p:cNvSpPr txBox="1"/>
          <p:nvPr/>
        </p:nvSpPr>
        <p:spPr>
          <a:xfrm>
            <a:off x="1255395" y="3100070"/>
            <a:ext cx="3940175" cy="3166745"/>
          </a:xfrm>
          <a:prstGeom prst="rect">
            <a:avLst/>
          </a:prstGeom>
          <a:noFill/>
        </p:spPr>
        <p:txBody>
          <a:bodyPr wrap="square" rtlCol="0">
            <a:spAutoFit/>
          </a:bodyPr>
          <a:p>
            <a:pPr>
              <a:lnSpc>
                <a:spcPct val="130000"/>
              </a:lnSpc>
            </a:pPr>
            <a:r>
              <a:rPr lang="en-US" altLang="zh-CN" sz="1400" b="1">
                <a:solidFill>
                  <a:srgbClr val="42575C"/>
                </a:solidFill>
                <a:latin typeface="Calibri" panose="020F0502020204030204" charset="0"/>
                <a:cs typeface="Calibri" panose="020F0502020204030204" charset="0"/>
              </a:rPr>
              <a:t>把SampleMiddleware 放到StaticFiles 之前。这就导致在 SampleMiddleware 里重定向到 NoName.html会失败。</a:t>
            </a:r>
            <a:endParaRPr lang="en-US" altLang="zh-CN" sz="1400" b="1">
              <a:solidFill>
                <a:srgbClr val="42575C"/>
              </a:solidFill>
              <a:latin typeface="Calibri" panose="020F0502020204030204" charset="0"/>
              <a:cs typeface="Calibri" panose="020F0502020204030204" charset="0"/>
            </a:endParaRPr>
          </a:p>
          <a:p>
            <a:pPr>
              <a:lnSpc>
                <a:spcPct val="130000"/>
              </a:lnSpc>
            </a:pPr>
            <a:endParaRPr lang="en-US" altLang="zh-CN" sz="1400" b="1">
              <a:solidFill>
                <a:srgbClr val="42575C"/>
              </a:solidFill>
              <a:latin typeface="Calibri" panose="020F0502020204030204" charset="0"/>
              <a:cs typeface="Calibri" panose="020F0502020204030204" charset="0"/>
            </a:endParaRPr>
          </a:p>
          <a:p>
            <a:pPr>
              <a:lnSpc>
                <a:spcPct val="130000"/>
              </a:lnSpc>
            </a:pPr>
            <a:r>
              <a:rPr lang="en-US" altLang="zh-CN" sz="1400" b="1">
                <a:solidFill>
                  <a:srgbClr val="42575C"/>
                </a:solidFill>
                <a:latin typeface="Calibri" panose="020F0502020204030204" charset="0"/>
                <a:cs typeface="Calibri" panose="020F0502020204030204" charset="0"/>
              </a:rPr>
              <a:t>为什么会失败呢? 因为我们的 ApplicationBuilder 执行到行到 SampleMiddleware 时候重定向到NoName.html，也就是做读取静态页面，</a:t>
            </a:r>
            <a:endParaRPr lang="en-US" altLang="zh-CN" sz="1400" b="1">
              <a:solidFill>
                <a:srgbClr val="42575C"/>
              </a:solidFill>
              <a:latin typeface="Calibri" panose="020F0502020204030204" charset="0"/>
              <a:cs typeface="Calibri" panose="020F0502020204030204" charset="0"/>
            </a:endParaRPr>
          </a:p>
          <a:p>
            <a:pPr>
              <a:lnSpc>
                <a:spcPct val="130000"/>
              </a:lnSpc>
            </a:pPr>
            <a:endParaRPr lang="en-US" altLang="zh-CN" sz="1400" b="1">
              <a:solidFill>
                <a:srgbClr val="42575C"/>
              </a:solidFill>
              <a:latin typeface="Calibri" panose="020F0502020204030204" charset="0"/>
              <a:cs typeface="Calibri" panose="020F0502020204030204" charset="0"/>
            </a:endParaRPr>
          </a:p>
          <a:p>
            <a:pPr>
              <a:lnSpc>
                <a:spcPct val="130000"/>
              </a:lnSpc>
            </a:pPr>
            <a:r>
              <a:rPr lang="en-US" altLang="zh-CN" sz="1400" b="1">
                <a:solidFill>
                  <a:srgbClr val="42575C"/>
                </a:solidFill>
                <a:latin typeface="Calibri" panose="020F0502020204030204" charset="0"/>
                <a:cs typeface="Calibri" panose="020F0502020204030204" charset="0"/>
              </a:rPr>
              <a:t>而这个功能服务方是在下一个 middleware (</a:t>
            </a:r>
            <a:r>
              <a:rPr lang="en-US" altLang="zh-CN" sz="1400" b="1">
                <a:solidFill>
                  <a:srgbClr val="EC6E12"/>
                </a:solidFill>
                <a:latin typeface="Calibri" panose="020F0502020204030204" charset="0"/>
                <a:cs typeface="Calibri" panose="020F0502020204030204" charset="0"/>
              </a:rPr>
              <a:t>StaticFiles</a:t>
            </a:r>
            <a:r>
              <a:rPr lang="en-US" altLang="zh-CN" sz="1400" b="1">
                <a:solidFill>
                  <a:srgbClr val="42575C"/>
                </a:solidFill>
                <a:latin typeface="Calibri" panose="020F0502020204030204" charset="0"/>
                <a:cs typeface="Calibri" panose="020F0502020204030204" charset="0"/>
              </a:rPr>
              <a:t>) 才会提供的，因此 ApplicationBuilder </a:t>
            </a:r>
            <a:r>
              <a:rPr lang="zh-CN" altLang="en-US" sz="1400" b="1">
                <a:solidFill>
                  <a:srgbClr val="42575C"/>
                </a:solidFill>
                <a:latin typeface="Calibri" panose="020F0502020204030204" charset="0"/>
                <a:cs typeface="Calibri" panose="020F0502020204030204" charset="0"/>
              </a:rPr>
              <a:t>无法处理也无法渲染</a:t>
            </a:r>
            <a:r>
              <a:rPr lang="en-US" altLang="zh-CN" sz="1400" b="1">
                <a:solidFill>
                  <a:srgbClr val="42575C"/>
                </a:solidFill>
                <a:latin typeface="Calibri" panose="020F0502020204030204" charset="0"/>
                <a:cs typeface="Calibri" panose="020F0502020204030204" charset="0"/>
              </a:rPr>
              <a:t>。</a:t>
            </a:r>
            <a:r>
              <a:rPr lang="en-US" altLang="zh-CN" sz="1400" b="1">
                <a:solidFill>
                  <a:srgbClr val="42575C"/>
                </a:solidFill>
                <a:latin typeface="Calibri" panose="020F0502020204030204" charset="0"/>
                <a:cs typeface="Calibri" panose="020F0502020204030204" charset="0"/>
                <a:sym typeface="+mn-ea"/>
              </a:rPr>
              <a:t> </a:t>
            </a:r>
            <a:endParaRPr lang="en-US" altLang="zh-CN" sz="1400" b="1">
              <a:solidFill>
                <a:srgbClr val="42575C"/>
              </a:solidFill>
              <a:latin typeface="Calibri" panose="020F0502020204030204" charset="0"/>
              <a:cs typeface="Calibri" panose="020F0502020204030204" charset="0"/>
              <a:sym typeface="+mn-ea"/>
            </a:endParaRPr>
          </a:p>
        </p:txBody>
      </p:sp>
      <p:sp>
        <p:nvSpPr>
          <p:cNvPr id="9" name="文本框 8"/>
          <p:cNvSpPr txBox="1"/>
          <p:nvPr/>
        </p:nvSpPr>
        <p:spPr>
          <a:xfrm>
            <a:off x="7429500" y="3049270"/>
            <a:ext cx="3875405" cy="3446145"/>
          </a:xfrm>
          <a:prstGeom prst="rect">
            <a:avLst/>
          </a:prstGeom>
          <a:noFill/>
        </p:spPr>
        <p:txBody>
          <a:bodyPr wrap="square" rtlCol="0">
            <a:spAutoFit/>
          </a:bodyPr>
          <a:p>
            <a:pPr>
              <a:lnSpc>
                <a:spcPct val="130000"/>
              </a:lnSpc>
            </a:pPr>
            <a:r>
              <a:rPr lang="en-US" altLang="zh-CN" sz="1400" b="1">
                <a:solidFill>
                  <a:srgbClr val="42575C"/>
                </a:solidFill>
                <a:latin typeface="Calibri" panose="020F0502020204030204" charset="0"/>
                <a:cs typeface="Calibri" panose="020F0502020204030204" charset="0"/>
              </a:rPr>
              <a:t>启动的时候，在 Startup.cs 的 Configure() 就会把所有的</a:t>
            </a:r>
            <a:r>
              <a:rPr lang="en-US" altLang="zh-CN" sz="1400" b="1">
                <a:solidFill>
                  <a:srgbClr val="EC6E12"/>
                </a:solidFill>
                <a:latin typeface="Calibri" panose="020F0502020204030204" charset="0"/>
                <a:cs typeface="Calibri" panose="020F0502020204030204" charset="0"/>
              </a:rPr>
              <a:t> middleware delegate </a:t>
            </a:r>
            <a:r>
              <a:rPr lang="en-US" altLang="zh-CN" sz="1400" b="1">
                <a:solidFill>
                  <a:srgbClr val="42575C"/>
                </a:solidFill>
                <a:latin typeface="Calibri" panose="020F0502020204030204" charset="0"/>
                <a:cs typeface="Calibri" panose="020F0502020204030204" charset="0"/>
              </a:rPr>
              <a:t>建立起來，然后依序地放到內部的</a:t>
            </a:r>
            <a:r>
              <a:rPr lang="en-US" altLang="zh-CN" sz="1400" b="1">
                <a:solidFill>
                  <a:srgbClr val="EC6E12"/>
                </a:solidFill>
                <a:latin typeface="Calibri" panose="020F0502020204030204" charset="0"/>
                <a:cs typeface="Calibri" panose="020F0502020204030204" charset="0"/>
              </a:rPr>
              <a:t> stack 结构</a:t>
            </a:r>
            <a:r>
              <a:rPr lang="en-US" altLang="zh-CN" sz="1400" b="1">
                <a:solidFill>
                  <a:srgbClr val="42575C"/>
                </a:solidFill>
                <a:latin typeface="Calibri" panose="020F0502020204030204" charset="0"/>
                <a:cs typeface="Calibri" panose="020F0502020204030204" charset="0"/>
              </a:rPr>
              <a:t>中。</a:t>
            </a:r>
            <a:endParaRPr lang="en-US" altLang="zh-CN" sz="1400" b="1">
              <a:solidFill>
                <a:srgbClr val="42575C"/>
              </a:solidFill>
              <a:latin typeface="Calibri" panose="020F0502020204030204" charset="0"/>
              <a:cs typeface="Calibri" panose="020F0502020204030204" charset="0"/>
            </a:endParaRPr>
          </a:p>
          <a:p>
            <a:pPr>
              <a:lnSpc>
                <a:spcPct val="130000"/>
              </a:lnSpc>
            </a:pPr>
            <a:endParaRPr lang="en-US" altLang="zh-CN" sz="1400" b="1">
              <a:solidFill>
                <a:srgbClr val="42575C"/>
              </a:solidFill>
              <a:latin typeface="Calibri" panose="020F0502020204030204" charset="0"/>
              <a:cs typeface="Calibri" panose="020F0502020204030204" charset="0"/>
            </a:endParaRPr>
          </a:p>
          <a:p>
            <a:pPr>
              <a:lnSpc>
                <a:spcPct val="130000"/>
              </a:lnSpc>
            </a:pPr>
            <a:r>
              <a:rPr lang="en-US" altLang="zh-CN" sz="1400" b="1">
                <a:solidFill>
                  <a:srgbClr val="42575C"/>
                </a:solidFill>
                <a:latin typeface="Calibri" panose="020F0502020204030204" charset="0"/>
                <a:cs typeface="Calibri" panose="020F0502020204030204" charset="0"/>
              </a:rPr>
              <a:t>Mvc. _next 是 engine 里一些內部的 middleware 处理器，然後 </a:t>
            </a:r>
            <a:r>
              <a:rPr lang="en-US" altLang="zh-CN" sz="1400" b="1">
                <a:solidFill>
                  <a:srgbClr val="EC6E12"/>
                </a:solidFill>
                <a:latin typeface="Calibri" panose="020F0502020204030204" charset="0"/>
                <a:cs typeface="Calibri" panose="020F0502020204030204" charset="0"/>
              </a:rPr>
              <a:t>pop </a:t>
            </a:r>
            <a:r>
              <a:rPr lang="en-US" altLang="zh-CN" sz="1400" b="1">
                <a:solidFill>
                  <a:srgbClr val="42575C"/>
                </a:solidFill>
                <a:latin typeface="Calibri" panose="020F0502020204030204" charset="0"/>
                <a:cs typeface="Calibri" panose="020F0502020204030204" charset="0"/>
              </a:rPr>
              <a:t>出 SampleMiddleware 时，就把 SampleMiddleware 的 _next 指向前面一個 pop 出來的 Mvc。依照着这样的逻辑一直到最前面的 middleware。</a:t>
            </a:r>
            <a:endParaRPr lang="en-US" altLang="zh-CN" sz="1400" b="1">
              <a:solidFill>
                <a:srgbClr val="42575C"/>
              </a:solidFill>
              <a:latin typeface="Calibri" panose="020F0502020204030204" charset="0"/>
              <a:cs typeface="Calibri" panose="020F0502020204030204" charset="0"/>
            </a:endParaRPr>
          </a:p>
          <a:p>
            <a:pPr>
              <a:lnSpc>
                <a:spcPct val="130000"/>
              </a:lnSpc>
            </a:pPr>
            <a:endParaRPr lang="en-US" altLang="zh-CN" sz="1400" b="1">
              <a:solidFill>
                <a:srgbClr val="42575C"/>
              </a:solidFill>
              <a:latin typeface="Calibri" panose="020F0502020204030204" charset="0"/>
              <a:cs typeface="Calibri" panose="020F0502020204030204" charset="0"/>
            </a:endParaRPr>
          </a:p>
          <a:p>
            <a:pPr>
              <a:lnSpc>
                <a:spcPct val="130000"/>
              </a:lnSpc>
            </a:pPr>
            <a:r>
              <a:rPr lang="en-US" altLang="zh-CN" sz="1400" b="1">
                <a:solidFill>
                  <a:srgbClr val="42575C"/>
                </a:solidFill>
                <a:latin typeface="Calibri" panose="020F0502020204030204" charset="0"/>
                <a:cs typeface="Calibri" panose="020F0502020204030204" charset="0"/>
              </a:rPr>
              <a:t>所以在 host engine 在 Build() 之前这些</a:t>
            </a:r>
            <a:r>
              <a:rPr lang="en-US" altLang="zh-CN" sz="1400" b="1">
                <a:solidFill>
                  <a:srgbClr val="EC6E12"/>
                </a:solidFill>
                <a:latin typeface="Calibri" panose="020F0502020204030204" charset="0"/>
                <a:cs typeface="Calibri" panose="020F0502020204030204" charset="0"/>
              </a:rPr>
              <a:t>动作都会完成</a:t>
            </a:r>
            <a:r>
              <a:rPr lang="en-US" altLang="zh-CN" sz="1400" b="1">
                <a:solidFill>
                  <a:srgbClr val="42575C"/>
                </a:solidFill>
                <a:latin typeface="Calibri" panose="020F0502020204030204" charset="0"/>
                <a:cs typeface="Calibri" panose="020F0502020204030204" charset="0"/>
              </a:rPr>
              <a:t>，然后 host engine 才能执行Run()。</a:t>
            </a:r>
            <a:r>
              <a:rPr lang="en-US" altLang="zh-CN" sz="1400" b="1">
                <a:solidFill>
                  <a:srgbClr val="42575C"/>
                </a:solidFill>
                <a:latin typeface="Calibri" panose="020F0502020204030204" charset="0"/>
                <a:cs typeface="Calibri" panose="020F0502020204030204" charset="0"/>
                <a:sym typeface="+mn-ea"/>
              </a:rPr>
              <a:t> </a:t>
            </a:r>
            <a:endParaRPr lang="en-US" altLang="zh-CN" sz="1400" b="1">
              <a:solidFill>
                <a:srgbClr val="42575C"/>
              </a:solidFill>
              <a:latin typeface="Calibri" panose="020F0502020204030204" charset="0"/>
              <a:cs typeface="Calibri" panose="020F0502020204030204" charset="0"/>
              <a:sym typeface="+mn-ea"/>
            </a:endParaRPr>
          </a:p>
        </p:txBody>
      </p:sp>
      <p:pic>
        <p:nvPicPr>
          <p:cNvPr id="17" name="图片 16" descr="49"/>
          <p:cNvPicPr>
            <a:picLocks noChangeAspect="1"/>
          </p:cNvPicPr>
          <p:nvPr/>
        </p:nvPicPr>
        <p:blipFill>
          <a:blip r:embed="rId1"/>
          <a:srcRect l="37163" t="30801" r="36928" b="44690"/>
          <a:stretch>
            <a:fillRect/>
          </a:stretch>
        </p:blipFill>
        <p:spPr>
          <a:xfrm>
            <a:off x="5469255" y="1583690"/>
            <a:ext cx="1224915" cy="1158875"/>
          </a:xfrm>
          <a:prstGeom prst="rect">
            <a:avLst/>
          </a:prstGeom>
        </p:spPr>
      </p:pic>
      <p:pic>
        <p:nvPicPr>
          <p:cNvPr id="18" name="图片 17" descr="49"/>
          <p:cNvPicPr>
            <a:picLocks noChangeAspect="1"/>
          </p:cNvPicPr>
          <p:nvPr/>
        </p:nvPicPr>
        <p:blipFill>
          <a:blip r:embed="rId1"/>
          <a:srcRect l="37163" t="30801" r="36928" b="44690"/>
          <a:stretch>
            <a:fillRect/>
          </a:stretch>
        </p:blipFill>
        <p:spPr>
          <a:xfrm>
            <a:off x="8326755" y="1583690"/>
            <a:ext cx="1224915" cy="1158875"/>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ASP.NET Core 中间件</a:t>
            </a:r>
            <a:endParaRPr lang="zh-CN" altLang="en-US" sz="2000" b="1">
              <a:solidFill>
                <a:srgbClr val="4F81BD"/>
              </a:solidFill>
              <a:ea typeface="宋体" panose="02010600030101010101" pitchFamily="2" charset="-122"/>
            </a:endParaRPr>
          </a:p>
        </p:txBody>
      </p:sp>
      <p:pic>
        <p:nvPicPr>
          <p:cNvPr id="3" name="图片 2" descr="5733770-6f3e9ca98ca61245"/>
          <p:cNvPicPr>
            <a:picLocks noChangeAspect="1"/>
          </p:cNvPicPr>
          <p:nvPr/>
        </p:nvPicPr>
        <p:blipFill>
          <a:blip r:embed="rId1"/>
          <a:stretch>
            <a:fillRect/>
          </a:stretch>
        </p:blipFill>
        <p:spPr>
          <a:xfrm>
            <a:off x="393700" y="1128395"/>
            <a:ext cx="8877300" cy="5153025"/>
          </a:xfrm>
          <a:prstGeom prst="rect">
            <a:avLst/>
          </a:prstGeom>
        </p:spPr>
      </p:pic>
      <p:sp>
        <p:nvSpPr>
          <p:cNvPr id="5" name="文本框 4"/>
          <p:cNvSpPr txBox="1"/>
          <p:nvPr/>
        </p:nvSpPr>
        <p:spPr>
          <a:xfrm>
            <a:off x="1229995" y="852805"/>
            <a:ext cx="5080000" cy="275590"/>
          </a:xfrm>
          <a:prstGeom prst="rect">
            <a:avLst/>
          </a:prstGeom>
          <a:noFill/>
          <a:ln w="9525">
            <a:noFill/>
          </a:ln>
        </p:spPr>
        <p:txBody>
          <a:bodyPr>
            <a:spAutoFit/>
          </a:bodyPr>
          <a:p>
            <a:pPr indent="0"/>
            <a:r>
              <a:rPr lang="zh-CN" sz="1200" b="0">
                <a:solidFill>
                  <a:srgbClr val="4F81BD"/>
                </a:solidFill>
                <a:cs typeface="Cambria" panose="02040503050406030204" charset="0"/>
                <a:hlinkClick r:id="rId2"/>
              </a:rPr>
              <a:t>Request 流程如下图：</a:t>
            </a:r>
            <a:endParaRPr lang="zh-CN" altLang="en-US"/>
          </a:p>
        </p:txBody>
      </p:sp>
      <p:pic>
        <p:nvPicPr>
          <p:cNvPr id="19" name="Picture"/>
          <p:cNvPicPr>
            <a:picLocks noChangeAspect="1" noChangeArrowheads="1"/>
          </p:cNvPicPr>
          <p:nvPr/>
        </p:nvPicPr>
        <p:blipFill>
          <a:blip r:embed="rId3"/>
          <a:stretch>
            <a:fillRect/>
          </a:stretch>
        </p:blipFill>
        <p:spPr>
          <a:xfrm>
            <a:off x="2971800" y="2620010"/>
            <a:ext cx="5334000" cy="1617980"/>
          </a:xfrm>
          <a:prstGeom prst="rect">
            <a:avLst/>
          </a:prstGeom>
          <a:noFill/>
          <a:ln w="9525">
            <a:noFill/>
          </a:ln>
          <a:effectLst>
            <a:softEdge rad="355600"/>
          </a:effectLst>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p:cNvPicPr>
            <a:picLocks noChangeAspect="1" noChangeArrowheads="1"/>
          </p:cNvPicPr>
          <p:nvPr/>
        </p:nvPicPr>
        <p:blipFill>
          <a:blip r:embed="rId1"/>
          <a:stretch>
            <a:fillRect/>
          </a:stretch>
        </p:blipFill>
        <p:spPr>
          <a:xfrm>
            <a:off x="-32385" y="6985"/>
            <a:ext cx="12256135" cy="6844665"/>
          </a:xfrm>
          <a:prstGeom prst="rect">
            <a:avLst/>
          </a:prstGeom>
          <a:noFill/>
          <a:ln w="9525">
            <a:noFill/>
          </a:ln>
        </p:spPr>
      </p:pic>
      <p:sp>
        <p:nvSpPr>
          <p:cNvPr id="2" name="文本框 1"/>
          <p:cNvSpPr txBox="1"/>
          <p:nvPr/>
        </p:nvSpPr>
        <p:spPr>
          <a:xfrm>
            <a:off x="4545965" y="613410"/>
            <a:ext cx="7105650" cy="4523105"/>
          </a:xfrm>
          <a:prstGeom prst="rect">
            <a:avLst/>
          </a:prstGeom>
          <a:noFill/>
          <a:ln w="9525">
            <a:noFill/>
          </a:ln>
        </p:spPr>
        <p:txBody>
          <a:bodyPr wrap="square">
            <a:spAutoFit/>
          </a:bodyPr>
          <a:p>
            <a:pPr indent="0"/>
            <a:r>
              <a:rPr sz="2800" b="1">
                <a:solidFill>
                  <a:srgbClr val="EC6E12"/>
                </a:solidFill>
                <a:ea typeface="宋体" panose="02010600030101010101" pitchFamily="2" charset="-122"/>
              </a:rPr>
              <a:t>使用 IApplicationBuilder 创建中间件管道</a:t>
            </a:r>
            <a:endParaRPr sz="2000" b="1">
              <a:solidFill>
                <a:srgbClr val="4F81BD"/>
              </a:solidFill>
              <a:ea typeface="宋体" panose="02010600030101010101" pitchFamily="2" charset="-122"/>
            </a:endParaRPr>
          </a:p>
          <a:p>
            <a:pPr indent="0"/>
            <a:r>
              <a:rPr sz="2000" b="1">
                <a:solidFill>
                  <a:srgbClr val="4F81BD"/>
                </a:solidFill>
                <a:ea typeface="宋体" panose="02010600030101010101" pitchFamily="2" charset="-122"/>
              </a:rPr>
              <a:t>既然它被命名为ApplicationBuilder，意味着由它构建的就是一个Application</a:t>
            </a:r>
            <a:endParaRPr sz="2000" b="1">
              <a:solidFill>
                <a:srgbClr val="4F81BD"/>
              </a:solidFill>
              <a:ea typeface="宋体" panose="02010600030101010101" pitchFamily="2" charset="-122"/>
            </a:endParaRPr>
          </a:p>
          <a:p>
            <a:pPr indent="0"/>
            <a:r>
              <a:rPr sz="2000" b="1">
                <a:solidFill>
                  <a:srgbClr val="4F81BD"/>
                </a:solidFill>
                <a:ea typeface="宋体" panose="02010600030101010101" pitchFamily="2" charset="-122"/>
              </a:rPr>
              <a:t>构建的一个RequestDelegate的Application对象</a:t>
            </a:r>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r>
              <a:rPr sz="2000" b="1">
                <a:solidFill>
                  <a:srgbClr val="4F81BD"/>
                </a:solidFill>
                <a:ea typeface="宋体" panose="02010600030101010101" pitchFamily="2" charset="-122"/>
              </a:rPr>
              <a:t>     Pilpeline（请求处理管道）：一连串的RequestDelegate</a:t>
            </a:r>
            <a:r>
              <a:rPr lang="en-US" sz="2000" b="1">
                <a:solidFill>
                  <a:srgbClr val="4F81BD"/>
                </a:solidFill>
                <a:ea typeface="宋体" panose="02010600030101010101" pitchFamily="2" charset="-122"/>
              </a:rPr>
              <a:t>	         </a:t>
            </a:r>
            <a:r>
              <a:rPr sz="2000" b="1">
                <a:solidFill>
                  <a:srgbClr val="4F81BD"/>
                </a:solidFill>
                <a:ea typeface="宋体" panose="02010600030101010101" pitchFamily="2" charset="-122"/>
              </a:rPr>
              <a:t>请求委托的衔接</a:t>
            </a:r>
            <a:r>
              <a:rPr lang="en-US" sz="2000" b="1">
                <a:solidFill>
                  <a:srgbClr val="4F81BD"/>
                </a:solidFill>
                <a:ea typeface="宋体" panose="02010600030101010101" pitchFamily="2" charset="-122"/>
              </a:rPr>
              <a:t>	</a:t>
            </a:r>
            <a:r>
              <a:rPr sz="2000" b="1">
                <a:solidFill>
                  <a:srgbClr val="4F81BD"/>
                </a:solidFill>
                <a:ea typeface="宋体" panose="02010600030101010101" pitchFamily="2" charset="-122"/>
              </a:rPr>
              <a:t>一系列请求委托，依次调用</a:t>
            </a:r>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p:txBody>
      </p:sp>
      <p:pic>
        <p:nvPicPr>
          <p:cNvPr id="22" name="Picture"/>
          <p:cNvPicPr>
            <a:picLocks noChangeAspect="1" noChangeArrowheads="1"/>
          </p:cNvPicPr>
          <p:nvPr/>
        </p:nvPicPr>
        <p:blipFill>
          <a:blip r:embed="rId2"/>
          <a:stretch>
            <a:fillRect/>
          </a:stretch>
        </p:blipFill>
        <p:spPr>
          <a:xfrm>
            <a:off x="4805045" y="4829175"/>
            <a:ext cx="5348605" cy="1474470"/>
          </a:xfrm>
          <a:prstGeom prst="rect">
            <a:avLst/>
          </a:prstGeom>
          <a:noFill/>
          <a:ln w="9525">
            <a:noFill/>
          </a:ln>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ApplicationBuilder</a:t>
            </a:r>
            <a:endParaRPr sz="2000" b="1">
              <a:solidFill>
                <a:srgbClr val="4F81BD"/>
              </a:solidFill>
              <a:ea typeface="宋体" panose="02010600030101010101" pitchFamily="2" charset="-122"/>
            </a:endParaRPr>
          </a:p>
        </p:txBody>
      </p:sp>
      <p:pic>
        <p:nvPicPr>
          <p:cNvPr id="21" name="Picture"/>
          <p:cNvPicPr>
            <a:picLocks noChangeAspect="1" noChangeArrowheads="1"/>
          </p:cNvPicPr>
          <p:nvPr/>
        </p:nvPicPr>
        <p:blipFill>
          <a:blip r:embed="rId1"/>
          <a:stretch>
            <a:fillRect/>
          </a:stretch>
        </p:blipFill>
        <p:spPr>
          <a:xfrm>
            <a:off x="-162560" y="-16510"/>
            <a:ext cx="12245340" cy="6891020"/>
          </a:xfrm>
          <a:prstGeom prst="rect">
            <a:avLst/>
          </a:prstGeom>
          <a:noFill/>
          <a:ln w="9525">
            <a:noFill/>
          </a:ln>
        </p:spPr>
      </p:pic>
      <p:pic>
        <p:nvPicPr>
          <p:cNvPr id="22" name="Picture"/>
          <p:cNvPicPr>
            <a:picLocks noChangeAspect="1" noChangeArrowheads="1"/>
          </p:cNvPicPr>
          <p:nvPr/>
        </p:nvPicPr>
        <p:blipFill>
          <a:blip r:embed="rId2"/>
          <a:stretch>
            <a:fillRect/>
          </a:stretch>
        </p:blipFill>
        <p:spPr>
          <a:xfrm>
            <a:off x="5461635" y="5212080"/>
            <a:ext cx="4463415" cy="1230630"/>
          </a:xfrm>
          <a:prstGeom prst="rect">
            <a:avLst/>
          </a:prstGeom>
          <a:noFill/>
          <a:ln w="9525">
            <a:noFill/>
          </a:ln>
        </p:spPr>
      </p:pic>
      <p:sp>
        <p:nvSpPr>
          <p:cNvPr id="3" name="文本框 2"/>
          <p:cNvSpPr txBox="1"/>
          <p:nvPr/>
        </p:nvSpPr>
        <p:spPr>
          <a:xfrm>
            <a:off x="6579235" y="3089910"/>
            <a:ext cx="4895850" cy="1537970"/>
          </a:xfrm>
          <a:prstGeom prst="rect">
            <a:avLst/>
          </a:prstGeom>
          <a:noFill/>
        </p:spPr>
        <p:txBody>
          <a:bodyPr wrap="square" rtlCol="0" anchor="t">
            <a:spAutoFit/>
          </a:bodyPr>
          <a:p>
            <a:pPr indent="0"/>
            <a:r>
              <a:rPr b="1">
                <a:solidFill>
                  <a:srgbClr val="4F81BD"/>
                </a:solidFill>
                <a:ea typeface="宋体" panose="02010600030101010101" pitchFamily="2" charset="-122"/>
                <a:sym typeface="+mn-ea"/>
              </a:rPr>
              <a:t>Pilpeline（请求处理管道）：</a:t>
            </a:r>
            <a:endParaRPr b="1">
              <a:solidFill>
                <a:srgbClr val="4F81BD"/>
              </a:solidFill>
              <a:ea typeface="宋体" panose="02010600030101010101" pitchFamily="2" charset="-122"/>
              <a:sym typeface="+mn-ea"/>
            </a:endParaRPr>
          </a:p>
          <a:p>
            <a:pPr indent="0"/>
            <a:r>
              <a:rPr b="1">
                <a:solidFill>
                  <a:srgbClr val="4F81BD"/>
                </a:solidFill>
                <a:ea typeface="宋体" panose="02010600030101010101" pitchFamily="2" charset="-122"/>
                <a:sym typeface="+mn-ea"/>
              </a:rPr>
              <a:t>一连串的RequestDelegate请求委托的衔接</a:t>
            </a:r>
            <a:r>
              <a:rPr lang="en-US" b="1">
                <a:solidFill>
                  <a:srgbClr val="4F81BD"/>
                </a:solidFill>
                <a:ea typeface="宋体" panose="02010600030101010101" pitchFamily="2" charset="-122"/>
                <a:sym typeface="+mn-ea"/>
              </a:rPr>
              <a:t>	</a:t>
            </a:r>
            <a:endParaRPr lang="en-US" b="1">
              <a:solidFill>
                <a:srgbClr val="4F81BD"/>
              </a:solidFill>
              <a:ea typeface="宋体" panose="02010600030101010101" pitchFamily="2" charset="-122"/>
              <a:sym typeface="+mn-ea"/>
            </a:endParaRPr>
          </a:p>
          <a:p>
            <a:pPr indent="0"/>
            <a:r>
              <a:rPr b="1">
                <a:solidFill>
                  <a:srgbClr val="4F81BD"/>
                </a:solidFill>
                <a:ea typeface="宋体" panose="02010600030101010101" pitchFamily="2" charset="-122"/>
                <a:sym typeface="+mn-ea"/>
              </a:rPr>
              <a:t>一系列请求委托，依次调用</a:t>
            </a:r>
            <a:endParaRPr b="1">
              <a:solidFill>
                <a:srgbClr val="4F81BD"/>
              </a:solidFill>
              <a:ea typeface="宋体" panose="02010600030101010101" pitchFamily="2" charset="-122"/>
              <a:sym typeface="+mn-ea"/>
            </a:endParaRPr>
          </a:p>
          <a:p>
            <a:pPr indent="0"/>
            <a:r>
              <a:rPr lang="zh-CN" altLang="en-US" sz="2000" b="1">
                <a:solidFill>
                  <a:srgbClr val="EC6E12"/>
                </a:solidFill>
              </a:rPr>
              <a:t>Middleware</a:t>
            </a:r>
            <a:r>
              <a:rPr lang="zh-CN" altLang="en-US" sz="2000">
                <a:solidFill>
                  <a:srgbClr val="EC6E12"/>
                </a:solidFill>
              </a:rPr>
              <a:t>=Func&lt;</a:t>
            </a:r>
            <a:r>
              <a:rPr lang="zh-CN" altLang="en-US" sz="2000" i="1">
                <a:solidFill>
                  <a:srgbClr val="EC6E12"/>
                </a:solidFill>
              </a:rPr>
              <a:t>RequestDelegate</a:t>
            </a:r>
            <a:r>
              <a:rPr lang="zh-CN" altLang="en-US" sz="2000">
                <a:solidFill>
                  <a:srgbClr val="EC6E12"/>
                </a:solidFill>
              </a:rPr>
              <a:t>, </a:t>
            </a:r>
            <a:r>
              <a:rPr lang="en-US" altLang="zh-CN" sz="2000">
                <a:solidFill>
                  <a:srgbClr val="EC6E12"/>
                </a:solidFill>
              </a:rPr>
              <a:t>			  </a:t>
            </a:r>
            <a:r>
              <a:rPr lang="zh-CN" altLang="en-US" sz="2000" i="1">
                <a:solidFill>
                  <a:srgbClr val="EC6E12"/>
                </a:solidFill>
              </a:rPr>
              <a:t>RequestDelegate</a:t>
            </a:r>
            <a:r>
              <a:rPr lang="zh-CN" altLang="en-US" sz="2000">
                <a:solidFill>
                  <a:srgbClr val="EC6E12"/>
                </a:solidFill>
              </a:rPr>
              <a:t>&gt;</a:t>
            </a:r>
            <a:endParaRPr lang="zh-CN" altLang="en-US" sz="2000">
              <a:solidFill>
                <a:srgbClr val="EC6E12"/>
              </a:solidFill>
            </a:endParaRPr>
          </a:p>
        </p:txBody>
      </p:sp>
      <p:sp>
        <p:nvSpPr>
          <p:cNvPr id="4" name="文本框 3"/>
          <p:cNvSpPr txBox="1"/>
          <p:nvPr/>
        </p:nvSpPr>
        <p:spPr>
          <a:xfrm>
            <a:off x="4426585" y="438785"/>
            <a:ext cx="5641340" cy="675640"/>
          </a:xfrm>
          <a:prstGeom prst="rect">
            <a:avLst/>
          </a:prstGeom>
          <a:noFill/>
        </p:spPr>
        <p:txBody>
          <a:bodyPr wrap="square" rtlCol="0" anchor="t">
            <a:spAutoFit/>
          </a:bodyPr>
          <a:p>
            <a:pPr indent="0"/>
            <a:r>
              <a:rPr b="1">
                <a:solidFill>
                  <a:srgbClr val="4F81BD"/>
                </a:solidFill>
                <a:ea typeface="宋体" panose="02010600030101010101" pitchFamily="2" charset="-122"/>
                <a:sym typeface="+mn-ea"/>
              </a:rPr>
              <a:t>意味着由它构建的就是一个Application</a:t>
            </a:r>
            <a:endParaRPr b="1">
              <a:solidFill>
                <a:srgbClr val="4F81BD"/>
              </a:solidFill>
              <a:ea typeface="宋体" panose="02010600030101010101" pitchFamily="2" charset="-122"/>
            </a:endParaRPr>
          </a:p>
          <a:p>
            <a:pPr indent="0"/>
            <a:r>
              <a:rPr b="1">
                <a:solidFill>
                  <a:srgbClr val="4F81BD"/>
                </a:solidFill>
                <a:ea typeface="宋体" panose="02010600030101010101" pitchFamily="2" charset="-122"/>
                <a:sym typeface="+mn-ea"/>
              </a:rPr>
              <a:t>构建的一个</a:t>
            </a:r>
            <a:r>
              <a:rPr sz="2000" b="1">
                <a:solidFill>
                  <a:srgbClr val="EC6E12"/>
                </a:solidFill>
                <a:ea typeface="宋体" panose="02010600030101010101" pitchFamily="2" charset="-122"/>
                <a:sym typeface="+mn-ea"/>
              </a:rPr>
              <a:t>RequestDelegate</a:t>
            </a:r>
            <a:r>
              <a:rPr b="1">
                <a:solidFill>
                  <a:srgbClr val="4F81BD"/>
                </a:solidFill>
                <a:ea typeface="宋体" panose="02010600030101010101" pitchFamily="2" charset="-122"/>
                <a:sym typeface="+mn-ea"/>
              </a:rPr>
              <a:t>的Application对象</a:t>
            </a:r>
            <a:endParaRPr lang="zh-CN" altLang="en-US"/>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HttpContext和Server间</a:t>
            </a:r>
            <a:endParaRPr sz="2000" b="1">
              <a:solidFill>
                <a:srgbClr val="4F81BD"/>
              </a:solidFill>
              <a:ea typeface="宋体" panose="02010600030101010101" pitchFamily="2" charset="-122"/>
            </a:endParaRPr>
          </a:p>
        </p:txBody>
      </p:sp>
      <p:pic>
        <p:nvPicPr>
          <p:cNvPr id="24" name="Picture"/>
          <p:cNvPicPr>
            <a:picLocks noChangeAspect="1" noChangeArrowheads="1"/>
          </p:cNvPicPr>
          <p:nvPr/>
        </p:nvPicPr>
        <p:blipFill>
          <a:blip r:embed="rId1"/>
          <a:stretch>
            <a:fillRect/>
          </a:stretch>
        </p:blipFill>
        <p:spPr>
          <a:xfrm>
            <a:off x="786130" y="1114425"/>
            <a:ext cx="3380740" cy="2479040"/>
          </a:xfrm>
          <a:prstGeom prst="rect">
            <a:avLst/>
          </a:prstGeom>
          <a:noFill/>
          <a:ln w="9525">
            <a:noFill/>
          </a:ln>
        </p:spPr>
      </p:pic>
      <p:pic>
        <p:nvPicPr>
          <p:cNvPr id="25" name="Picture"/>
          <p:cNvPicPr>
            <a:picLocks noChangeAspect="1" noChangeArrowheads="1"/>
          </p:cNvPicPr>
          <p:nvPr/>
        </p:nvPicPr>
        <p:blipFill>
          <a:blip r:embed="rId2"/>
          <a:stretch>
            <a:fillRect/>
          </a:stretch>
        </p:blipFill>
        <p:spPr>
          <a:xfrm>
            <a:off x="6763385" y="1233170"/>
            <a:ext cx="4555490" cy="3068320"/>
          </a:xfrm>
          <a:prstGeom prst="rect">
            <a:avLst/>
          </a:prstGeom>
          <a:noFill/>
          <a:ln w="9525">
            <a:noFill/>
          </a:ln>
        </p:spPr>
      </p:pic>
      <p:sp>
        <p:nvSpPr>
          <p:cNvPr id="5" name="矩形 4"/>
          <p:cNvSpPr/>
          <p:nvPr/>
        </p:nvSpPr>
        <p:spPr>
          <a:xfrm>
            <a:off x="4410710" y="1845310"/>
            <a:ext cx="2192655" cy="1198880"/>
          </a:xfrm>
          <a:prstGeom prst="rect">
            <a:avLst/>
          </a:prstGeom>
          <a:noFill/>
          <a:ln>
            <a:noFill/>
          </a:ln>
        </p:spPr>
        <p:txBody>
          <a:bodyPr wrap="square" rtlCol="0" anchor="t">
            <a:spAutoFit/>
          </a:bodyPr>
          <a:p>
            <a:pPr algn="ctr"/>
            <a:r>
              <a:rPr lang="zh-CN" altLang="en-US" sz="7200" b="1">
                <a:ln w="25400">
                  <a:gradFill>
                    <a:gsLst>
                      <a:gs pos="0">
                        <a:srgbClr val="5B9BD5">
                          <a:lumMod val="5000"/>
                          <a:lumOff val="95000"/>
                        </a:srgbClr>
                      </a:gs>
                      <a:gs pos="74000">
                        <a:srgbClr val="FAAD26"/>
                      </a:gs>
                      <a:gs pos="83000">
                        <a:srgbClr val="FF9933"/>
                      </a:gs>
                      <a:gs pos="100000">
                        <a:srgbClr val="FFDF2D">
                          <a:lumMod val="37000"/>
                          <a:lumOff val="63000"/>
                        </a:srgbClr>
                      </a:gs>
                    </a:gsLst>
                    <a:lin ang="5400000" scaled="1"/>
                  </a:gradFill>
                </a:ln>
                <a:pattFill prst="zigZag">
                  <a:fgClr>
                    <a:srgbClr val="FFC000"/>
                  </a:fgClr>
                  <a:bgClr>
                    <a:schemeClr val="bg1"/>
                  </a:bgClr>
                </a:pattFill>
                <a:effectLst>
                  <a:outerShdw blurRad="50800" dist="50800" dir="7200000" algn="ctr" rotWithShape="0">
                    <a:srgbClr val="6E747A">
                      <a:alpha val="43000"/>
                    </a:srgbClr>
                  </a:outerShdw>
                </a:effectLst>
              </a:rPr>
              <a:t>抽象</a:t>
            </a:r>
            <a:endParaRPr lang="zh-CN" altLang="en-US" sz="7200" b="1">
              <a:ln w="25400">
                <a:gradFill>
                  <a:gsLst>
                    <a:gs pos="0">
                      <a:srgbClr val="5B9BD5">
                        <a:lumMod val="5000"/>
                        <a:lumOff val="95000"/>
                      </a:srgbClr>
                    </a:gs>
                    <a:gs pos="74000">
                      <a:srgbClr val="FAAD26"/>
                    </a:gs>
                    <a:gs pos="83000">
                      <a:srgbClr val="FF9933"/>
                    </a:gs>
                    <a:gs pos="100000">
                      <a:srgbClr val="FFDF2D">
                        <a:lumMod val="37000"/>
                        <a:lumOff val="63000"/>
                      </a:srgbClr>
                    </a:gs>
                  </a:gsLst>
                  <a:lin ang="5400000" scaled="1"/>
                </a:gradFill>
              </a:ln>
              <a:pattFill prst="zigZag">
                <a:fgClr>
                  <a:srgbClr val="FFC000"/>
                </a:fgClr>
                <a:bgClr>
                  <a:schemeClr val="bg1"/>
                </a:bgClr>
              </a:pattFill>
              <a:effectLst>
                <a:outerShdw blurRad="50800" dist="50800" dir="7200000" algn="ctr" rotWithShape="0">
                  <a:srgbClr val="6E747A">
                    <a:alpha val="43000"/>
                  </a:srgbClr>
                </a:outerShdw>
              </a:effectLst>
            </a:endParaRPr>
          </a:p>
        </p:txBody>
      </p:sp>
      <p:pic>
        <p:nvPicPr>
          <p:cNvPr id="26" name="Picture"/>
          <p:cNvPicPr>
            <a:picLocks noChangeAspect="1" noChangeArrowheads="1"/>
          </p:cNvPicPr>
          <p:nvPr/>
        </p:nvPicPr>
        <p:blipFill>
          <a:blip r:embed="rId3"/>
          <a:stretch>
            <a:fillRect/>
          </a:stretch>
        </p:blipFill>
        <p:spPr>
          <a:xfrm>
            <a:off x="4410710" y="3258185"/>
            <a:ext cx="2304415" cy="2921000"/>
          </a:xfrm>
          <a:prstGeom prst="rect">
            <a:avLst/>
          </a:prstGeom>
          <a:noFill/>
          <a:ln w="9525">
            <a:noFill/>
          </a:ln>
        </p:spPr>
      </p:pic>
      <p:sp>
        <p:nvSpPr>
          <p:cNvPr id="3" name="文本框 2"/>
          <p:cNvSpPr txBox="1"/>
          <p:nvPr/>
        </p:nvSpPr>
        <p:spPr>
          <a:xfrm>
            <a:off x="309880" y="3669665"/>
            <a:ext cx="4020820" cy="2676525"/>
          </a:xfrm>
          <a:prstGeom prst="rect">
            <a:avLst/>
          </a:prstGeom>
          <a:noFill/>
        </p:spPr>
        <p:txBody>
          <a:bodyPr wrap="square" rtlCol="0" anchor="t">
            <a:spAutoFit/>
          </a:bodyPr>
          <a:p>
            <a:r>
              <a:rPr lang="zh-CN" altLang="en-US"/>
              <a:t>要支持不同的服务器，则不同的服务器都要提供</a:t>
            </a:r>
            <a:r>
              <a:rPr lang="zh-CN" altLang="en-US" sz="2400" b="1"/>
              <a:t>HttpContext</a:t>
            </a:r>
            <a:r>
              <a:rPr lang="zh-CN" altLang="en-US"/>
              <a:t>，这样有了新的难题：</a:t>
            </a:r>
            <a:endParaRPr lang="zh-CN" altLang="en-US"/>
          </a:p>
          <a:p>
            <a:r>
              <a:rPr lang="zh-CN" altLang="en-US">
                <a:solidFill>
                  <a:srgbClr val="EC6E12"/>
                </a:solidFill>
              </a:rPr>
              <a:t>服务器</a:t>
            </a:r>
            <a:r>
              <a:rPr lang="zh-CN" altLang="en-US"/>
              <a:t>和</a:t>
            </a:r>
            <a:r>
              <a:rPr lang="zh-CN" altLang="en-US">
                <a:solidFill>
                  <a:srgbClr val="EC6E12"/>
                </a:solidFill>
              </a:rPr>
              <a:t>HttpContext</a:t>
            </a:r>
            <a:r>
              <a:rPr lang="zh-CN" altLang="en-US"/>
              <a:t>之间的适配 。</a:t>
            </a:r>
            <a:endParaRPr lang="zh-CN" altLang="en-US"/>
          </a:p>
          <a:p>
            <a:endParaRPr lang="zh-CN" altLang="en-US"/>
          </a:p>
          <a:p>
            <a:r>
              <a:rPr lang="zh-CN" altLang="en-US"/>
              <a:t>现阶段的HttpContext包含HttpRequest和HttpResponse,请求和响应的数据都是要服务器(Server)提供的。</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heel(1)">
                                      <p:cBhvr>
                                        <p:cTn id="10"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5013325" y="1929765"/>
            <a:ext cx="4018915" cy="410845"/>
          </a:xfrm>
          <a:prstGeom prst="rect">
            <a:avLst/>
          </a:prstGeom>
          <a:noFill/>
        </p:spPr>
        <p:txBody>
          <a:bodyPr wrap="square" rtlCol="0">
            <a:spAutoFit/>
          </a:bodyPr>
          <a:p>
            <a:pPr algn="l">
              <a:lnSpc>
                <a:spcPct val="130000"/>
              </a:lnSpc>
              <a:buClrTx/>
              <a:buSzTx/>
              <a:buFontTx/>
            </a:pPr>
            <a:r>
              <a:rPr lang="zh-CN" altLang="en-US" sz="3200" b="1">
                <a:solidFill>
                  <a:srgbClr val="EC6E12"/>
                </a:solidFill>
                <a:latin typeface="Calibri" panose="020F0502020204030204" charset="0"/>
                <a:cs typeface="Calibri" panose="020F0502020204030204" charset="0"/>
              </a:rPr>
              <a:t>启动</a:t>
            </a:r>
            <a:r>
              <a:rPr lang="zh-CN" altLang="en-US" sz="3200" b="1">
                <a:solidFill>
                  <a:srgbClr val="42575C"/>
                </a:solidFill>
                <a:latin typeface="Calibri" panose="020F0502020204030204" charset="0"/>
                <a:cs typeface="Calibri" panose="020F0502020204030204" charset="0"/>
              </a:rPr>
              <a:t>流程与</a:t>
            </a:r>
            <a:r>
              <a:rPr lang="zh-CN" altLang="en-US" sz="3200" b="1">
                <a:solidFill>
                  <a:srgbClr val="EC6E12"/>
                </a:solidFill>
                <a:latin typeface="Calibri" panose="020F0502020204030204" charset="0"/>
                <a:cs typeface="Calibri" panose="020F0502020204030204" charset="0"/>
              </a:rPr>
              <a:t>运行</a:t>
            </a:r>
            <a:r>
              <a:rPr lang="zh-CN" altLang="en-US" sz="3200" b="1">
                <a:solidFill>
                  <a:srgbClr val="42575C"/>
                </a:solidFill>
                <a:latin typeface="Calibri" panose="020F0502020204030204" charset="0"/>
                <a:cs typeface="Calibri" panose="020F0502020204030204" charset="0"/>
              </a:rPr>
              <a:t>机制</a:t>
            </a:r>
            <a:endParaRPr lang="zh-CN" altLang="en-US" sz="3200" b="1">
              <a:solidFill>
                <a:srgbClr val="42575C"/>
              </a:solidFill>
              <a:latin typeface="Calibri" panose="020F0502020204030204" charset="0"/>
              <a:cs typeface="Calibri" panose="020F0502020204030204" charset="0"/>
            </a:endParaRPr>
          </a:p>
        </p:txBody>
      </p:sp>
      <p:sp>
        <p:nvSpPr>
          <p:cNvPr id="2" name="圆角矩形 1"/>
          <p:cNvSpPr/>
          <p:nvPr/>
        </p:nvSpPr>
        <p:spPr>
          <a:xfrm>
            <a:off x="3456940" y="1918970"/>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639820" y="2021205"/>
            <a:ext cx="469900" cy="583565"/>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3" name="文本框 2"/>
          <p:cNvSpPr txBox="1"/>
          <p:nvPr/>
        </p:nvSpPr>
        <p:spPr>
          <a:xfrm>
            <a:off x="5013325" y="3270250"/>
            <a:ext cx="4471670"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rPr>
              <a:t>精准功能 及</a:t>
            </a:r>
            <a:r>
              <a:rPr lang="zh-CN" altLang="en-US" sz="3200" b="1">
                <a:solidFill>
                  <a:srgbClr val="EC6E12"/>
                </a:solidFill>
                <a:latin typeface="Calibri" panose="020F0502020204030204" charset="0"/>
                <a:cs typeface="Calibri" panose="020F0502020204030204" charset="0"/>
                <a:sym typeface="+mn-ea"/>
              </a:rPr>
              <a:t>淬炼</a:t>
            </a:r>
            <a:r>
              <a:rPr lang="zh-CN" altLang="en-US" sz="3200" b="1">
                <a:solidFill>
                  <a:srgbClr val="42575C"/>
                </a:solidFill>
                <a:latin typeface="Calibri" panose="020F0502020204030204" charset="0"/>
                <a:cs typeface="Calibri" panose="020F0502020204030204" charset="0"/>
              </a:rPr>
              <a:t>优化</a:t>
            </a:r>
            <a:endParaRPr lang="zh-CN" altLang="en-US" sz="3200" b="1">
              <a:solidFill>
                <a:srgbClr val="EC6E12"/>
              </a:solidFill>
              <a:latin typeface="Calibri" panose="020F0502020204030204" charset="0"/>
              <a:cs typeface="Calibri" panose="020F0502020204030204" charset="0"/>
            </a:endParaRPr>
          </a:p>
        </p:txBody>
      </p:sp>
      <p:sp>
        <p:nvSpPr>
          <p:cNvPr id="4" name="圆角矩形 3"/>
          <p:cNvSpPr/>
          <p:nvPr/>
        </p:nvSpPr>
        <p:spPr>
          <a:xfrm>
            <a:off x="3456940" y="325945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39820" y="3361690"/>
            <a:ext cx="469900" cy="583565"/>
          </a:xfrm>
          <a:prstGeom prst="rect">
            <a:avLst/>
          </a:prstGeom>
          <a:noFill/>
        </p:spPr>
        <p:txBody>
          <a:bodyPr wrap="square" rtlCol="0">
            <a:spAutoFit/>
          </a:bodyPr>
          <a:p>
            <a:r>
              <a:rPr lang="en-US" altLang="zh-CN" sz="3200">
                <a:solidFill>
                  <a:schemeClr val="bg1"/>
                </a:solidFill>
              </a:rPr>
              <a:t>2</a:t>
            </a:r>
            <a:endParaRPr lang="en-US" altLang="zh-CN" sz="3200">
              <a:solidFill>
                <a:schemeClr val="bg1"/>
              </a:solidFill>
            </a:endParaRPr>
          </a:p>
        </p:txBody>
      </p:sp>
      <p:sp>
        <p:nvSpPr>
          <p:cNvPr id="7" name="文本框 6"/>
          <p:cNvSpPr txBox="1"/>
          <p:nvPr/>
        </p:nvSpPr>
        <p:spPr>
          <a:xfrm>
            <a:off x="5013325" y="4606290"/>
            <a:ext cx="4568825"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sym typeface="+mn-ea"/>
              </a:rPr>
              <a:t>模块</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容器</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与服务</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endParaRPr lang="zh-CN" altLang="en-US" sz="3200" b="1">
              <a:solidFill>
                <a:srgbClr val="42575C"/>
              </a:solidFill>
              <a:latin typeface="Calibri" panose="020F0502020204030204" charset="0"/>
              <a:cs typeface="Calibri" panose="020F0502020204030204" charset="0"/>
            </a:endParaRPr>
          </a:p>
        </p:txBody>
      </p:sp>
      <p:sp>
        <p:nvSpPr>
          <p:cNvPr id="12" name="圆角矩形 11"/>
          <p:cNvSpPr/>
          <p:nvPr/>
        </p:nvSpPr>
        <p:spPr>
          <a:xfrm>
            <a:off x="3456940" y="459549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639820" y="4697730"/>
            <a:ext cx="469900" cy="583565"/>
          </a:xfrm>
          <a:prstGeom prst="rect">
            <a:avLst/>
          </a:prstGeom>
          <a:noFill/>
        </p:spPr>
        <p:txBody>
          <a:bodyPr wrap="square" rtlCol="0">
            <a:spAutoFit/>
          </a:bodyPr>
          <a:p>
            <a:r>
              <a:rPr lang="en-US" altLang="zh-CN" sz="3200">
                <a:solidFill>
                  <a:schemeClr val="bg1"/>
                </a:solidFill>
              </a:rPr>
              <a:t>3</a:t>
            </a:r>
            <a:endParaRPr lang="en-US" altLang="zh-CN" sz="3200">
              <a:solidFill>
                <a:schemeClr val="bg1"/>
              </a:solidFill>
            </a:endParaRPr>
          </a:p>
        </p:txBody>
      </p:sp>
      <p:sp>
        <p:nvSpPr>
          <p:cNvPr id="14" name="文本框 13"/>
          <p:cNvSpPr txBox="1"/>
          <p:nvPr/>
        </p:nvSpPr>
        <p:spPr>
          <a:xfrm>
            <a:off x="255905" y="898525"/>
            <a:ext cx="4151630" cy="368300"/>
          </a:xfrm>
          <a:prstGeom prst="rect">
            <a:avLst/>
          </a:prstGeom>
          <a:noFill/>
        </p:spPr>
        <p:txBody>
          <a:bodyPr wrap="square" rtlCol="0">
            <a:spAutoFit/>
          </a:bodyPr>
          <a:p>
            <a:pPr algn="l">
              <a:lnSpc>
                <a:spcPct val="100000"/>
              </a:lnSpc>
            </a:pPr>
            <a:r>
              <a:rPr lang="zh-CN" altLang="en-US">
                <a:solidFill>
                  <a:srgbClr val="7A99A0"/>
                </a:solidFill>
                <a:latin typeface="Calibri" panose="020F0502020204030204" charset="0"/>
                <a:cs typeface="Calibri" panose="020F0502020204030204" charset="0"/>
              </a:rPr>
              <a:t>面向</a:t>
            </a:r>
            <a:r>
              <a:rPr lang="zh-CN" altLang="en-US">
                <a:solidFill>
                  <a:srgbClr val="7A99A0"/>
                </a:solidFill>
                <a:latin typeface="Calibri" panose="020F0502020204030204" charset="0"/>
                <a:cs typeface="Calibri" panose="020F0502020204030204" charset="0"/>
              </a:rPr>
              <a:t>云时代</a:t>
            </a:r>
            <a:r>
              <a:rPr lang="en-US" altLang="zh-CN">
                <a:solidFill>
                  <a:srgbClr val="7A99A0"/>
                </a:solidFill>
                <a:latin typeface="Calibri" panose="020F0502020204030204" charset="0"/>
                <a:cs typeface="Calibri" panose="020F0502020204030204" charset="0"/>
              </a:rPr>
              <a:t>-</a:t>
            </a:r>
            <a:r>
              <a:rPr lang="zh-CN" altLang="en-US">
                <a:solidFill>
                  <a:srgbClr val="7A99A0"/>
                </a:solidFill>
                <a:latin typeface="Calibri" panose="020F0502020204030204" charset="0"/>
                <a:cs typeface="Calibri" panose="020F0502020204030204" charset="0"/>
              </a:rPr>
              <a:t>分布式与微服务</a:t>
            </a:r>
            <a:endParaRPr lang="zh-CN" altLang="en-US">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4537710" cy="583565"/>
          </a:xfrm>
          <a:prstGeom prst="rect">
            <a:avLst/>
          </a:prstGeom>
          <a:noFill/>
        </p:spPr>
        <p:txBody>
          <a:bodyPr wrap="square" rtlCol="0">
            <a:spAutoFit/>
            <a:scene3d>
              <a:camera prst="orthographicFront"/>
              <a:lightRig rig="threePt" dir="t"/>
            </a:scene3d>
          </a:bodyPr>
          <a:p>
            <a:r>
              <a:rPr lang="en-US" altLang="zh-CN" sz="3200">
                <a:solidFill>
                  <a:srgbClr val="42575C"/>
                </a:solidFill>
                <a:latin typeface="Gill Sans Ultra Bold" panose="020B0A02020104020203" charset="0"/>
                <a:ea typeface="宋体" panose="02010600030101010101" pitchFamily="2" charset="-122"/>
                <a:cs typeface="Gill Sans Ultra Bold" panose="020B0A02020104020203" charset="0"/>
                <a:sym typeface="+mn-ea"/>
              </a:rPr>
              <a:t>ASP.Net Core</a:t>
            </a:r>
            <a:endParaRPr lang="en-US" altLang="zh-CN" sz="3200" b="1">
              <a:solidFill>
                <a:srgbClr val="42575C"/>
              </a:solidFill>
              <a:effectLst/>
              <a:latin typeface="Gill Sans Ultra Bold" panose="020B0A02020104020203" charset="0"/>
              <a:ea typeface="宋体" panose="02010600030101010101" pitchFamily="2" charset="-122"/>
              <a:cs typeface="Gill Sans Ultra Bold" panose="020B0A02020104020203" charset="0"/>
              <a:sym typeface="+mn-ea"/>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Picture"/>
          <p:cNvPicPr>
            <a:picLocks noChangeAspect="1" noChangeArrowheads="1"/>
          </p:cNvPicPr>
          <p:nvPr/>
        </p:nvPicPr>
        <p:blipFill>
          <a:blip r:embed="rId1"/>
          <a:stretch>
            <a:fillRect/>
          </a:stretch>
        </p:blipFill>
        <p:spPr>
          <a:xfrm>
            <a:off x="-24765" y="-45085"/>
            <a:ext cx="12383770" cy="6948170"/>
          </a:xfrm>
          <a:prstGeom prst="rect">
            <a:avLst/>
          </a:prstGeom>
          <a:noFill/>
          <a:ln w="9525">
            <a:noFill/>
          </a:ln>
        </p:spPr>
      </p:pic>
      <p:sp>
        <p:nvSpPr>
          <p:cNvPr id="2" name="文本框 1"/>
          <p:cNvSpPr txBox="1"/>
          <p:nvPr/>
        </p:nvSpPr>
        <p:spPr>
          <a:xfrm>
            <a:off x="3363595" y="206375"/>
            <a:ext cx="6739255" cy="706755"/>
          </a:xfrm>
          <a:prstGeom prst="rect">
            <a:avLst/>
          </a:prstGeom>
          <a:noFill/>
          <a:ln w="9525">
            <a:noFill/>
          </a:ln>
        </p:spPr>
        <p:txBody>
          <a:bodyPr wrap="square">
            <a:spAutoFit/>
            <a:scene3d>
              <a:camera prst="orthographicFront"/>
              <a:lightRig rig="threePt" dir="t"/>
            </a:scene3d>
          </a:bodyPr>
          <a:p>
            <a:pPr indent="0"/>
            <a:r>
              <a:rPr sz="4000" b="1">
                <a:ln w="22225">
                  <a:solidFill>
                    <a:sysClr val="windowText" lastClr="000000"/>
                  </a:solidFill>
                  <a:prstDash val="solid"/>
                </a:ln>
                <a:solidFill>
                  <a:srgbClr val="EC6E12"/>
                </a:solidFill>
                <a:effectLst/>
                <a:ea typeface="宋体" panose="02010600030101010101" pitchFamily="2" charset="-122"/>
              </a:rPr>
              <a:t>Feature  </a:t>
            </a:r>
            <a:r>
              <a:rPr lang="en-US" sz="2400" b="1">
                <a:ln w="22225">
                  <a:noFill/>
                  <a:prstDash val="solid"/>
                </a:ln>
                <a:solidFill>
                  <a:srgbClr val="EC6E12"/>
                </a:solidFill>
                <a:effectLst/>
                <a:ea typeface="宋体" panose="02010600030101010101" pitchFamily="2" charset="-122"/>
              </a:rPr>
              <a:t>一个功能的集合找到服务</a:t>
            </a:r>
            <a:r>
              <a:rPr lang="zh-CN" altLang="en-US" sz="2400" b="1">
                <a:ln w="22225">
                  <a:noFill/>
                  <a:prstDash val="solid"/>
                </a:ln>
                <a:solidFill>
                  <a:srgbClr val="EC6E12"/>
                </a:solidFill>
                <a:effectLst/>
                <a:ea typeface="宋体" panose="02010600030101010101" pitchFamily="2" charset="-122"/>
              </a:rPr>
              <a:t>器</a:t>
            </a:r>
            <a:r>
              <a:rPr lang="en-US" sz="2400" b="1">
                <a:ln w="22225">
                  <a:noFill/>
                  <a:prstDash val="solid"/>
                </a:ln>
                <a:solidFill>
                  <a:srgbClr val="EC6E12"/>
                </a:solidFill>
                <a:effectLst/>
                <a:ea typeface="宋体" panose="02010600030101010101" pitchFamily="2" charset="-122"/>
              </a:rPr>
              <a:t>实例</a:t>
            </a:r>
            <a:endParaRPr lang="en-US" sz="2400" b="1">
              <a:ln w="22225">
                <a:noFill/>
                <a:prstDash val="solid"/>
              </a:ln>
              <a:solidFill>
                <a:srgbClr val="EC6E12"/>
              </a:solidFill>
              <a:effectLst/>
              <a:ea typeface="宋体" panose="02010600030101010101" pitchFamily="2" charset="-122"/>
            </a:endParaRPr>
          </a:p>
        </p:txBody>
      </p:sp>
      <p:sp>
        <p:nvSpPr>
          <p:cNvPr id="3" name="文本框 2"/>
          <p:cNvSpPr txBox="1"/>
          <p:nvPr/>
        </p:nvSpPr>
        <p:spPr>
          <a:xfrm>
            <a:off x="3764915" y="5155565"/>
            <a:ext cx="8286750" cy="706755"/>
          </a:xfrm>
          <a:prstGeom prst="rect">
            <a:avLst/>
          </a:prstGeom>
          <a:noFill/>
          <a:ln w="9525">
            <a:noFill/>
          </a:ln>
        </p:spPr>
        <p:txBody>
          <a:bodyPr wrap="square">
            <a:spAutoFit/>
          </a:bodyPr>
          <a:p>
            <a:pPr indent="0"/>
            <a:r>
              <a:rPr lang="zh-CN" sz="2000" b="1">
                <a:solidFill>
                  <a:srgbClr val="EC6E12"/>
                </a:solidFill>
                <a:cs typeface="Cambria" panose="02040503050406030204" charset="0"/>
              </a:rPr>
              <a:t>Feature</a:t>
            </a:r>
            <a:r>
              <a:rPr lang="zh-CN" sz="2000" b="1">
                <a:cs typeface="Cambria" panose="02040503050406030204" charset="0"/>
              </a:rPr>
              <a:t>故而 包含 IHttp</a:t>
            </a:r>
            <a:r>
              <a:rPr lang="en-US" sz="2000" b="1">
                <a:latin typeface="Cambria" panose="02040503050406030204" charset="0"/>
                <a:cs typeface="Times New Roman" panose="02020603050405020304" charset="0"/>
              </a:rPr>
              <a:t>Request</a:t>
            </a:r>
            <a:r>
              <a:rPr lang="zh-CN" sz="2000" b="1">
                <a:cs typeface="Cambria" panose="02040503050406030204" charset="0"/>
              </a:rPr>
              <a:t>Feature 与 IHttp</a:t>
            </a:r>
            <a:r>
              <a:rPr lang="en-US" sz="2000" b="1">
                <a:latin typeface="Cambria" panose="02040503050406030204" charset="0"/>
                <a:cs typeface="Times New Roman" panose="02020603050405020304" charset="0"/>
              </a:rPr>
              <a:t>ResponseFeature</a:t>
            </a:r>
            <a:r>
              <a:rPr lang="zh-CN" sz="2000" b="1">
                <a:cs typeface="Cambria" panose="02040503050406030204" charset="0"/>
              </a:rPr>
              <a:t>与HttpRequest和HttpResponse完全一致的成员定义。</a:t>
            </a:r>
            <a:endParaRPr lang="zh-CN" altLang="en-US" sz="2000" b="1">
              <a:cs typeface="Cambria" panose="02040503050406030204" charset="0"/>
            </a:endParaRPr>
          </a:p>
        </p:txBody>
      </p:sp>
      <p:sp>
        <p:nvSpPr>
          <p:cNvPr id="4" name="文本框 3"/>
          <p:cNvSpPr txBox="1"/>
          <p:nvPr/>
        </p:nvSpPr>
        <p:spPr>
          <a:xfrm>
            <a:off x="3764915" y="748665"/>
            <a:ext cx="7381240" cy="829945"/>
          </a:xfrm>
          <a:prstGeom prst="rect">
            <a:avLst/>
          </a:prstGeom>
          <a:noFill/>
          <a:ln w="9525">
            <a:noFill/>
          </a:ln>
        </p:spPr>
        <p:txBody>
          <a:bodyPr wrap="square">
            <a:spAutoFit/>
          </a:bodyPr>
          <a:p>
            <a:pPr indent="0"/>
            <a:r>
              <a:rPr lang="en-US" sz="1400" b="1">
                <a:latin typeface="Consolas" panose="020B0609020204030204" charset="0"/>
              </a:rPr>
              <a:t>Microsoft.AspNetCore.Http.Features</a:t>
            </a:r>
            <a:r>
              <a:rPr lang="en-US" sz="1600" b="1">
                <a:latin typeface="Cambria" panose="02040503050406030204" charset="0"/>
                <a:cs typeface="Times New Roman" panose="02020603050405020304" charset="0"/>
              </a:rPr>
              <a:t> </a:t>
            </a:r>
            <a:r>
              <a:rPr lang="zh-CN" sz="1600" b="1">
                <a:cs typeface="Cambria" panose="02040503050406030204" charset="0"/>
              </a:rPr>
              <a:t>中定义了许多 HTTP 功能接口，服务器使用这些接口来标识其支持的功能。 </a:t>
            </a:r>
            <a:r>
              <a:rPr lang="zh-CN" sz="1600" b="1">
                <a:solidFill>
                  <a:srgbClr val="4F81BD"/>
                </a:solidFill>
                <a:cs typeface="Cambria" panose="02040503050406030204" charset="0"/>
                <a:hlinkClick r:id="rId2"/>
              </a:rPr>
              <a:t>一系列功能接口处理请求并返回响应：</a:t>
            </a:r>
            <a:r>
              <a:rPr lang="zh-CN" sz="1600" b="1">
                <a:cs typeface="Cambria" panose="02040503050406030204" charset="0"/>
              </a:rPr>
              <a:t>也就是说：Feature接口来为HttpContext提供上下文信息</a:t>
            </a:r>
            <a:endParaRPr lang="zh-CN" altLang="en-US" sz="1600" b="1">
              <a:cs typeface="Cambria" panose="02040503050406030204" charset="0"/>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Picture"/>
          <p:cNvPicPr>
            <a:picLocks noChangeAspect="1" noChangeArrowheads="1"/>
          </p:cNvPicPr>
          <p:nvPr/>
        </p:nvPicPr>
        <p:blipFill>
          <a:blip r:embed="rId1"/>
          <a:stretch>
            <a:fillRect/>
          </a:stretch>
        </p:blipFill>
        <p:spPr>
          <a:xfrm>
            <a:off x="-24765" y="-45085"/>
            <a:ext cx="12383770" cy="6948170"/>
          </a:xfrm>
          <a:prstGeom prst="rect">
            <a:avLst/>
          </a:prstGeom>
          <a:noFill/>
          <a:ln w="9525">
            <a:noFill/>
          </a:ln>
        </p:spPr>
      </p:pic>
      <p:sp>
        <p:nvSpPr>
          <p:cNvPr id="2" name="文本框 1"/>
          <p:cNvSpPr txBox="1"/>
          <p:nvPr/>
        </p:nvSpPr>
        <p:spPr>
          <a:xfrm>
            <a:off x="4188460" y="301625"/>
            <a:ext cx="5438140" cy="706755"/>
          </a:xfrm>
          <a:prstGeom prst="rect">
            <a:avLst/>
          </a:prstGeom>
          <a:noFill/>
          <a:ln w="9525">
            <a:noFill/>
          </a:ln>
        </p:spPr>
        <p:txBody>
          <a:bodyPr wrap="square">
            <a:spAutoFit/>
            <a:scene3d>
              <a:camera prst="orthographicFront"/>
              <a:lightRig rig="threePt" dir="t"/>
            </a:scene3d>
          </a:bodyPr>
          <a:p>
            <a:pPr indent="0"/>
            <a:r>
              <a:rPr sz="4000" b="1">
                <a:ln w="22225">
                  <a:solidFill>
                    <a:sysClr val="windowText" lastClr="000000"/>
                  </a:solidFill>
                  <a:prstDash val="solid"/>
                </a:ln>
                <a:solidFill>
                  <a:srgbClr val="EC6E12"/>
                </a:solidFill>
                <a:effectLst/>
                <a:ea typeface="宋体" panose="02010600030101010101" pitchFamily="2" charset="-122"/>
              </a:rPr>
              <a:t>Feature</a:t>
            </a:r>
            <a:endParaRPr sz="4000" b="1">
              <a:ln w="22225">
                <a:solidFill>
                  <a:sysClr val="windowText" lastClr="000000"/>
                </a:solidFill>
                <a:prstDash val="solid"/>
              </a:ln>
              <a:solidFill>
                <a:srgbClr val="EC6E12"/>
              </a:solidFill>
              <a:effectLst/>
              <a:ea typeface="宋体" panose="02010600030101010101" pitchFamily="2" charset="-122"/>
            </a:endParaRPr>
          </a:p>
        </p:txBody>
      </p:sp>
      <p:sp>
        <p:nvSpPr>
          <p:cNvPr id="3" name="文本框 2"/>
          <p:cNvSpPr txBox="1"/>
          <p:nvPr/>
        </p:nvSpPr>
        <p:spPr>
          <a:xfrm>
            <a:off x="3764915" y="4427855"/>
            <a:ext cx="8286750" cy="2061210"/>
          </a:xfrm>
          <a:prstGeom prst="rect">
            <a:avLst/>
          </a:prstGeom>
          <a:noFill/>
          <a:ln w="9525">
            <a:noFill/>
          </a:ln>
        </p:spPr>
        <p:txBody>
          <a:bodyPr wrap="square">
            <a:spAutoFit/>
          </a:bodyPr>
          <a:p>
            <a:pPr indent="0"/>
            <a:r>
              <a:rPr lang="en-US" altLang="zh-CN" sz="1600" b="1">
                <a:cs typeface="Cambria" panose="02040503050406030204" charset="0"/>
              </a:rPr>
              <a:t>	</a:t>
            </a:r>
            <a:r>
              <a:rPr lang="zh-CN" sz="1600" b="1">
                <a:cs typeface="Cambria" panose="02040503050406030204" charset="0"/>
              </a:rPr>
              <a:t>HttpContext  的 </a:t>
            </a:r>
            <a:r>
              <a:rPr lang="zh-CN" sz="1600" b="1">
                <a:solidFill>
                  <a:srgbClr val="EC6E12"/>
                </a:solidFill>
                <a:cs typeface="Cambria" panose="02040503050406030204" charset="0"/>
              </a:rPr>
              <a:t>Features </a:t>
            </a:r>
            <a:r>
              <a:rPr lang="zh-CN" sz="1600" b="1">
                <a:cs typeface="Cambria" panose="02040503050406030204" charset="0"/>
              </a:rPr>
              <a:t>属性为获取和设置当前请求的可用 HTTP 功能提供了一个接口。 由于功能集合即使在请求的</a:t>
            </a:r>
            <a:r>
              <a:rPr lang="zh-CN" sz="1600" b="1">
                <a:solidFill>
                  <a:srgbClr val="EC6E12"/>
                </a:solidFill>
                <a:cs typeface="Cambria" panose="02040503050406030204" charset="0"/>
              </a:rPr>
              <a:t>上下文中也是可变的</a:t>
            </a:r>
            <a:r>
              <a:rPr lang="zh-CN" sz="1600" b="1">
                <a:cs typeface="Cambria" panose="02040503050406030204" charset="0"/>
              </a:rPr>
              <a:t>，所以可使用中间件来修改集合并添加对其他功能的支持。</a:t>
            </a:r>
            <a:endParaRPr lang="zh-CN" sz="1600" b="1">
              <a:cs typeface="Cambria" panose="02040503050406030204" charset="0"/>
            </a:endParaRPr>
          </a:p>
          <a:p>
            <a:pPr indent="0"/>
            <a:r>
              <a:rPr lang="en-US" altLang="zh-CN" sz="1600" b="1">
                <a:cs typeface="Cambria" panose="02040503050406030204" charset="0"/>
              </a:rPr>
              <a:t>	</a:t>
            </a:r>
            <a:r>
              <a:rPr lang="zh-CN" sz="1600" b="1">
                <a:cs typeface="Cambria" panose="02040503050406030204" charset="0"/>
              </a:rPr>
              <a:t>虽然服务器负责创建功能集合，但中间件既</a:t>
            </a:r>
            <a:r>
              <a:rPr lang="zh-CN" sz="1600" b="1">
                <a:solidFill>
                  <a:srgbClr val="EC6E12"/>
                </a:solidFill>
                <a:cs typeface="Cambria" panose="02040503050406030204" charset="0"/>
              </a:rPr>
              <a:t>可以添加到该集合中</a:t>
            </a:r>
            <a:r>
              <a:rPr lang="zh-CN" sz="1600" b="1">
                <a:cs typeface="Cambria" panose="02040503050406030204" charset="0"/>
              </a:rPr>
              <a:t>，也可以</a:t>
            </a:r>
            <a:r>
              <a:rPr lang="zh-CN" sz="1600" b="1">
                <a:solidFill>
                  <a:srgbClr val="EC6E12"/>
                </a:solidFill>
                <a:cs typeface="Cambria" panose="02040503050406030204" charset="0"/>
              </a:rPr>
              <a:t>使用集合中的功能</a:t>
            </a:r>
            <a:r>
              <a:rPr lang="zh-CN" sz="1600" b="1">
                <a:cs typeface="Cambria" panose="02040503050406030204" charset="0"/>
              </a:rPr>
              <a:t>。中间件甚至</a:t>
            </a:r>
            <a:r>
              <a:rPr lang="zh-CN" sz="1600" b="1">
                <a:solidFill>
                  <a:srgbClr val="EC6E12"/>
                </a:solidFill>
                <a:cs typeface="Cambria" panose="02040503050406030204" charset="0"/>
              </a:rPr>
              <a:t>可以取代现有的功能</a:t>
            </a:r>
            <a:r>
              <a:rPr lang="zh-CN" sz="1600" b="1">
                <a:cs typeface="Cambria" panose="02040503050406030204" charset="0"/>
              </a:rPr>
              <a:t>，以便增加服务器的功能。</a:t>
            </a:r>
            <a:endParaRPr lang="zh-CN" sz="1600" b="1">
              <a:cs typeface="Cambria" panose="02040503050406030204" charset="0"/>
            </a:endParaRPr>
          </a:p>
          <a:p>
            <a:pPr indent="0"/>
            <a:r>
              <a:rPr lang="en-US" altLang="zh-CN" sz="1600" b="1">
                <a:cs typeface="Cambria" panose="02040503050406030204" charset="0"/>
              </a:rPr>
              <a:t>	</a:t>
            </a:r>
            <a:r>
              <a:rPr lang="zh-CN" altLang="en-US" sz="1600" b="1">
                <a:cs typeface="Cambria" panose="02040503050406030204" charset="0"/>
              </a:rPr>
              <a:t>通过结合自定义服务器实现和特定的中间件增强功能，可构造应用程序所需的精确功能集。 这样一来，</a:t>
            </a:r>
            <a:r>
              <a:rPr lang="zh-CN" altLang="en-US" sz="1600" b="1" u="sng">
                <a:solidFill>
                  <a:srgbClr val="EC6E12"/>
                </a:solidFill>
                <a:cs typeface="Cambria" panose="02040503050406030204" charset="0"/>
              </a:rPr>
              <a:t>无需更改服务器即可添加缺少的功能，并确保只公开最少的功能</a:t>
            </a:r>
            <a:r>
              <a:rPr lang="zh-CN" altLang="en-US" sz="1600" b="1">
                <a:cs typeface="Cambria" panose="02040503050406030204" charset="0"/>
              </a:rPr>
              <a:t>，从而限制攻击外围应用并提高性能。</a:t>
            </a:r>
            <a:endParaRPr lang="zh-CN" altLang="en-US" sz="1600" b="1">
              <a:cs typeface="Cambria" panose="02040503050406030204" charset="0"/>
            </a:endParaRPr>
          </a:p>
        </p:txBody>
      </p:sp>
      <p:sp>
        <p:nvSpPr>
          <p:cNvPr id="4" name="文本框 3"/>
          <p:cNvSpPr txBox="1"/>
          <p:nvPr/>
        </p:nvSpPr>
        <p:spPr>
          <a:xfrm>
            <a:off x="3764915" y="748665"/>
            <a:ext cx="7381240" cy="829945"/>
          </a:xfrm>
          <a:prstGeom prst="rect">
            <a:avLst/>
          </a:prstGeom>
          <a:noFill/>
          <a:ln w="9525">
            <a:noFill/>
          </a:ln>
        </p:spPr>
        <p:txBody>
          <a:bodyPr wrap="square">
            <a:spAutoFit/>
          </a:bodyPr>
          <a:p>
            <a:pPr indent="0"/>
            <a:r>
              <a:rPr lang="en-US" sz="1400" b="1">
                <a:latin typeface="Consolas" panose="020B0609020204030204" charset="0"/>
              </a:rPr>
              <a:t>Microsoft.AspNetCore.Http.Features</a:t>
            </a:r>
            <a:r>
              <a:rPr lang="en-US" sz="1600" b="1">
                <a:latin typeface="Cambria" panose="02040503050406030204" charset="0"/>
                <a:cs typeface="Times New Roman" panose="02020603050405020304" charset="0"/>
              </a:rPr>
              <a:t> </a:t>
            </a:r>
            <a:r>
              <a:rPr lang="zh-CN" sz="1600" b="1">
                <a:cs typeface="Cambria" panose="02040503050406030204" charset="0"/>
              </a:rPr>
              <a:t>中定义了许多 HTTP 功能接口，服务器使用这些接口来标识其支持的功能。 </a:t>
            </a:r>
            <a:r>
              <a:rPr lang="zh-CN" sz="1600" b="1">
                <a:solidFill>
                  <a:srgbClr val="4F81BD"/>
                </a:solidFill>
                <a:cs typeface="Cambria" panose="02040503050406030204" charset="0"/>
                <a:hlinkClick r:id="rId2"/>
              </a:rPr>
              <a:t>一系列功能接口处理请求并返回响应：</a:t>
            </a:r>
            <a:r>
              <a:rPr lang="zh-CN" sz="1600" b="1">
                <a:cs typeface="Cambria" panose="02040503050406030204" charset="0"/>
              </a:rPr>
              <a:t>也就是说：Feature接口来为HttpContext提供上下文信息</a:t>
            </a:r>
            <a:endParaRPr lang="zh-CN" altLang="en-US" sz="1600" b="1">
              <a:cs typeface="Cambria" panose="02040503050406030204" charset="0"/>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Picture"/>
          <p:cNvPicPr>
            <a:picLocks noChangeAspect="1" noChangeArrowheads="1"/>
          </p:cNvPicPr>
          <p:nvPr/>
        </p:nvPicPr>
        <p:blipFill>
          <a:blip r:embed="rId1"/>
          <a:stretch>
            <a:fillRect/>
          </a:stretch>
        </p:blipFill>
        <p:spPr>
          <a:xfrm>
            <a:off x="83185" y="40640"/>
            <a:ext cx="12266295" cy="6860540"/>
          </a:xfrm>
          <a:prstGeom prst="rect">
            <a:avLst/>
          </a:prstGeom>
          <a:noFill/>
          <a:ln w="9525">
            <a:noFill/>
          </a:ln>
        </p:spPr>
      </p:pic>
      <p:sp>
        <p:nvSpPr>
          <p:cNvPr id="2" name="文本框 1"/>
          <p:cNvSpPr txBox="1"/>
          <p:nvPr/>
        </p:nvSpPr>
        <p:spPr>
          <a:xfrm>
            <a:off x="4331970" y="492760"/>
            <a:ext cx="5890260" cy="398780"/>
          </a:xfrm>
          <a:prstGeom prst="rect">
            <a:avLst/>
          </a:prstGeom>
          <a:noFill/>
          <a:ln w="9525">
            <a:noFill/>
          </a:ln>
        </p:spPr>
        <p:txBody>
          <a:bodyPr wrap="square">
            <a:spAutoFit/>
          </a:bodyPr>
          <a:p>
            <a:pPr indent="0"/>
            <a:r>
              <a:rPr sz="2000" b="1">
                <a:solidFill>
                  <a:srgbClr val="4F81BD"/>
                </a:solidFill>
                <a:ea typeface="宋体" panose="02010600030101010101" pitchFamily="2" charset="-122"/>
              </a:rPr>
              <a:t>作为监听器的服务器类型，可以提供一组监听地址</a:t>
            </a:r>
            <a:endParaRPr sz="2000" b="1">
              <a:solidFill>
                <a:srgbClr val="4F81BD"/>
              </a:solidFill>
              <a:ea typeface="宋体" panose="02010600030101010101" pitchFamily="2" charset="-122"/>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Picture"/>
          <p:cNvPicPr>
            <a:picLocks noChangeAspect="1" noChangeArrowheads="1"/>
          </p:cNvPicPr>
          <p:nvPr/>
        </p:nvPicPr>
        <p:blipFill>
          <a:blip r:embed="rId1"/>
          <a:stretch>
            <a:fillRect/>
          </a:stretch>
        </p:blipFill>
        <p:spPr>
          <a:xfrm>
            <a:off x="-217805" y="60960"/>
            <a:ext cx="12459970" cy="6736080"/>
          </a:xfrm>
          <a:prstGeom prst="rect">
            <a:avLst/>
          </a:prstGeom>
          <a:noFill/>
          <a:ln w="9525">
            <a:noFill/>
          </a:ln>
        </p:spPr>
      </p:pic>
      <p:sp>
        <p:nvSpPr>
          <p:cNvPr id="2" name="文本框 1"/>
          <p:cNvSpPr txBox="1"/>
          <p:nvPr/>
        </p:nvSpPr>
        <p:spPr>
          <a:xfrm>
            <a:off x="4331970" y="492760"/>
            <a:ext cx="5890260" cy="398780"/>
          </a:xfrm>
          <a:prstGeom prst="rect">
            <a:avLst/>
          </a:prstGeom>
          <a:noFill/>
          <a:ln w="9525">
            <a:noFill/>
          </a:ln>
        </p:spPr>
        <p:txBody>
          <a:bodyPr wrap="square">
            <a:spAutoFit/>
          </a:bodyPr>
          <a:p>
            <a:pPr indent="0"/>
            <a:r>
              <a:rPr sz="2000" b="1">
                <a:solidFill>
                  <a:srgbClr val="4F81BD"/>
                </a:solidFill>
                <a:ea typeface="宋体" panose="02010600030101010101" pitchFamily="2" charset="-122"/>
              </a:rPr>
              <a:t>作为监听器的服务器类型，可以提供一组监听地址</a:t>
            </a:r>
            <a:endParaRPr sz="2000" b="1">
              <a:solidFill>
                <a:srgbClr val="4F81BD"/>
              </a:solidFill>
              <a:ea typeface="宋体" panose="02010600030101010101" pitchFamily="2" charset="-122"/>
            </a:endParaRPr>
          </a:p>
        </p:txBody>
      </p:sp>
      <p:pic>
        <p:nvPicPr>
          <p:cNvPr id="29" name="Picture"/>
          <p:cNvPicPr>
            <a:picLocks noChangeAspect="1" noChangeArrowheads="1"/>
          </p:cNvPicPr>
          <p:nvPr/>
        </p:nvPicPr>
        <p:blipFill>
          <a:blip r:embed="rId2"/>
          <a:stretch>
            <a:fillRect/>
          </a:stretch>
        </p:blipFill>
        <p:spPr>
          <a:xfrm>
            <a:off x="349250" y="5051425"/>
            <a:ext cx="6101715" cy="1664970"/>
          </a:xfrm>
          <a:prstGeom prst="rect">
            <a:avLst/>
          </a:prstGeom>
          <a:noFill/>
          <a:ln w="9525">
            <a:noFill/>
          </a:ln>
        </p:spPr>
      </p:pic>
      <p:sp>
        <p:nvSpPr>
          <p:cNvPr id="100" name="文本框 99"/>
          <p:cNvSpPr txBox="1"/>
          <p:nvPr/>
        </p:nvSpPr>
        <p:spPr>
          <a:xfrm>
            <a:off x="687070" y="4257040"/>
            <a:ext cx="5091430" cy="737235"/>
          </a:xfrm>
          <a:prstGeom prst="rect">
            <a:avLst/>
          </a:prstGeom>
          <a:noFill/>
          <a:ln w="9525">
            <a:noFill/>
          </a:ln>
        </p:spPr>
        <p:txBody>
          <a:bodyPr wrap="square">
            <a:spAutoFit/>
          </a:bodyPr>
          <a:p>
            <a:pPr indent="0"/>
            <a:r>
              <a:rPr lang="zh-CN" sz="1400" b="0">
                <a:solidFill>
                  <a:srgbClr val="EC6E12"/>
                </a:solidFill>
                <a:cs typeface="Cambria" panose="02040503050406030204" charset="0"/>
              </a:rPr>
              <a:t>注册到创建</a:t>
            </a:r>
            <a:r>
              <a:rPr lang="zh-CN" sz="1400" b="1">
                <a:solidFill>
                  <a:srgbClr val="EC6E12"/>
                </a:solidFill>
                <a:cs typeface="Cambria" panose="02040503050406030204" charset="0"/>
              </a:rPr>
              <a:t>FeatureCollection集合</a:t>
            </a:r>
            <a:r>
              <a:rPr lang="zh-CN" sz="1400" b="0">
                <a:solidFill>
                  <a:srgbClr val="EC6E12"/>
                </a:solidFill>
                <a:cs typeface="Cambria" panose="02040503050406030204" charset="0"/>
              </a:rPr>
              <a:t>上【即</a:t>
            </a:r>
            <a:r>
              <a:rPr lang="en-US" sz="1400" b="1">
                <a:solidFill>
                  <a:srgbClr val="EC6E12"/>
                </a:solidFill>
                <a:latin typeface="Cambria" panose="02040503050406030204" charset="0"/>
                <a:cs typeface="Times New Roman" panose="02020603050405020304" charset="0"/>
              </a:rPr>
              <a:t>feature</a:t>
            </a:r>
            <a:r>
              <a:rPr lang="zh-CN" sz="1400" b="0">
                <a:solidFill>
                  <a:srgbClr val="EC6E12"/>
                </a:solidFill>
                <a:cs typeface="Cambria" panose="02040503050406030204" charset="0"/>
              </a:rPr>
              <a:t>】利用这个</a:t>
            </a:r>
            <a:r>
              <a:rPr lang="zh-CN" sz="1400" b="1">
                <a:solidFill>
                  <a:srgbClr val="EC6E12"/>
                </a:solidFill>
                <a:cs typeface="Cambria" panose="02040503050406030204" charset="0"/>
              </a:rPr>
              <a:t>集合对象</a:t>
            </a:r>
            <a:r>
              <a:rPr lang="zh-CN" sz="1400" b="0">
                <a:solidFill>
                  <a:srgbClr val="EC6E12"/>
                </a:solidFill>
                <a:cs typeface="Cambria" panose="02040503050406030204" charset="0"/>
              </a:rPr>
              <a:t>创建出代表上下文的</a:t>
            </a:r>
            <a:r>
              <a:rPr lang="en-US" sz="1400" b="1">
                <a:solidFill>
                  <a:srgbClr val="EC6E12"/>
                </a:solidFill>
                <a:latin typeface="Cambria" panose="02040503050406030204" charset="0"/>
                <a:cs typeface="Times New Roman" panose="02020603050405020304" charset="0"/>
              </a:rPr>
              <a:t>HttpContext</a:t>
            </a:r>
            <a:r>
              <a:rPr lang="zh-CN" sz="1400" b="0">
                <a:solidFill>
                  <a:srgbClr val="EC6E12"/>
                </a:solidFill>
                <a:cs typeface="Cambria" panose="02040503050406030204" charset="0"/>
              </a:rPr>
              <a:t>由所有中间件</a:t>
            </a:r>
            <a:r>
              <a:rPr lang="zh-CN" sz="1400" b="1">
                <a:solidFill>
                  <a:srgbClr val="EC6E12"/>
                </a:solidFill>
                <a:cs typeface="Cambria" panose="02040503050406030204" charset="0"/>
              </a:rPr>
              <a:t>共同构建</a:t>
            </a:r>
            <a:r>
              <a:rPr lang="zh-CN" sz="1400" b="0">
                <a:solidFill>
                  <a:srgbClr val="EC6E12"/>
                </a:solidFill>
                <a:cs typeface="Cambria" panose="02040503050406030204" charset="0"/>
              </a:rPr>
              <a:t>的</a:t>
            </a:r>
            <a:r>
              <a:rPr lang="en-US" sz="1400" b="1">
                <a:solidFill>
                  <a:srgbClr val="EC6E12"/>
                </a:solidFill>
                <a:latin typeface="Cambria" panose="02040503050406030204" charset="0"/>
                <a:cs typeface="Times New Roman" panose="02020603050405020304" charset="0"/>
              </a:rPr>
              <a:t>RequestDelegate</a:t>
            </a:r>
            <a:endParaRPr lang="en-US" altLang="en-US" sz="1400" b="1">
              <a:solidFill>
                <a:srgbClr val="EC6E12"/>
              </a:solidFill>
              <a:latin typeface="Cambria" panose="02040503050406030204" charset="0"/>
              <a:cs typeface="Times New Roman" panose="02020603050405020304" charset="0"/>
            </a:endParaRPr>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2147570" y="864235"/>
            <a:ext cx="8764905" cy="1322070"/>
          </a:xfrm>
          <a:prstGeom prst="rect">
            <a:avLst/>
          </a:prstGeom>
          <a:noFill/>
          <a:ln w="9525">
            <a:noFill/>
          </a:ln>
        </p:spPr>
        <p:txBody>
          <a:bodyPr wrap="square">
            <a:spAutoFit/>
          </a:bodyPr>
          <a:p>
            <a:pPr indent="0"/>
            <a:r>
              <a:rPr sz="2000" b="1">
                <a:solidFill>
                  <a:srgbClr val="4F81BD"/>
                </a:solidFill>
                <a:ea typeface="宋体" panose="02010600030101010101" pitchFamily="2" charset="-122"/>
              </a:rPr>
              <a:t>中间件在管道内</a:t>
            </a:r>
            <a:endParaRPr sz="2000" b="1">
              <a:solidFill>
                <a:srgbClr val="4F81BD"/>
              </a:solidFill>
              <a:ea typeface="宋体" panose="02010600030101010101" pitchFamily="2" charset="-122"/>
            </a:endParaRPr>
          </a:p>
          <a:p>
            <a:pPr indent="0"/>
            <a:r>
              <a:rPr sz="2000" b="1">
                <a:solidFill>
                  <a:srgbClr val="4F81BD"/>
                </a:solidFill>
                <a:ea typeface="宋体" panose="02010600030101010101" pitchFamily="2" charset="-122"/>
              </a:rPr>
              <a:t>Pilpeline（请求处理管道）：一连串的</a:t>
            </a:r>
            <a:r>
              <a:rPr sz="2000" b="1">
                <a:solidFill>
                  <a:srgbClr val="FF0000"/>
                </a:solidFill>
                <a:ea typeface="宋体" panose="02010600030101010101" pitchFamily="2" charset="-122"/>
              </a:rPr>
              <a:t>RequestDelegate</a:t>
            </a:r>
            <a:r>
              <a:rPr sz="2000" b="1">
                <a:solidFill>
                  <a:srgbClr val="4F81BD"/>
                </a:solidFill>
                <a:ea typeface="宋体" panose="02010600030101010101" pitchFamily="2" charset="-122"/>
              </a:rPr>
              <a:t>请求委托的衔接</a:t>
            </a:r>
            <a:endParaRPr sz="2000" b="1">
              <a:solidFill>
                <a:srgbClr val="4F81BD"/>
              </a:solidFill>
              <a:ea typeface="宋体" panose="02010600030101010101" pitchFamily="2" charset="-122"/>
            </a:endParaRPr>
          </a:p>
          <a:p>
            <a:pPr indent="0"/>
            <a:endParaRPr sz="2000" b="1">
              <a:solidFill>
                <a:srgbClr val="4F81BD"/>
              </a:solidFill>
              <a:ea typeface="宋体" panose="02010600030101010101" pitchFamily="2" charset="-122"/>
            </a:endParaRPr>
          </a:p>
          <a:p>
            <a:pPr indent="0"/>
            <a:r>
              <a:rPr sz="2000" b="1">
                <a:solidFill>
                  <a:srgbClr val="FF0000"/>
                </a:solidFill>
                <a:ea typeface="宋体" panose="02010600030101010101" pitchFamily="2" charset="-122"/>
              </a:rPr>
              <a:t>Middleware</a:t>
            </a:r>
            <a:r>
              <a:rPr sz="2000" b="1">
                <a:solidFill>
                  <a:srgbClr val="4F81BD"/>
                </a:solidFill>
                <a:ea typeface="宋体" panose="02010600030101010101" pitchFamily="2" charset="-122"/>
              </a:rPr>
              <a:t>=Func&lt;</a:t>
            </a:r>
            <a:r>
              <a:rPr sz="2000" b="1">
                <a:solidFill>
                  <a:srgbClr val="EC6E12"/>
                </a:solidFill>
                <a:ea typeface="宋体" panose="02010600030101010101" pitchFamily="2" charset="-122"/>
              </a:rPr>
              <a:t>RequestDelegate</a:t>
            </a:r>
            <a:r>
              <a:rPr sz="2000" b="1">
                <a:solidFill>
                  <a:srgbClr val="4F81BD"/>
                </a:solidFill>
                <a:ea typeface="宋体" panose="02010600030101010101" pitchFamily="2" charset="-122"/>
              </a:rPr>
              <a:t>, </a:t>
            </a:r>
            <a:r>
              <a:rPr sz="2000" b="1">
                <a:solidFill>
                  <a:srgbClr val="EC6E12"/>
                </a:solidFill>
                <a:ea typeface="宋体" panose="02010600030101010101" pitchFamily="2" charset="-122"/>
              </a:rPr>
              <a:t>RequestDelegate</a:t>
            </a:r>
            <a:r>
              <a:rPr sz="2000" b="1">
                <a:solidFill>
                  <a:srgbClr val="4F81BD"/>
                </a:solidFill>
                <a:ea typeface="宋体" panose="02010600030101010101" pitchFamily="2" charset="-122"/>
              </a:rPr>
              <a:t>&gt;</a:t>
            </a:r>
            <a:endParaRPr sz="2000" b="1">
              <a:solidFill>
                <a:srgbClr val="4F81BD"/>
              </a:solidFill>
              <a:ea typeface="宋体" panose="02010600030101010101" pitchFamily="2" charset="-122"/>
            </a:endParaRPr>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Picture"/>
          <p:cNvPicPr>
            <a:picLocks noChangeAspect="1" noChangeArrowheads="1"/>
          </p:cNvPicPr>
          <p:nvPr/>
        </p:nvPicPr>
        <p:blipFill>
          <a:blip r:embed="rId1"/>
          <a:stretch>
            <a:fillRect/>
          </a:stretch>
        </p:blipFill>
        <p:spPr>
          <a:xfrm>
            <a:off x="-105410" y="-11430"/>
            <a:ext cx="12306300" cy="6880225"/>
          </a:xfrm>
          <a:prstGeom prst="rect">
            <a:avLst/>
          </a:prstGeom>
          <a:noFill/>
          <a:ln w="9525">
            <a:noFill/>
          </a:ln>
        </p:spPr>
      </p:pic>
      <p:sp>
        <p:nvSpPr>
          <p:cNvPr id="2" name="文本框 1"/>
          <p:cNvSpPr txBox="1"/>
          <p:nvPr/>
        </p:nvSpPr>
        <p:spPr>
          <a:xfrm>
            <a:off x="4419600" y="1016318"/>
            <a:ext cx="5080000" cy="521970"/>
          </a:xfrm>
          <a:prstGeom prst="rect">
            <a:avLst/>
          </a:prstGeom>
          <a:noFill/>
          <a:ln w="9525">
            <a:noFill/>
          </a:ln>
        </p:spPr>
        <p:txBody>
          <a:bodyPr>
            <a:spAutoFit/>
          </a:bodyPr>
          <a:p>
            <a:pPr indent="0"/>
            <a:r>
              <a:rPr sz="2800" b="1">
                <a:solidFill>
                  <a:srgbClr val="4F81BD"/>
                </a:solidFill>
                <a:ea typeface="宋体" panose="02010600030101010101" pitchFamily="2" charset="-122"/>
              </a:rPr>
              <a:t>宿主WebHost</a:t>
            </a:r>
            <a:endParaRPr sz="2800" b="1">
              <a:solidFill>
                <a:srgbClr val="4F81BD"/>
              </a:solidFill>
              <a:ea typeface="宋体" panose="02010600030101010101" pitchFamily="2" charset="-122"/>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a:solidFill>
                  <a:srgbClr val="4F81BD"/>
                </a:solidFill>
                <a:ea typeface="宋体" panose="02010600030101010101" pitchFamily="2" charset="-122"/>
                <a:sym typeface="+mn-ea"/>
              </a:rPr>
              <a:t>WebHost</a:t>
            </a:r>
            <a:endParaRPr lang="en-US" altLang="zh-CN" dirty="0"/>
          </a:p>
        </p:txBody>
      </p:sp>
      <p:sp>
        <p:nvSpPr>
          <p:cNvPr id="6" name="文本占位符 5"/>
          <p:cNvSpPr>
            <a:spLocks noGrp="1"/>
          </p:cNvSpPr>
          <p:nvPr>
            <p:ph type="body" idx="1"/>
            <p:custDataLst>
              <p:tags r:id="rId2"/>
            </p:custDataLst>
          </p:nvPr>
        </p:nvSpPr>
        <p:spPr/>
        <p:txBody>
          <a:bodyPr/>
          <a:lstStyle/>
          <a:p>
            <a:pPr lvl="0"/>
            <a:r>
              <a:rPr lang="zh-CN" altLang="en-US" dirty="0"/>
              <a:t>ASP.NET Core 中间件</a:t>
            </a:r>
            <a:endParaRPr lang="zh-CN" altLang="en-US" dirty="0"/>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Picture"/>
          <p:cNvPicPr>
            <a:picLocks noChangeAspect="1" noChangeArrowheads="1"/>
          </p:cNvPicPr>
          <p:nvPr/>
        </p:nvPicPr>
        <p:blipFill>
          <a:blip r:embed="rId1"/>
          <a:stretch>
            <a:fillRect/>
          </a:stretch>
        </p:blipFill>
        <p:spPr>
          <a:xfrm>
            <a:off x="-105410" y="-11430"/>
            <a:ext cx="12306300" cy="6880225"/>
          </a:xfrm>
          <a:prstGeom prst="rect">
            <a:avLst/>
          </a:prstGeom>
          <a:noFill/>
          <a:ln w="9525">
            <a:noFill/>
          </a:ln>
        </p:spPr>
      </p:pic>
      <p:sp>
        <p:nvSpPr>
          <p:cNvPr id="2" name="文本框 1"/>
          <p:cNvSpPr txBox="1"/>
          <p:nvPr/>
        </p:nvSpPr>
        <p:spPr>
          <a:xfrm>
            <a:off x="4419600" y="1016318"/>
            <a:ext cx="5080000" cy="521970"/>
          </a:xfrm>
          <a:prstGeom prst="rect">
            <a:avLst/>
          </a:prstGeom>
          <a:noFill/>
          <a:ln w="9525">
            <a:noFill/>
          </a:ln>
        </p:spPr>
        <p:txBody>
          <a:bodyPr>
            <a:spAutoFit/>
          </a:bodyPr>
          <a:p>
            <a:pPr indent="0"/>
            <a:r>
              <a:rPr sz="2800" b="1">
                <a:solidFill>
                  <a:srgbClr val="4F81BD"/>
                </a:solidFill>
                <a:ea typeface="宋体" panose="02010600030101010101" pitchFamily="2" charset="-122"/>
              </a:rPr>
              <a:t>宿主WebHost</a:t>
            </a:r>
            <a:endParaRPr sz="2800" b="1">
              <a:solidFill>
                <a:srgbClr val="4F81BD"/>
              </a:solidFill>
              <a:ea typeface="宋体" panose="02010600030101010101" pitchFamily="2" charset="-122"/>
            </a:endParaRPr>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Picture"/>
          <p:cNvPicPr>
            <a:picLocks noChangeAspect="1" noChangeArrowheads="1"/>
          </p:cNvPicPr>
          <p:nvPr/>
        </p:nvPicPr>
        <p:blipFill>
          <a:blip r:embed="rId1"/>
          <a:stretch>
            <a:fillRect/>
          </a:stretch>
        </p:blipFill>
        <p:spPr>
          <a:xfrm>
            <a:off x="-105410" y="-11430"/>
            <a:ext cx="12306300" cy="6880225"/>
          </a:xfrm>
          <a:prstGeom prst="rect">
            <a:avLst/>
          </a:prstGeom>
          <a:noFill/>
          <a:ln w="9525">
            <a:noFill/>
          </a:ln>
        </p:spPr>
      </p:pic>
      <p:sp>
        <p:nvSpPr>
          <p:cNvPr id="2" name="文本框 1"/>
          <p:cNvSpPr txBox="1"/>
          <p:nvPr/>
        </p:nvSpPr>
        <p:spPr>
          <a:xfrm>
            <a:off x="4419600" y="1016318"/>
            <a:ext cx="5080000" cy="521970"/>
          </a:xfrm>
          <a:prstGeom prst="rect">
            <a:avLst/>
          </a:prstGeom>
          <a:noFill/>
          <a:ln w="9525">
            <a:noFill/>
          </a:ln>
        </p:spPr>
        <p:txBody>
          <a:bodyPr>
            <a:spAutoFit/>
          </a:bodyPr>
          <a:p>
            <a:pPr indent="0"/>
            <a:r>
              <a:rPr sz="2800" b="1">
                <a:solidFill>
                  <a:srgbClr val="4F81BD"/>
                </a:solidFill>
                <a:ea typeface="宋体" panose="02010600030101010101" pitchFamily="2" charset="-122"/>
              </a:rPr>
              <a:t>宿主WebHost</a:t>
            </a:r>
            <a:endParaRPr sz="2800" b="1">
              <a:solidFill>
                <a:srgbClr val="4F81BD"/>
              </a:solidFill>
              <a:ea typeface="宋体" panose="02010600030101010101" pitchFamily="2" charset="-122"/>
            </a:endParaRPr>
          </a:p>
        </p:txBody>
      </p:sp>
      <p:pic>
        <p:nvPicPr>
          <p:cNvPr id="34" name="Picture"/>
          <p:cNvPicPr>
            <a:picLocks noChangeAspect="1" noChangeArrowheads="1"/>
          </p:cNvPicPr>
          <p:nvPr/>
        </p:nvPicPr>
        <p:blipFill>
          <a:blip r:embed="rId2"/>
          <a:stretch>
            <a:fillRect/>
          </a:stretch>
        </p:blipFill>
        <p:spPr>
          <a:xfrm>
            <a:off x="264795" y="335915"/>
            <a:ext cx="6530975" cy="4443730"/>
          </a:xfrm>
          <a:prstGeom prst="rect">
            <a:avLst/>
          </a:prstGeom>
          <a:noFill/>
          <a:ln w="9525">
            <a:noFill/>
          </a:ln>
        </p:spPr>
      </p:pic>
      <p:sp>
        <p:nvSpPr>
          <p:cNvPr id="100" name="文本框 99"/>
          <p:cNvSpPr txBox="1"/>
          <p:nvPr/>
        </p:nvSpPr>
        <p:spPr>
          <a:xfrm>
            <a:off x="423545" y="4076700"/>
            <a:ext cx="5407025" cy="2122805"/>
          </a:xfrm>
          <a:prstGeom prst="rect">
            <a:avLst/>
          </a:prstGeom>
          <a:noFill/>
          <a:ln w="9525">
            <a:noFill/>
          </a:ln>
        </p:spPr>
        <p:txBody>
          <a:bodyPr wrap="square">
            <a:spAutoFit/>
          </a:bodyPr>
          <a:p>
            <a:pPr indent="0"/>
            <a:r>
              <a:rPr lang="en-US" sz="1600" b="1">
                <a:latin typeface="Cambria" panose="02040503050406030204" charset="0"/>
                <a:cs typeface="Times New Roman" panose="02020603050405020304" charset="0"/>
              </a:rPr>
              <a:t>ASP.NET Core</a:t>
            </a:r>
            <a:endParaRPr lang="en-US" sz="1600" b="1">
              <a:latin typeface="Cambria" panose="02040503050406030204" charset="0"/>
              <a:cs typeface="Times New Roman" panose="02020603050405020304" charset="0"/>
            </a:endParaRPr>
          </a:p>
          <a:p>
            <a:pPr indent="0"/>
            <a:r>
              <a:rPr lang="zh-CN" sz="1600" b="1">
                <a:solidFill>
                  <a:srgbClr val="4F81BD"/>
                </a:solidFill>
                <a:cs typeface="Cambria" panose="02040503050406030204" charset="0"/>
                <a:hlinkClick r:id="rId3"/>
              </a:rPr>
              <a:t>启动流程调用堆栈</a:t>
            </a:r>
            <a:r>
              <a:rPr lang="en-US" sz="1600" b="1">
                <a:latin typeface="Cambria" panose="02040503050406030204" charset="0"/>
                <a:cs typeface="Times New Roman" panose="02020603050405020304" charset="0"/>
              </a:rPr>
              <a:t> </a:t>
            </a:r>
            <a:r>
              <a:rPr lang="zh-CN" sz="1400" b="1">
                <a:ea typeface="宋体" panose="02010600030101010101" pitchFamily="2" charset="-122"/>
              </a:rPr>
              <a:t>其核心主要在于</a:t>
            </a:r>
            <a:r>
              <a:rPr lang="en-US" sz="1400" b="1">
                <a:latin typeface="Calibri" panose="020F0502020204030204" charset="0"/>
                <a:ea typeface="宋体" panose="02010600030101010101" pitchFamily="2" charset="-122"/>
                <a:cs typeface="Times New Roman" panose="02020603050405020304" charset="0"/>
              </a:rPr>
              <a:t>WebHost</a:t>
            </a:r>
            <a:r>
              <a:rPr lang="zh-CN" sz="1400" b="1">
                <a:ea typeface="宋体" panose="02010600030101010101" pitchFamily="2" charset="-122"/>
              </a:rPr>
              <a:t>的创建，又可以划分为三个部分：</a:t>
            </a:r>
            <a:endParaRPr lang="zh-CN" sz="1400" b="1">
              <a:ea typeface="宋体" panose="02010600030101010101" pitchFamily="2" charset="-122"/>
            </a:endParaRPr>
          </a:p>
          <a:p>
            <a:pPr indent="0"/>
            <a:r>
              <a:rPr lang="en-US" altLang="zh-CN" sz="1400" b="1">
                <a:ea typeface="宋体" panose="02010600030101010101" pitchFamily="2" charset="-122"/>
              </a:rPr>
              <a:t>1  </a:t>
            </a:r>
            <a:r>
              <a:rPr lang="zh-CN" sz="1400" b="1">
                <a:ea typeface="宋体" panose="02010600030101010101" pitchFamily="2" charset="-122"/>
              </a:rPr>
              <a:t>构建依赖注入容器，初始通用</a:t>
            </a:r>
            <a:r>
              <a:rPr lang="zh-CN" sz="1400" b="1">
                <a:solidFill>
                  <a:srgbClr val="EC6E12"/>
                </a:solidFill>
                <a:ea typeface="宋体" panose="02010600030101010101" pitchFamily="2" charset="-122"/>
              </a:rPr>
              <a:t>服务的注册</a:t>
            </a:r>
            <a:r>
              <a:rPr lang="zh-CN" sz="1400" b="1">
                <a:ea typeface="宋体" panose="02010600030101010101" pitchFamily="2" charset="-122"/>
              </a:rPr>
              <a:t>：</a:t>
            </a:r>
            <a:r>
              <a:rPr lang="en-US" altLang="zh-CN" sz="1400" b="1">
                <a:ea typeface="宋体" panose="02010600030101010101" pitchFamily="2" charset="-122"/>
              </a:rPr>
              <a:t>				</a:t>
            </a:r>
            <a:r>
              <a:rPr lang="en-US" sz="1400" b="1">
                <a:latin typeface="Calibri" panose="020F0502020204030204" charset="0"/>
                <a:ea typeface="宋体" panose="02010600030101010101" pitchFamily="2" charset="-122"/>
                <a:cs typeface="Times New Roman" panose="02020603050405020304" charset="0"/>
              </a:rPr>
              <a:t>BuildCommonService();</a:t>
            </a:r>
            <a:endParaRPr lang="zh-CN" sz="1400" b="1">
              <a:ea typeface="宋体" panose="02010600030101010101" pitchFamily="2" charset="-122"/>
            </a:endParaRPr>
          </a:p>
          <a:p>
            <a:pPr indent="0"/>
            <a:r>
              <a:rPr lang="en-US" altLang="zh-CN" sz="1400" b="1">
                <a:ea typeface="宋体" panose="02010600030101010101" pitchFamily="2" charset="-122"/>
              </a:rPr>
              <a:t>2  </a:t>
            </a:r>
            <a:r>
              <a:rPr lang="zh-CN" sz="1400" b="1">
                <a:ea typeface="宋体" panose="02010600030101010101" pitchFamily="2" charset="-122"/>
              </a:rPr>
              <a:t>实例化</a:t>
            </a:r>
            <a:r>
              <a:rPr lang="en-US" sz="1400" b="1">
                <a:latin typeface="Calibri" panose="020F0502020204030204" charset="0"/>
                <a:ea typeface="宋体" panose="02010600030101010101" pitchFamily="2" charset="-122"/>
                <a:cs typeface="Times New Roman" panose="02020603050405020304" charset="0"/>
              </a:rPr>
              <a:t>WebHost</a:t>
            </a:r>
            <a:r>
              <a:rPr lang="zh-CN" sz="1400" b="1">
                <a:ea typeface="宋体" panose="02010600030101010101" pitchFamily="2" charset="-122"/>
              </a:rPr>
              <a:t>：</a:t>
            </a:r>
            <a:r>
              <a:rPr lang="en-US" sz="1400" b="1">
                <a:latin typeface="Calibri" panose="020F0502020204030204" charset="0"/>
                <a:ea typeface="宋体" panose="02010600030101010101" pitchFamily="2" charset="-122"/>
              </a:rPr>
              <a:t>var host = new WebHost(...);</a:t>
            </a:r>
            <a:endParaRPr lang="zh-CN" sz="1400" b="1">
              <a:ea typeface="宋体" panose="02010600030101010101" pitchFamily="2" charset="-122"/>
            </a:endParaRPr>
          </a:p>
          <a:p>
            <a:pPr indent="0"/>
            <a:r>
              <a:rPr lang="en-US" altLang="zh-CN" sz="1400" b="1">
                <a:ea typeface="宋体" panose="02010600030101010101" pitchFamily="2" charset="-122"/>
              </a:rPr>
              <a:t>3  </a:t>
            </a:r>
            <a:r>
              <a:rPr lang="zh-CN" sz="1400" b="1">
                <a:ea typeface="宋体" panose="02010600030101010101" pitchFamily="2" charset="-122"/>
              </a:rPr>
              <a:t>初始化</a:t>
            </a:r>
            <a:r>
              <a:rPr lang="en-US" sz="1400" b="1">
                <a:latin typeface="Calibri" panose="020F0502020204030204" charset="0"/>
                <a:ea typeface="宋体" panose="02010600030101010101" pitchFamily="2" charset="-122"/>
                <a:cs typeface="Times New Roman" panose="02020603050405020304" charset="0"/>
              </a:rPr>
              <a:t>WebHost</a:t>
            </a:r>
            <a:r>
              <a:rPr lang="zh-CN" sz="1400" b="1">
                <a:ea typeface="宋体" panose="02010600030101010101" pitchFamily="2" charset="-122"/>
              </a:rPr>
              <a:t>，也就是构建</a:t>
            </a:r>
            <a:r>
              <a:rPr lang="zh-CN" sz="1400" b="1">
                <a:solidFill>
                  <a:srgbClr val="EC6E12"/>
                </a:solidFill>
                <a:ea typeface="宋体" panose="02010600030101010101" pitchFamily="2" charset="-122"/>
              </a:rPr>
              <a:t>由中间件组成</a:t>
            </a:r>
            <a:r>
              <a:rPr lang="zh-CN" sz="1400" b="1">
                <a:ea typeface="宋体" panose="02010600030101010101" pitchFamily="2" charset="-122"/>
              </a:rPr>
              <a:t>的请求处理管道：</a:t>
            </a:r>
            <a:r>
              <a:rPr lang="en-US" altLang="zh-CN" sz="1400" b="1">
                <a:ea typeface="宋体" panose="02010600030101010101" pitchFamily="2" charset="-122"/>
              </a:rPr>
              <a:t>		</a:t>
            </a:r>
            <a:r>
              <a:rPr lang="en-US" sz="1400" b="1">
                <a:latin typeface="Calibri" panose="020F0502020204030204" charset="0"/>
                <a:ea typeface="宋体" panose="02010600030101010101" pitchFamily="2" charset="-122"/>
              </a:rPr>
              <a:t>host.Initialize();</a:t>
            </a:r>
            <a:endParaRPr lang="en-US" altLang="en-US" sz="1400" b="1">
              <a:latin typeface="Calibri" panose="020F0502020204030204" charset="0"/>
              <a:ea typeface="宋体" panose="02010600030101010101" pitchFamily="2" charset="-122"/>
            </a:endParaRPr>
          </a:p>
        </p:txBody>
      </p:sp>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Picture"/>
          <p:cNvPicPr>
            <a:picLocks noChangeAspect="1" noChangeArrowheads="1"/>
          </p:cNvPicPr>
          <p:nvPr/>
        </p:nvPicPr>
        <p:blipFill>
          <a:blip r:embed="rId1"/>
          <a:stretch>
            <a:fillRect/>
          </a:stretch>
        </p:blipFill>
        <p:spPr>
          <a:xfrm>
            <a:off x="-142240" y="-10795"/>
            <a:ext cx="12306300" cy="6880225"/>
          </a:xfrm>
          <a:prstGeom prst="rect">
            <a:avLst/>
          </a:prstGeom>
          <a:noFill/>
          <a:ln w="9525">
            <a:noFill/>
          </a:ln>
        </p:spPr>
      </p:pic>
      <p:sp>
        <p:nvSpPr>
          <p:cNvPr id="2" name="文本框 1"/>
          <p:cNvSpPr txBox="1"/>
          <p:nvPr/>
        </p:nvSpPr>
        <p:spPr>
          <a:xfrm>
            <a:off x="4419600" y="1016318"/>
            <a:ext cx="5080000" cy="521970"/>
          </a:xfrm>
          <a:prstGeom prst="rect">
            <a:avLst/>
          </a:prstGeom>
          <a:noFill/>
          <a:ln w="9525">
            <a:noFill/>
          </a:ln>
        </p:spPr>
        <p:txBody>
          <a:bodyPr>
            <a:spAutoFit/>
          </a:bodyPr>
          <a:p>
            <a:pPr indent="0"/>
            <a:r>
              <a:rPr sz="2800" b="1">
                <a:solidFill>
                  <a:srgbClr val="4F81BD"/>
                </a:solidFill>
                <a:ea typeface="宋体" panose="02010600030101010101" pitchFamily="2" charset="-122"/>
              </a:rPr>
              <a:t>宿主WebHost</a:t>
            </a:r>
            <a:endParaRPr sz="2800" b="1">
              <a:solidFill>
                <a:srgbClr val="4F81BD"/>
              </a:solidFill>
              <a:ea typeface="宋体" panose="02010600030101010101" pitchFamily="2" charset="-122"/>
            </a:endParaRPr>
          </a:p>
        </p:txBody>
      </p:sp>
      <p:pic>
        <p:nvPicPr>
          <p:cNvPr id="36" name="Picture"/>
          <p:cNvPicPr>
            <a:picLocks noChangeAspect="1" noChangeArrowheads="1"/>
          </p:cNvPicPr>
          <p:nvPr/>
        </p:nvPicPr>
        <p:blipFill>
          <a:blip r:embed="rId2"/>
          <a:stretch>
            <a:fillRect/>
          </a:stretch>
        </p:blipFill>
        <p:spPr>
          <a:xfrm>
            <a:off x="306705" y="288290"/>
            <a:ext cx="6456045" cy="4318000"/>
          </a:xfrm>
          <a:prstGeom prst="rect">
            <a:avLst/>
          </a:prstGeom>
          <a:noFill/>
          <a:ln w="9525">
            <a:noFill/>
          </a:ln>
        </p:spPr>
      </p:pic>
      <p:sp>
        <p:nvSpPr>
          <p:cNvPr id="100" name="文本框 99"/>
          <p:cNvSpPr txBox="1"/>
          <p:nvPr/>
        </p:nvSpPr>
        <p:spPr>
          <a:xfrm>
            <a:off x="6316980" y="397828"/>
            <a:ext cx="5080000" cy="1291590"/>
          </a:xfrm>
          <a:prstGeom prst="rect">
            <a:avLst/>
          </a:prstGeom>
          <a:noFill/>
          <a:ln w="9525">
            <a:noFill/>
          </a:ln>
        </p:spPr>
        <p:txBody>
          <a:bodyPr>
            <a:spAutoFit/>
          </a:bodyPr>
          <a:p>
            <a:pPr indent="0"/>
            <a:r>
              <a:rPr lang="zh-CN" sz="1600" b="1">
                <a:solidFill>
                  <a:srgbClr val="4F81BD"/>
                </a:solidFill>
                <a:ea typeface="宋体" panose="02010600030101010101" pitchFamily="2" charset="-122"/>
              </a:rPr>
              <a:t>构建请求处理管道</a:t>
            </a:r>
            <a:r>
              <a:rPr lang="zh-CN" sz="1400" b="0">
                <a:cs typeface="Cambria" panose="02040503050406030204" charset="0"/>
              </a:rPr>
              <a:t>请求管道的构建，主要是中间件之间的衔接处理。</a:t>
            </a:r>
            <a:r>
              <a:rPr lang="zh-CN" sz="1200" b="0">
                <a:ea typeface="宋体" panose="02010600030101010101" pitchFamily="2" charset="-122"/>
              </a:rPr>
              <a:t>而请求处理管道的构建，又包含三个主要部分：注册</a:t>
            </a:r>
            <a:r>
              <a:rPr lang="en-US" sz="1200" b="0">
                <a:latin typeface="Calibri" panose="020F0502020204030204" charset="0"/>
                <a:ea typeface="宋体" panose="02010600030101010101" pitchFamily="2" charset="-122"/>
                <a:cs typeface="Times New Roman" panose="02020603050405020304" charset="0"/>
              </a:rPr>
              <a:t>Startup</a:t>
            </a:r>
            <a:r>
              <a:rPr lang="zh-CN" sz="1200" b="0">
                <a:ea typeface="宋体" panose="02010600030101010101" pitchFamily="2" charset="-122"/>
              </a:rPr>
              <a:t>中绑定的服务；配置</a:t>
            </a:r>
            <a:r>
              <a:rPr lang="en-US" sz="1200" b="0">
                <a:latin typeface="Calibri" panose="020F0502020204030204" charset="0"/>
                <a:ea typeface="宋体" panose="02010600030101010101" pitchFamily="2" charset="-122"/>
                <a:cs typeface="Times New Roman" panose="02020603050405020304" charset="0"/>
              </a:rPr>
              <a:t>IServer</a:t>
            </a:r>
            <a:r>
              <a:rPr lang="zh-CN" sz="1200" b="0">
                <a:ea typeface="宋体" panose="02010600030101010101" pitchFamily="2" charset="-122"/>
              </a:rPr>
              <a:t>；构建管道</a:t>
            </a:r>
            <a:endParaRPr lang="zh-CN" altLang="en-US" sz="1200" b="0">
              <a:ea typeface="宋体" panose="02010600030101010101" pitchFamily="2" charset="-122"/>
            </a:endParaRPr>
          </a:p>
        </p:txBody>
      </p:sp>
      <p:sp>
        <p:nvSpPr>
          <p:cNvPr id="4" name="文本框 3"/>
          <p:cNvSpPr txBox="1"/>
          <p:nvPr/>
        </p:nvSpPr>
        <p:spPr>
          <a:xfrm>
            <a:off x="396875" y="5419725"/>
            <a:ext cx="6275705" cy="829945"/>
          </a:xfrm>
          <a:prstGeom prst="rect">
            <a:avLst/>
          </a:prstGeom>
          <a:noFill/>
          <a:ln w="9525">
            <a:noFill/>
          </a:ln>
        </p:spPr>
        <p:txBody>
          <a:bodyPr wrap="square">
            <a:spAutoFit/>
          </a:bodyPr>
          <a:p>
            <a:pPr indent="0"/>
            <a:r>
              <a:rPr lang="zh-CN" sz="1200" b="0">
                <a:cs typeface="Cambria" panose="02040503050406030204" charset="0"/>
              </a:rPr>
              <a:t>与我们上面所讲WebHost的构建环节具有相同的调用堆栈。而最终返回的正是由</a:t>
            </a:r>
            <a:r>
              <a:rPr lang="zh-CN" sz="1200" b="1">
                <a:cs typeface="Cambria" panose="02040503050406030204" charset="0"/>
              </a:rPr>
              <a:t>中间件衔接</a:t>
            </a:r>
            <a:r>
              <a:rPr lang="zh-CN" sz="1200" b="0">
                <a:cs typeface="Cambria" panose="02040503050406030204" charset="0"/>
              </a:rPr>
              <a:t>而成的</a:t>
            </a:r>
            <a:r>
              <a:rPr lang="en-US" sz="1100" b="0">
                <a:latin typeface="Consolas" panose="020B0609020204030204" charset="0"/>
              </a:rPr>
              <a:t>RequestDelegate</a:t>
            </a:r>
            <a:r>
              <a:rPr lang="zh-CN" sz="1200" b="0">
                <a:cs typeface="Cambria" panose="02040503050406030204" charset="0"/>
              </a:rPr>
              <a:t>类型代表的请求管道。</a:t>
            </a:r>
            <a:r>
              <a:rPr lang="en-US" sz="1200" b="0">
                <a:latin typeface="Cambria" panose="02040503050406030204" charset="0"/>
                <a:cs typeface="Times New Roman" panose="02020603050405020304" charset="0"/>
              </a:rPr>
              <a:t> </a:t>
            </a:r>
            <a:r>
              <a:rPr lang="zh-CN" sz="1200" b="1">
                <a:cs typeface="Cambria" panose="02040503050406030204" charset="0"/>
              </a:rPr>
              <a:t>Pilpeline（请求处理管道）</a:t>
            </a:r>
            <a:r>
              <a:rPr lang="zh-CN" sz="1200" b="0">
                <a:cs typeface="Cambria" panose="02040503050406030204" charset="0"/>
              </a:rPr>
              <a:t>：一连串的</a:t>
            </a:r>
            <a:r>
              <a:rPr lang="en-US" sz="1200" b="1">
                <a:latin typeface="Cambria" panose="02040503050406030204" charset="0"/>
                <a:cs typeface="Times New Roman" panose="02020603050405020304" charset="0"/>
              </a:rPr>
              <a:t>RequestDelegate</a:t>
            </a:r>
            <a:r>
              <a:rPr lang="zh-CN" sz="1200" b="0">
                <a:cs typeface="Cambria" panose="02040503050406030204" charset="0"/>
              </a:rPr>
              <a:t>请求委托的衔接</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2505075" y="3817620"/>
            <a:ext cx="7798435" cy="583565"/>
          </a:xfrm>
          <a:prstGeom prst="rect">
            <a:avLst/>
          </a:prstGeom>
          <a:noFill/>
        </p:spPr>
        <p:txBody>
          <a:bodyPr wrap="square" rtlCol="0">
            <a:spAutoFit/>
          </a:bodyPr>
          <a:p>
            <a:pPr algn="ctr">
              <a:lnSpc>
                <a:spcPct val="100000"/>
              </a:lnSpc>
            </a:pPr>
            <a:r>
              <a:rPr lang="en-US" altLang="zh-CN" sz="1600">
                <a:solidFill>
                  <a:srgbClr val="7A99A0"/>
                </a:solidFill>
                <a:cs typeface="+mn-lt"/>
                <a:sym typeface="+mn-ea"/>
              </a:rPr>
              <a:t>所有的ASP.NET托管库都是从`Program`开始执行</a:t>
            </a:r>
            <a:endParaRPr lang="en-US" altLang="zh-CN" sz="1600">
              <a:solidFill>
                <a:srgbClr val="7A99A0"/>
              </a:solidFill>
              <a:cs typeface="+mn-lt"/>
              <a:sym typeface="+mn-ea"/>
            </a:endParaRPr>
          </a:p>
          <a:p>
            <a:pPr algn="ctr">
              <a:lnSpc>
                <a:spcPct val="100000"/>
              </a:lnSpc>
            </a:pPr>
            <a:r>
              <a:rPr lang="en-US" altLang="zh-CN" sz="1600">
                <a:solidFill>
                  <a:srgbClr val="7A99A0"/>
                </a:solidFill>
                <a:cs typeface="+mn-lt"/>
                <a:sym typeface="+mn-ea"/>
              </a:rPr>
              <a:t>故而.NET工具链[可同时用于.NET Core控制台和ASP.NET Core应用程序</a:t>
            </a:r>
            <a:endParaRPr lang="en-US" altLang="zh-CN" sz="1600">
              <a:solidFill>
                <a:srgbClr val="7A99A0"/>
              </a:solidFill>
              <a:cs typeface="+mn-lt"/>
              <a:sym typeface="+mn-ea"/>
            </a:endParaRPr>
          </a:p>
        </p:txBody>
      </p:sp>
      <p:sp>
        <p:nvSpPr>
          <p:cNvPr id="27" name="文本框 26"/>
          <p:cNvSpPr txBox="1"/>
          <p:nvPr/>
        </p:nvSpPr>
        <p:spPr>
          <a:xfrm>
            <a:off x="4047490" y="1633855"/>
            <a:ext cx="4097020" cy="2183765"/>
          </a:xfrm>
          <a:prstGeom prst="rect">
            <a:avLst/>
          </a:prstGeom>
          <a:noFill/>
        </p:spPr>
        <p:txBody>
          <a:bodyPr wrap="square" rtlCol="0">
            <a:spAutoFit/>
          </a:bodyPr>
          <a:p>
            <a:pPr algn="ctr"/>
            <a:r>
              <a:rPr lang="zh-CN" altLang="en-US" sz="9600">
                <a:solidFill>
                  <a:srgbClr val="42575C"/>
                </a:solidFill>
                <a:latin typeface="新宋体" panose="02010609030101010101" charset="-122"/>
                <a:ea typeface="新宋体" panose="02010609030101010101" charset="-122"/>
              </a:rPr>
              <a:t>启动</a:t>
            </a:r>
            <a:endParaRPr lang="zh-CN" altLang="en-US" sz="4000">
              <a:solidFill>
                <a:srgbClr val="42575C"/>
              </a:solidFill>
              <a:latin typeface="新宋体" panose="02010609030101010101" charset="-122"/>
              <a:ea typeface="新宋体" panose="02010609030101010101" charset="-122"/>
            </a:endParaRPr>
          </a:p>
          <a:p>
            <a:pPr algn="ctr"/>
            <a:r>
              <a:rPr lang="en-US" altLang="zh-CN" sz="4000">
                <a:solidFill>
                  <a:srgbClr val="42575C"/>
                </a:solidFill>
                <a:latin typeface="新宋体" panose="02010609030101010101" charset="-122"/>
                <a:ea typeface="新宋体" panose="02010609030101010101" charset="-122"/>
              </a:rPr>
              <a:t>Startup</a:t>
            </a:r>
            <a:endParaRPr lang="en-US" altLang="zh-CN" sz="4000">
              <a:solidFill>
                <a:srgbClr val="42575C"/>
              </a:solidFill>
              <a:latin typeface="新宋体" panose="02010609030101010101" charset="-122"/>
              <a:ea typeface="新宋体" panose="02010609030101010101" charset="-122"/>
            </a:endParaRPr>
          </a:p>
        </p:txBody>
      </p:sp>
      <p:pic>
        <p:nvPicPr>
          <p:cNvPr id="17" name="图片 16" descr="49"/>
          <p:cNvPicPr>
            <a:picLocks noChangeAspect="1"/>
          </p:cNvPicPr>
          <p:nvPr/>
        </p:nvPicPr>
        <p:blipFill>
          <a:blip r:embed="rId1"/>
          <a:srcRect l="37163" t="30801" r="36928" b="44690"/>
          <a:stretch>
            <a:fillRect/>
          </a:stretch>
        </p:blipFill>
        <p:spPr>
          <a:xfrm>
            <a:off x="5483860" y="4509135"/>
            <a:ext cx="1224915" cy="1158875"/>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 name="Picture"/>
          <p:cNvPicPr>
            <a:picLocks noChangeAspect="1" noChangeArrowheads="1"/>
          </p:cNvPicPr>
          <p:nvPr/>
        </p:nvPicPr>
        <p:blipFill>
          <a:blip r:embed="rId1"/>
          <a:stretch>
            <a:fillRect/>
          </a:stretch>
        </p:blipFill>
        <p:spPr>
          <a:xfrm>
            <a:off x="-105410" y="-11430"/>
            <a:ext cx="12306300" cy="6880225"/>
          </a:xfrm>
          <a:prstGeom prst="rect">
            <a:avLst/>
          </a:prstGeom>
          <a:noFill/>
          <a:ln w="9525">
            <a:noFill/>
          </a:ln>
        </p:spPr>
      </p:pic>
      <p:sp>
        <p:nvSpPr>
          <p:cNvPr id="2" name="文本框 1"/>
          <p:cNvSpPr txBox="1"/>
          <p:nvPr/>
        </p:nvSpPr>
        <p:spPr>
          <a:xfrm>
            <a:off x="4419600" y="1016318"/>
            <a:ext cx="5080000" cy="521970"/>
          </a:xfrm>
          <a:prstGeom prst="rect">
            <a:avLst/>
          </a:prstGeom>
          <a:noFill/>
          <a:ln w="9525">
            <a:noFill/>
          </a:ln>
        </p:spPr>
        <p:txBody>
          <a:bodyPr>
            <a:spAutoFit/>
          </a:bodyPr>
          <a:p>
            <a:pPr indent="0"/>
            <a:r>
              <a:rPr sz="2800" b="1">
                <a:solidFill>
                  <a:srgbClr val="4F81BD"/>
                </a:solidFill>
                <a:ea typeface="宋体" panose="02010600030101010101" pitchFamily="2" charset="-122"/>
              </a:rPr>
              <a:t>宿主WebHost</a:t>
            </a:r>
            <a:endParaRPr sz="2800" b="1">
              <a:solidFill>
                <a:srgbClr val="4F81BD"/>
              </a:solidFill>
              <a:ea typeface="宋体" panose="02010600030101010101" pitchFamily="2" charset="-122"/>
            </a:endParaRPr>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5013325" y="1929765"/>
            <a:ext cx="4018915" cy="410845"/>
          </a:xfrm>
          <a:prstGeom prst="rect">
            <a:avLst/>
          </a:prstGeom>
          <a:noFill/>
        </p:spPr>
        <p:txBody>
          <a:bodyPr wrap="square" rtlCol="0">
            <a:spAutoFit/>
          </a:bodyPr>
          <a:p>
            <a:pPr algn="l">
              <a:lnSpc>
                <a:spcPct val="130000"/>
              </a:lnSpc>
              <a:buClrTx/>
              <a:buSzTx/>
              <a:buFontTx/>
            </a:pPr>
            <a:r>
              <a:rPr lang="zh-CN" altLang="en-US" sz="3200" b="1">
                <a:solidFill>
                  <a:srgbClr val="EC6E12"/>
                </a:solidFill>
                <a:latin typeface="Calibri" panose="020F0502020204030204" charset="0"/>
                <a:cs typeface="Calibri" panose="020F0502020204030204" charset="0"/>
              </a:rPr>
              <a:t>启动</a:t>
            </a:r>
            <a:r>
              <a:rPr lang="zh-CN" altLang="en-US" sz="3200" b="1">
                <a:solidFill>
                  <a:srgbClr val="42575C"/>
                </a:solidFill>
                <a:latin typeface="Calibri" panose="020F0502020204030204" charset="0"/>
                <a:cs typeface="Calibri" panose="020F0502020204030204" charset="0"/>
              </a:rPr>
              <a:t>流程与</a:t>
            </a:r>
            <a:r>
              <a:rPr lang="zh-CN" altLang="en-US" sz="3200" b="1">
                <a:solidFill>
                  <a:srgbClr val="EC6E12"/>
                </a:solidFill>
                <a:latin typeface="Calibri" panose="020F0502020204030204" charset="0"/>
                <a:cs typeface="Calibri" panose="020F0502020204030204" charset="0"/>
              </a:rPr>
              <a:t>运行</a:t>
            </a:r>
            <a:r>
              <a:rPr lang="zh-CN" altLang="en-US" sz="3200" b="1">
                <a:solidFill>
                  <a:srgbClr val="42575C"/>
                </a:solidFill>
                <a:latin typeface="Calibri" panose="020F0502020204030204" charset="0"/>
                <a:cs typeface="Calibri" panose="020F0502020204030204" charset="0"/>
              </a:rPr>
              <a:t>机制</a:t>
            </a:r>
            <a:endParaRPr lang="zh-CN" altLang="en-US" sz="3200" b="1">
              <a:solidFill>
                <a:srgbClr val="42575C"/>
              </a:solidFill>
              <a:latin typeface="Calibri" panose="020F0502020204030204" charset="0"/>
              <a:cs typeface="Calibri" panose="020F0502020204030204" charset="0"/>
            </a:endParaRPr>
          </a:p>
        </p:txBody>
      </p:sp>
      <p:sp>
        <p:nvSpPr>
          <p:cNvPr id="2" name="圆角矩形 1"/>
          <p:cNvSpPr/>
          <p:nvPr/>
        </p:nvSpPr>
        <p:spPr>
          <a:xfrm>
            <a:off x="3456940" y="1918970"/>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639820" y="2021205"/>
            <a:ext cx="469900" cy="583565"/>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3" name="文本框 2"/>
          <p:cNvSpPr txBox="1"/>
          <p:nvPr/>
        </p:nvSpPr>
        <p:spPr>
          <a:xfrm>
            <a:off x="5013325" y="3270250"/>
            <a:ext cx="4471670"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rPr>
              <a:t>精准功能 及</a:t>
            </a:r>
            <a:r>
              <a:rPr lang="zh-CN" altLang="en-US" sz="3200" b="1">
                <a:solidFill>
                  <a:srgbClr val="EC6E12"/>
                </a:solidFill>
                <a:latin typeface="Calibri" panose="020F0502020204030204" charset="0"/>
                <a:cs typeface="Calibri" panose="020F0502020204030204" charset="0"/>
                <a:sym typeface="+mn-ea"/>
              </a:rPr>
              <a:t>淬炼</a:t>
            </a:r>
            <a:r>
              <a:rPr lang="zh-CN" altLang="en-US" sz="3200" b="1">
                <a:solidFill>
                  <a:srgbClr val="42575C"/>
                </a:solidFill>
                <a:latin typeface="Calibri" panose="020F0502020204030204" charset="0"/>
                <a:cs typeface="Calibri" panose="020F0502020204030204" charset="0"/>
              </a:rPr>
              <a:t>优化</a:t>
            </a:r>
            <a:endParaRPr lang="zh-CN" altLang="en-US" sz="3200" b="1">
              <a:solidFill>
                <a:srgbClr val="EC6E12"/>
              </a:solidFill>
              <a:latin typeface="Calibri" panose="020F0502020204030204" charset="0"/>
              <a:cs typeface="Calibri" panose="020F0502020204030204" charset="0"/>
            </a:endParaRPr>
          </a:p>
        </p:txBody>
      </p:sp>
      <p:sp>
        <p:nvSpPr>
          <p:cNvPr id="4" name="圆角矩形 3"/>
          <p:cNvSpPr/>
          <p:nvPr/>
        </p:nvSpPr>
        <p:spPr>
          <a:xfrm>
            <a:off x="3456940" y="325945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39820" y="3361690"/>
            <a:ext cx="469900" cy="583565"/>
          </a:xfrm>
          <a:prstGeom prst="rect">
            <a:avLst/>
          </a:prstGeom>
          <a:noFill/>
        </p:spPr>
        <p:txBody>
          <a:bodyPr wrap="square" rtlCol="0">
            <a:spAutoFit/>
          </a:bodyPr>
          <a:p>
            <a:r>
              <a:rPr lang="en-US" altLang="zh-CN" sz="3200">
                <a:solidFill>
                  <a:schemeClr val="bg1"/>
                </a:solidFill>
              </a:rPr>
              <a:t>2</a:t>
            </a:r>
            <a:endParaRPr lang="en-US" altLang="zh-CN" sz="3200">
              <a:solidFill>
                <a:schemeClr val="bg1"/>
              </a:solidFill>
            </a:endParaRPr>
          </a:p>
        </p:txBody>
      </p:sp>
      <p:sp>
        <p:nvSpPr>
          <p:cNvPr id="7" name="文本框 6"/>
          <p:cNvSpPr txBox="1"/>
          <p:nvPr/>
        </p:nvSpPr>
        <p:spPr>
          <a:xfrm>
            <a:off x="5013325" y="4606290"/>
            <a:ext cx="4568825"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sym typeface="+mn-ea"/>
              </a:rPr>
              <a:t>模块</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容器</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与服务</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endParaRPr lang="zh-CN" altLang="en-US" sz="3200" b="1">
              <a:solidFill>
                <a:srgbClr val="42575C"/>
              </a:solidFill>
              <a:latin typeface="Calibri" panose="020F0502020204030204" charset="0"/>
              <a:cs typeface="Calibri" panose="020F0502020204030204" charset="0"/>
            </a:endParaRPr>
          </a:p>
        </p:txBody>
      </p:sp>
      <p:sp>
        <p:nvSpPr>
          <p:cNvPr id="12" name="圆角矩形 11"/>
          <p:cNvSpPr/>
          <p:nvPr/>
        </p:nvSpPr>
        <p:spPr>
          <a:xfrm>
            <a:off x="3456940" y="459549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639820" y="4697730"/>
            <a:ext cx="469900" cy="583565"/>
          </a:xfrm>
          <a:prstGeom prst="rect">
            <a:avLst/>
          </a:prstGeom>
          <a:noFill/>
        </p:spPr>
        <p:txBody>
          <a:bodyPr wrap="square" rtlCol="0">
            <a:spAutoFit/>
          </a:bodyPr>
          <a:p>
            <a:r>
              <a:rPr lang="en-US" altLang="zh-CN" sz="3200">
                <a:solidFill>
                  <a:schemeClr val="bg1"/>
                </a:solidFill>
              </a:rPr>
              <a:t>3</a:t>
            </a:r>
            <a:endParaRPr lang="en-US" altLang="zh-CN" sz="3200">
              <a:solidFill>
                <a:schemeClr val="bg1"/>
              </a:solidFill>
            </a:endParaRPr>
          </a:p>
        </p:txBody>
      </p:sp>
      <p:sp>
        <p:nvSpPr>
          <p:cNvPr id="14" name="文本框 13"/>
          <p:cNvSpPr txBox="1"/>
          <p:nvPr/>
        </p:nvSpPr>
        <p:spPr>
          <a:xfrm>
            <a:off x="255905" y="898525"/>
            <a:ext cx="4151630" cy="368300"/>
          </a:xfrm>
          <a:prstGeom prst="rect">
            <a:avLst/>
          </a:prstGeom>
          <a:noFill/>
        </p:spPr>
        <p:txBody>
          <a:bodyPr wrap="square" rtlCol="0">
            <a:spAutoFit/>
          </a:bodyPr>
          <a:p>
            <a:pPr algn="l">
              <a:lnSpc>
                <a:spcPct val="100000"/>
              </a:lnSpc>
            </a:pPr>
            <a:r>
              <a:rPr lang="zh-CN" altLang="en-US">
                <a:solidFill>
                  <a:srgbClr val="7A99A0"/>
                </a:solidFill>
                <a:latin typeface="Calibri" panose="020F0502020204030204" charset="0"/>
                <a:cs typeface="Calibri" panose="020F0502020204030204" charset="0"/>
              </a:rPr>
              <a:t>面向</a:t>
            </a:r>
            <a:r>
              <a:rPr lang="zh-CN" altLang="en-US">
                <a:solidFill>
                  <a:srgbClr val="7A99A0"/>
                </a:solidFill>
                <a:latin typeface="Calibri" panose="020F0502020204030204" charset="0"/>
                <a:cs typeface="Calibri" panose="020F0502020204030204" charset="0"/>
              </a:rPr>
              <a:t>云时代</a:t>
            </a:r>
            <a:r>
              <a:rPr lang="en-US" altLang="zh-CN">
                <a:solidFill>
                  <a:srgbClr val="7A99A0"/>
                </a:solidFill>
                <a:latin typeface="Calibri" panose="020F0502020204030204" charset="0"/>
                <a:cs typeface="Calibri" panose="020F0502020204030204" charset="0"/>
              </a:rPr>
              <a:t>-</a:t>
            </a:r>
            <a:r>
              <a:rPr lang="zh-CN" altLang="en-US">
                <a:solidFill>
                  <a:srgbClr val="7A99A0"/>
                </a:solidFill>
                <a:latin typeface="Calibri" panose="020F0502020204030204" charset="0"/>
                <a:cs typeface="Calibri" panose="020F0502020204030204" charset="0"/>
              </a:rPr>
              <a:t>分布式与微服务</a:t>
            </a:r>
            <a:endParaRPr lang="zh-CN" altLang="en-US">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4537710" cy="583565"/>
          </a:xfrm>
          <a:prstGeom prst="rect">
            <a:avLst/>
          </a:prstGeom>
          <a:noFill/>
        </p:spPr>
        <p:txBody>
          <a:bodyPr wrap="square" rtlCol="0">
            <a:spAutoFit/>
            <a:scene3d>
              <a:camera prst="orthographicFront"/>
              <a:lightRig rig="threePt" dir="t"/>
            </a:scene3d>
          </a:bodyPr>
          <a:p>
            <a:r>
              <a:rPr lang="en-US" altLang="zh-CN" sz="3200">
                <a:solidFill>
                  <a:srgbClr val="42575C"/>
                </a:solidFill>
                <a:latin typeface="Gill Sans Ultra Bold" panose="020B0A02020104020203" charset="0"/>
                <a:ea typeface="宋体" panose="02010600030101010101" pitchFamily="2" charset="-122"/>
                <a:cs typeface="Gill Sans Ultra Bold" panose="020B0A02020104020203" charset="0"/>
                <a:sym typeface="+mn-ea"/>
              </a:rPr>
              <a:t>ASP.Net Core</a:t>
            </a:r>
            <a:endParaRPr lang="en-US" altLang="zh-CN" sz="3200" b="1">
              <a:solidFill>
                <a:srgbClr val="42575C"/>
              </a:solidFill>
              <a:effectLst/>
              <a:latin typeface="Gill Sans Ultra Bold" panose="020B0A02020104020203" charset="0"/>
              <a:ea typeface="宋体" panose="02010600030101010101" pitchFamily="2" charset="-122"/>
              <a:cs typeface="Gill Sans Ultra Bold" panose="020B0A02020104020203" charset="0"/>
              <a:sym typeface="+mn-ea"/>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5013325" y="1929765"/>
            <a:ext cx="4018915" cy="410845"/>
          </a:xfrm>
          <a:prstGeom prst="rect">
            <a:avLst/>
          </a:prstGeom>
          <a:noFill/>
        </p:spPr>
        <p:txBody>
          <a:bodyPr wrap="square" rtlCol="0">
            <a:spAutoFit/>
          </a:bodyPr>
          <a:p>
            <a:pPr algn="l">
              <a:lnSpc>
                <a:spcPct val="130000"/>
              </a:lnSpc>
              <a:buClrTx/>
              <a:buSzTx/>
              <a:buFontTx/>
            </a:pPr>
            <a:r>
              <a:rPr lang="zh-CN" altLang="en-US" sz="3200" b="1">
                <a:solidFill>
                  <a:srgbClr val="EC6E12"/>
                </a:solidFill>
                <a:latin typeface="Calibri" panose="020F0502020204030204" charset="0"/>
                <a:cs typeface="Calibri" panose="020F0502020204030204" charset="0"/>
              </a:rPr>
              <a:t>启动</a:t>
            </a:r>
            <a:r>
              <a:rPr lang="zh-CN" altLang="en-US" sz="3200" b="1">
                <a:solidFill>
                  <a:srgbClr val="42575C"/>
                </a:solidFill>
                <a:latin typeface="Calibri" panose="020F0502020204030204" charset="0"/>
                <a:cs typeface="Calibri" panose="020F0502020204030204" charset="0"/>
              </a:rPr>
              <a:t>流程与</a:t>
            </a:r>
            <a:r>
              <a:rPr lang="zh-CN" altLang="en-US" sz="3200" b="1">
                <a:solidFill>
                  <a:srgbClr val="EC6E12"/>
                </a:solidFill>
                <a:latin typeface="Calibri" panose="020F0502020204030204" charset="0"/>
                <a:cs typeface="Calibri" panose="020F0502020204030204" charset="0"/>
              </a:rPr>
              <a:t>运行</a:t>
            </a:r>
            <a:r>
              <a:rPr lang="zh-CN" altLang="en-US" sz="3200" b="1">
                <a:solidFill>
                  <a:srgbClr val="42575C"/>
                </a:solidFill>
                <a:latin typeface="Calibri" panose="020F0502020204030204" charset="0"/>
                <a:cs typeface="Calibri" panose="020F0502020204030204" charset="0"/>
              </a:rPr>
              <a:t>机制</a:t>
            </a:r>
            <a:endParaRPr lang="zh-CN" altLang="en-US" sz="3200" b="1">
              <a:solidFill>
                <a:srgbClr val="42575C"/>
              </a:solidFill>
              <a:latin typeface="Calibri" panose="020F0502020204030204" charset="0"/>
              <a:cs typeface="Calibri" panose="020F0502020204030204" charset="0"/>
            </a:endParaRPr>
          </a:p>
        </p:txBody>
      </p:sp>
      <p:sp>
        <p:nvSpPr>
          <p:cNvPr id="2" name="圆角矩形 1"/>
          <p:cNvSpPr/>
          <p:nvPr/>
        </p:nvSpPr>
        <p:spPr>
          <a:xfrm>
            <a:off x="3456940" y="1918970"/>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639820" y="2021205"/>
            <a:ext cx="469900" cy="583565"/>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3" name="文本框 2"/>
          <p:cNvSpPr txBox="1"/>
          <p:nvPr/>
        </p:nvSpPr>
        <p:spPr>
          <a:xfrm>
            <a:off x="5013325" y="3270250"/>
            <a:ext cx="4471670"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rPr>
              <a:t>精准功能 及</a:t>
            </a:r>
            <a:r>
              <a:rPr lang="zh-CN" altLang="en-US" sz="3200" b="1">
                <a:solidFill>
                  <a:srgbClr val="EC6E12"/>
                </a:solidFill>
                <a:latin typeface="Calibri" panose="020F0502020204030204" charset="0"/>
                <a:cs typeface="Calibri" panose="020F0502020204030204" charset="0"/>
                <a:sym typeface="+mn-ea"/>
              </a:rPr>
              <a:t>淬炼</a:t>
            </a:r>
            <a:r>
              <a:rPr lang="zh-CN" altLang="en-US" sz="3200" b="1">
                <a:solidFill>
                  <a:srgbClr val="42575C"/>
                </a:solidFill>
                <a:latin typeface="Calibri" panose="020F0502020204030204" charset="0"/>
                <a:cs typeface="Calibri" panose="020F0502020204030204" charset="0"/>
              </a:rPr>
              <a:t>优化</a:t>
            </a:r>
            <a:endParaRPr lang="zh-CN" altLang="en-US" sz="3200" b="1">
              <a:solidFill>
                <a:srgbClr val="EC6E12"/>
              </a:solidFill>
              <a:latin typeface="Calibri" panose="020F0502020204030204" charset="0"/>
              <a:cs typeface="Calibri" panose="020F0502020204030204" charset="0"/>
            </a:endParaRPr>
          </a:p>
        </p:txBody>
      </p:sp>
      <p:sp>
        <p:nvSpPr>
          <p:cNvPr id="4" name="圆角矩形 3"/>
          <p:cNvSpPr/>
          <p:nvPr/>
        </p:nvSpPr>
        <p:spPr>
          <a:xfrm>
            <a:off x="3456940" y="325945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39820" y="3361690"/>
            <a:ext cx="469900" cy="583565"/>
          </a:xfrm>
          <a:prstGeom prst="rect">
            <a:avLst/>
          </a:prstGeom>
          <a:noFill/>
        </p:spPr>
        <p:txBody>
          <a:bodyPr wrap="square" rtlCol="0">
            <a:spAutoFit/>
          </a:bodyPr>
          <a:p>
            <a:r>
              <a:rPr lang="en-US" altLang="zh-CN" sz="3200">
                <a:solidFill>
                  <a:schemeClr val="bg1"/>
                </a:solidFill>
              </a:rPr>
              <a:t>2</a:t>
            </a:r>
            <a:endParaRPr lang="en-US" altLang="zh-CN" sz="3200">
              <a:solidFill>
                <a:schemeClr val="bg1"/>
              </a:solidFill>
            </a:endParaRPr>
          </a:p>
        </p:txBody>
      </p:sp>
      <p:sp>
        <p:nvSpPr>
          <p:cNvPr id="7" name="文本框 6"/>
          <p:cNvSpPr txBox="1"/>
          <p:nvPr/>
        </p:nvSpPr>
        <p:spPr>
          <a:xfrm>
            <a:off x="5013325" y="4606290"/>
            <a:ext cx="4568825"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sym typeface="+mn-ea"/>
              </a:rPr>
              <a:t>模块</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容器</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与服务</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endParaRPr lang="zh-CN" altLang="en-US" sz="3200" b="1">
              <a:solidFill>
                <a:srgbClr val="42575C"/>
              </a:solidFill>
              <a:latin typeface="Calibri" panose="020F0502020204030204" charset="0"/>
              <a:cs typeface="Calibri" panose="020F0502020204030204" charset="0"/>
            </a:endParaRPr>
          </a:p>
        </p:txBody>
      </p:sp>
      <p:sp>
        <p:nvSpPr>
          <p:cNvPr id="12" name="圆角矩形 11"/>
          <p:cNvSpPr/>
          <p:nvPr/>
        </p:nvSpPr>
        <p:spPr>
          <a:xfrm>
            <a:off x="3456940" y="459549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639820" y="4697730"/>
            <a:ext cx="469900" cy="583565"/>
          </a:xfrm>
          <a:prstGeom prst="rect">
            <a:avLst/>
          </a:prstGeom>
          <a:noFill/>
        </p:spPr>
        <p:txBody>
          <a:bodyPr wrap="square" rtlCol="0">
            <a:spAutoFit/>
          </a:bodyPr>
          <a:p>
            <a:r>
              <a:rPr lang="en-US" altLang="zh-CN" sz="3200">
                <a:solidFill>
                  <a:schemeClr val="bg1"/>
                </a:solidFill>
              </a:rPr>
              <a:t>3</a:t>
            </a:r>
            <a:endParaRPr lang="en-US" altLang="zh-CN" sz="3200">
              <a:solidFill>
                <a:schemeClr val="bg1"/>
              </a:solidFill>
            </a:endParaRPr>
          </a:p>
        </p:txBody>
      </p:sp>
      <p:sp>
        <p:nvSpPr>
          <p:cNvPr id="14" name="文本框 13"/>
          <p:cNvSpPr txBox="1"/>
          <p:nvPr/>
        </p:nvSpPr>
        <p:spPr>
          <a:xfrm>
            <a:off x="255905" y="898525"/>
            <a:ext cx="4151630" cy="368300"/>
          </a:xfrm>
          <a:prstGeom prst="rect">
            <a:avLst/>
          </a:prstGeom>
          <a:noFill/>
        </p:spPr>
        <p:txBody>
          <a:bodyPr wrap="square" rtlCol="0">
            <a:spAutoFit/>
          </a:bodyPr>
          <a:p>
            <a:pPr algn="l">
              <a:lnSpc>
                <a:spcPct val="100000"/>
              </a:lnSpc>
            </a:pPr>
            <a:r>
              <a:rPr lang="zh-CN" altLang="en-US">
                <a:solidFill>
                  <a:srgbClr val="7A99A0"/>
                </a:solidFill>
                <a:latin typeface="Calibri" panose="020F0502020204030204" charset="0"/>
                <a:cs typeface="Calibri" panose="020F0502020204030204" charset="0"/>
              </a:rPr>
              <a:t>面向</a:t>
            </a:r>
            <a:r>
              <a:rPr lang="zh-CN" altLang="en-US">
                <a:solidFill>
                  <a:srgbClr val="7A99A0"/>
                </a:solidFill>
                <a:latin typeface="Calibri" panose="020F0502020204030204" charset="0"/>
                <a:cs typeface="Calibri" panose="020F0502020204030204" charset="0"/>
              </a:rPr>
              <a:t>云时代</a:t>
            </a:r>
            <a:r>
              <a:rPr lang="en-US" altLang="zh-CN">
                <a:solidFill>
                  <a:srgbClr val="7A99A0"/>
                </a:solidFill>
                <a:latin typeface="Calibri" panose="020F0502020204030204" charset="0"/>
                <a:cs typeface="Calibri" panose="020F0502020204030204" charset="0"/>
              </a:rPr>
              <a:t>-</a:t>
            </a:r>
            <a:r>
              <a:rPr lang="zh-CN" altLang="en-US">
                <a:solidFill>
                  <a:srgbClr val="7A99A0"/>
                </a:solidFill>
                <a:latin typeface="Calibri" panose="020F0502020204030204" charset="0"/>
                <a:cs typeface="Calibri" panose="020F0502020204030204" charset="0"/>
              </a:rPr>
              <a:t>分布式与微服务</a:t>
            </a:r>
            <a:endParaRPr lang="zh-CN" altLang="en-US">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4537710" cy="583565"/>
          </a:xfrm>
          <a:prstGeom prst="rect">
            <a:avLst/>
          </a:prstGeom>
          <a:noFill/>
        </p:spPr>
        <p:txBody>
          <a:bodyPr wrap="square" rtlCol="0">
            <a:spAutoFit/>
            <a:scene3d>
              <a:camera prst="orthographicFront"/>
              <a:lightRig rig="threePt" dir="t"/>
            </a:scene3d>
          </a:bodyPr>
          <a:p>
            <a:r>
              <a:rPr lang="en-US" altLang="zh-CN" sz="3200">
                <a:solidFill>
                  <a:srgbClr val="42575C"/>
                </a:solidFill>
                <a:latin typeface="Gill Sans Ultra Bold" panose="020B0A02020104020203" charset="0"/>
                <a:ea typeface="宋体" panose="02010600030101010101" pitchFamily="2" charset="-122"/>
                <a:cs typeface="Gill Sans Ultra Bold" panose="020B0A02020104020203" charset="0"/>
                <a:sym typeface="+mn-ea"/>
              </a:rPr>
              <a:t>ASP.Net Core</a:t>
            </a:r>
            <a:endParaRPr lang="en-US" altLang="zh-CN" sz="3200" b="1">
              <a:solidFill>
                <a:srgbClr val="42575C"/>
              </a:solidFill>
              <a:effectLst/>
              <a:latin typeface="Gill Sans Ultra Bold" panose="020B0A02020104020203" charset="0"/>
              <a:ea typeface="宋体" panose="02010600030101010101" pitchFamily="2" charset="-122"/>
              <a:cs typeface="Gill Sans Ultra Bold" panose="020B0A02020104020203" charset="0"/>
              <a:sym typeface="+mn-ea"/>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2505075" y="3817620"/>
            <a:ext cx="7798435" cy="583565"/>
          </a:xfrm>
          <a:prstGeom prst="rect">
            <a:avLst/>
          </a:prstGeom>
          <a:noFill/>
        </p:spPr>
        <p:txBody>
          <a:bodyPr wrap="square" rtlCol="0">
            <a:spAutoFit/>
          </a:bodyPr>
          <a:p>
            <a:pPr algn="ctr">
              <a:lnSpc>
                <a:spcPct val="100000"/>
              </a:lnSpc>
            </a:pPr>
            <a:r>
              <a:rPr lang="en-US" altLang="zh-CN" sz="1600">
                <a:solidFill>
                  <a:srgbClr val="7A99A0"/>
                </a:solidFill>
                <a:cs typeface="+mn-lt"/>
                <a:sym typeface="+mn-ea"/>
              </a:rPr>
              <a:t>ASP.NET Core应用程序拥有一个内置的Self-Hosted（自托管）的Web Server（Web服务器），用来处理外部请求。</a:t>
            </a:r>
            <a:endParaRPr lang="en-US" altLang="zh-CN" sz="1600">
              <a:solidFill>
                <a:srgbClr val="7A99A0"/>
              </a:solidFill>
              <a:cs typeface="+mn-lt"/>
              <a:sym typeface="+mn-ea"/>
            </a:endParaRPr>
          </a:p>
        </p:txBody>
      </p:sp>
      <p:sp>
        <p:nvSpPr>
          <p:cNvPr id="27" name="文本框 26"/>
          <p:cNvSpPr txBox="1"/>
          <p:nvPr/>
        </p:nvSpPr>
        <p:spPr>
          <a:xfrm>
            <a:off x="2077085" y="1633855"/>
            <a:ext cx="8037830" cy="2030095"/>
          </a:xfrm>
          <a:prstGeom prst="rect">
            <a:avLst/>
          </a:prstGeom>
          <a:noFill/>
        </p:spPr>
        <p:txBody>
          <a:bodyPr wrap="square" rtlCol="0">
            <a:spAutoFit/>
          </a:bodyPr>
          <a:p>
            <a:pPr algn="ctr"/>
            <a:r>
              <a:rPr lang="zh-CN" altLang="en-US" sz="5400" b="1">
                <a:solidFill>
                  <a:srgbClr val="42575C"/>
                </a:solidFill>
                <a:latin typeface="Calibri" panose="020F0502020204030204" charset="0"/>
                <a:cs typeface="Calibri" panose="020F0502020204030204" charset="0"/>
                <a:sym typeface="+mn-ea"/>
              </a:rPr>
              <a:t>精准功能 及</a:t>
            </a:r>
            <a:r>
              <a:rPr lang="zh-CN" altLang="en-US" sz="5400" b="1">
                <a:solidFill>
                  <a:srgbClr val="EC6E12"/>
                </a:solidFill>
                <a:latin typeface="Calibri" panose="020F0502020204030204" charset="0"/>
                <a:cs typeface="Calibri" panose="020F0502020204030204" charset="0"/>
                <a:sym typeface="+mn-ea"/>
              </a:rPr>
              <a:t>淬炼</a:t>
            </a:r>
            <a:r>
              <a:rPr lang="zh-CN" altLang="en-US" sz="5400" b="1">
                <a:solidFill>
                  <a:srgbClr val="42575C"/>
                </a:solidFill>
                <a:latin typeface="Calibri" panose="020F0502020204030204" charset="0"/>
                <a:cs typeface="Calibri" panose="020F0502020204030204" charset="0"/>
                <a:sym typeface="+mn-ea"/>
              </a:rPr>
              <a:t>优化</a:t>
            </a:r>
            <a:endParaRPr lang="zh-CN" altLang="en-US" sz="9600" b="1">
              <a:solidFill>
                <a:srgbClr val="EC6E12"/>
              </a:solidFill>
              <a:latin typeface="Calibri" panose="020F0502020204030204" charset="0"/>
              <a:cs typeface="Calibri" panose="020F0502020204030204" charset="0"/>
            </a:endParaRPr>
          </a:p>
          <a:p>
            <a:pPr algn="ctr"/>
            <a:endParaRPr lang="zh-CN" altLang="en-US" sz="4000">
              <a:solidFill>
                <a:srgbClr val="42575C"/>
              </a:solidFill>
              <a:latin typeface="新宋体" panose="02010609030101010101" charset="-122"/>
              <a:ea typeface="新宋体" panose="02010609030101010101" charset="-122"/>
            </a:endParaRPr>
          </a:p>
          <a:p>
            <a:pPr algn="ctr"/>
            <a:r>
              <a:rPr lang="en-US" altLang="zh-CN" sz="3200">
                <a:solidFill>
                  <a:srgbClr val="42575C"/>
                </a:solidFill>
                <a:latin typeface="新宋体" panose="02010609030101010101" charset="-122"/>
                <a:ea typeface="新宋体" panose="02010609030101010101" charset="-122"/>
              </a:rPr>
              <a:t>ASP.NET Core Self-Hosted</a:t>
            </a:r>
            <a:endParaRPr lang="en-US" altLang="zh-CN" sz="3200">
              <a:solidFill>
                <a:srgbClr val="42575C"/>
              </a:solidFill>
              <a:latin typeface="新宋体" panose="02010609030101010101" charset="-122"/>
              <a:ea typeface="新宋体" panose="02010609030101010101" charset="-122"/>
            </a:endParaRPr>
          </a:p>
        </p:txBody>
      </p:sp>
      <p:pic>
        <p:nvPicPr>
          <p:cNvPr id="17" name="图片 16" descr="49"/>
          <p:cNvPicPr>
            <a:picLocks noChangeAspect="1"/>
          </p:cNvPicPr>
          <p:nvPr/>
        </p:nvPicPr>
        <p:blipFill>
          <a:blip r:embed="rId1"/>
          <a:srcRect l="37163" t="30801" r="36928" b="44690"/>
          <a:stretch>
            <a:fillRect/>
          </a:stretch>
        </p:blipFill>
        <p:spPr>
          <a:xfrm>
            <a:off x="5483860" y="4509135"/>
            <a:ext cx="1224915" cy="1158875"/>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3804090" y="2256796"/>
            <a:ext cx="5621060" cy="1082219"/>
          </a:xfrm>
        </p:spPr>
        <p:txBody>
          <a:bodyPr/>
          <a:lstStyle/>
          <a:p>
            <a:r>
              <a:rPr lang="en-US" altLang="zh-CN" dirty="0"/>
              <a:t>	IOC &amp; DIP</a:t>
            </a:r>
            <a:endParaRPr lang="en-US" altLang="zh-CN" dirty="0"/>
          </a:p>
        </p:txBody>
      </p:sp>
      <p:sp>
        <p:nvSpPr>
          <p:cNvPr id="6" name="文本占位符 5"/>
          <p:cNvSpPr>
            <a:spLocks noGrp="1"/>
          </p:cNvSpPr>
          <p:nvPr>
            <p:ph type="body" idx="1"/>
            <p:custDataLst>
              <p:tags r:id="rId2"/>
            </p:custDataLst>
          </p:nvPr>
        </p:nvSpPr>
        <p:spPr/>
        <p:txBody>
          <a:bodyPr>
            <a:normAutofit fontScale="60000"/>
          </a:bodyPr>
          <a:lstStyle/>
          <a:p>
            <a:pPr lvl="0"/>
            <a:r>
              <a:rPr lang="zh-CN" altLang="en-US" dirty="0"/>
              <a:t>控制反转(Ioc)就是这样的原则的其中一个实现思路, 这个思路的其中一种实现方式就是依赖注入(DI)。</a:t>
            </a:r>
            <a:endParaRPr lang="zh-CN" altLang="en-US" dirty="0"/>
          </a:p>
        </p:txBody>
      </p:sp>
      <p:pic>
        <p:nvPicPr>
          <p:cNvPr id="46" name="Picture"/>
          <p:cNvPicPr>
            <a:picLocks noChangeAspect="1" noChangeArrowheads="1"/>
          </p:cNvPicPr>
          <p:nvPr/>
        </p:nvPicPr>
        <p:blipFill>
          <a:blip r:embed="rId3"/>
          <a:stretch>
            <a:fillRect/>
          </a:stretch>
        </p:blipFill>
        <p:spPr>
          <a:xfrm>
            <a:off x="463550" y="336550"/>
            <a:ext cx="4121150" cy="3445510"/>
          </a:xfrm>
          <a:prstGeom prst="rect">
            <a:avLst/>
          </a:prstGeom>
          <a:noFill/>
          <a:ln w="9525">
            <a:noFill/>
          </a:ln>
        </p:spPr>
      </p:pic>
      <p:pic>
        <p:nvPicPr>
          <p:cNvPr id="47" name="Picture"/>
          <p:cNvPicPr>
            <a:picLocks noChangeAspect="1" noChangeArrowheads="1"/>
          </p:cNvPicPr>
          <p:nvPr/>
        </p:nvPicPr>
        <p:blipFill>
          <a:blip r:embed="rId4"/>
          <a:stretch>
            <a:fillRect/>
          </a:stretch>
        </p:blipFill>
        <p:spPr>
          <a:xfrm>
            <a:off x="3804285" y="3338830"/>
            <a:ext cx="6169025" cy="3210560"/>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barn(inVertical)">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 name="文本框 13"/>
          <p:cNvSpPr txBox="1"/>
          <p:nvPr/>
        </p:nvSpPr>
        <p:spPr>
          <a:xfrm>
            <a:off x="255905" y="898525"/>
            <a:ext cx="4170045" cy="922020"/>
          </a:xfrm>
          <a:prstGeom prst="rect">
            <a:avLst/>
          </a:prstGeom>
          <a:noFill/>
        </p:spPr>
        <p:txBody>
          <a:bodyPr wrap="square" rtlCol="0">
            <a:spAutoFit/>
          </a:bodyPr>
          <a:p>
            <a:pPr algn="l">
              <a:lnSpc>
                <a:spcPct val="100000"/>
              </a:lnSpc>
            </a:pPr>
            <a:r>
              <a:rPr lang="en-US" altLang="zh-CN">
                <a:solidFill>
                  <a:srgbClr val="7A99A0"/>
                </a:solidFill>
                <a:latin typeface="Calibri" panose="020F0502020204030204" charset="0"/>
                <a:cs typeface="Calibri" panose="020F0502020204030204" charset="0"/>
              </a:rPr>
              <a:t>不要依赖于具体,高层模块不应该依赖于低层模块, 二者应该依赖于抽象。简单的说就是为了更好的解耦</a:t>
            </a:r>
            <a:endParaRPr lang="en-US" altLang="zh-CN">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4964430" cy="706755"/>
          </a:xfrm>
          <a:prstGeom prst="rect">
            <a:avLst/>
          </a:prstGeom>
          <a:noFill/>
        </p:spPr>
        <p:txBody>
          <a:bodyPr wrap="square" rtlCol="0">
            <a:spAutoFit/>
          </a:bodyPr>
          <a:p>
            <a:r>
              <a:rPr lang="zh-CN" altLang="en-US" sz="4000" b="1">
                <a:solidFill>
                  <a:srgbClr val="42575C"/>
                </a:solidFill>
                <a:latin typeface="新宋体" panose="02010609030101010101" charset="-122"/>
                <a:ea typeface="新宋体" panose="02010609030101010101" charset="-122"/>
              </a:rPr>
              <a:t>依赖倒置原则(DIP)</a:t>
            </a:r>
            <a:endParaRPr lang="zh-CN" altLang="en-US" sz="4000" b="1">
              <a:solidFill>
                <a:srgbClr val="42575C"/>
              </a:solidFill>
              <a:latin typeface="新宋体" panose="02010609030101010101" charset="-122"/>
              <a:ea typeface="新宋体" panose="02010609030101010101" charset="-122"/>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pic>
        <p:nvPicPr>
          <p:cNvPr id="42" name="Picture"/>
          <p:cNvPicPr>
            <a:picLocks noChangeAspect="1" noChangeArrowheads="1"/>
          </p:cNvPicPr>
          <p:nvPr/>
        </p:nvPicPr>
        <p:blipFill>
          <a:blip r:embed="rId1"/>
          <a:stretch>
            <a:fillRect/>
          </a:stretch>
        </p:blipFill>
        <p:spPr>
          <a:xfrm>
            <a:off x="5200015" y="1174115"/>
            <a:ext cx="5334000" cy="2614295"/>
          </a:xfrm>
          <a:prstGeom prst="rect">
            <a:avLst/>
          </a:prstGeom>
          <a:noFill/>
          <a:ln w="9525">
            <a:noFill/>
          </a:ln>
        </p:spPr>
      </p:pic>
      <p:pic>
        <p:nvPicPr>
          <p:cNvPr id="43" name="Picture"/>
          <p:cNvPicPr>
            <a:picLocks noChangeAspect="1" noChangeArrowheads="1"/>
          </p:cNvPicPr>
          <p:nvPr/>
        </p:nvPicPr>
        <p:blipFill>
          <a:blip r:embed="rId2"/>
          <a:stretch>
            <a:fillRect/>
          </a:stretch>
        </p:blipFill>
        <p:spPr>
          <a:xfrm>
            <a:off x="6440170" y="652145"/>
            <a:ext cx="609600" cy="1168400"/>
          </a:xfrm>
          <a:prstGeom prst="rect">
            <a:avLst/>
          </a:prstGeom>
          <a:noFill/>
          <a:ln w="9525">
            <a:noFill/>
          </a:ln>
        </p:spPr>
      </p:pic>
      <p:pic>
        <p:nvPicPr>
          <p:cNvPr id="45" name="Picture"/>
          <p:cNvPicPr>
            <a:picLocks noChangeAspect="1" noChangeArrowheads="1"/>
          </p:cNvPicPr>
          <p:nvPr/>
        </p:nvPicPr>
        <p:blipFill>
          <a:blip r:embed="rId3"/>
          <a:stretch>
            <a:fillRect/>
          </a:stretch>
        </p:blipFill>
        <p:spPr>
          <a:xfrm>
            <a:off x="4742815" y="1950085"/>
            <a:ext cx="457200" cy="1219200"/>
          </a:xfrm>
          <a:prstGeom prst="rect">
            <a:avLst/>
          </a:prstGeom>
          <a:noFill/>
          <a:ln w="9525">
            <a:noFill/>
          </a:ln>
        </p:spPr>
      </p:pic>
      <p:pic>
        <p:nvPicPr>
          <p:cNvPr id="2" name="图片 1" descr="ym6fssnt"/>
          <p:cNvPicPr>
            <a:picLocks noChangeAspect="1"/>
          </p:cNvPicPr>
          <p:nvPr/>
        </p:nvPicPr>
        <p:blipFill>
          <a:blip r:embed="rId4"/>
          <a:stretch>
            <a:fillRect/>
          </a:stretch>
        </p:blipFill>
        <p:spPr>
          <a:xfrm>
            <a:off x="4742815" y="58420"/>
            <a:ext cx="6544945" cy="6741160"/>
          </a:xfrm>
          <a:prstGeom prst="rect">
            <a:avLst/>
          </a:prstGeom>
        </p:spPr>
      </p:pic>
      <p:sp>
        <p:nvSpPr>
          <p:cNvPr id="3" name="文本框 2"/>
          <p:cNvSpPr txBox="1"/>
          <p:nvPr/>
        </p:nvSpPr>
        <p:spPr>
          <a:xfrm>
            <a:off x="328295" y="1950085"/>
            <a:ext cx="3840480" cy="3969385"/>
          </a:xfrm>
          <a:prstGeom prst="rect">
            <a:avLst/>
          </a:prstGeom>
          <a:noFill/>
        </p:spPr>
        <p:txBody>
          <a:bodyPr wrap="square" rtlCol="0" anchor="t">
            <a:spAutoFit/>
          </a:bodyPr>
          <a:p>
            <a:r>
              <a:rPr lang="zh-CN" altLang="en-US"/>
              <a:t>　　这就是依赖倒置原则(DIP),  不依赖于具体(牌子),  高层模块(老李)</a:t>
            </a:r>
            <a:r>
              <a:rPr lang="zh-CN" altLang="en-US" b="1">
                <a:solidFill>
                  <a:srgbClr val="EC6E12"/>
                </a:solidFill>
              </a:rPr>
              <a:t>不应该依赖于低层模块(大力牌扳手)</a:t>
            </a:r>
            <a:r>
              <a:rPr lang="zh-CN" altLang="en-US"/>
              <a:t>, 二者应该依赖于</a:t>
            </a:r>
            <a:r>
              <a:rPr lang="zh-CN" altLang="en-US">
                <a:solidFill>
                  <a:srgbClr val="EC6E12"/>
                </a:solidFill>
              </a:rPr>
              <a:t>抽象</a:t>
            </a:r>
            <a:r>
              <a:rPr lang="zh-CN" altLang="en-US"/>
              <a:t>(IWrench7mm:可以拧7mm大小的六角螺丝)。</a:t>
            </a:r>
            <a:endParaRPr lang="zh-CN" altLang="en-US"/>
          </a:p>
          <a:p>
            <a:r>
              <a:rPr lang="zh-CN" altLang="en-US"/>
              <a:t>        如果直接由老李去获取(new)大力牌扳手, 那么当业务改变要求采用大牛牌的时候, 我们就要去修改老李的代码.为了</a:t>
            </a:r>
            <a:r>
              <a:rPr lang="zh-CN" altLang="en-US" b="1"/>
              <a:t>解耦</a:t>
            </a:r>
            <a:r>
              <a:rPr lang="zh-CN" altLang="en-US"/>
              <a:t>, 在本例中我们只要在</a:t>
            </a:r>
            <a:r>
              <a:rPr lang="zh-CN" altLang="en-US" b="1">
                <a:solidFill>
                  <a:srgbClr val="EC6E12"/>
                </a:solidFill>
              </a:rPr>
              <a:t>配置中让仓库由</a:t>
            </a:r>
            <a:r>
              <a:rPr lang="zh-CN" altLang="en-US"/>
              <a:t>原来的提供大力牌改为提供大牛牌即可。</a:t>
            </a:r>
            <a:endParaRPr lang="zh-CN" altLang="en-US"/>
          </a:p>
          <a:p>
            <a:r>
              <a:rPr lang="zh-CN" altLang="en-US">
                <a:sym typeface="+mn-ea"/>
              </a:rPr>
              <a:t>        </a:t>
            </a:r>
            <a:r>
              <a:rPr lang="zh-CN" altLang="en-US"/>
              <a:t>老李要使用的时候, 可以通过</a:t>
            </a:r>
            <a:r>
              <a:rPr lang="zh-CN" altLang="en-US" b="1">
                <a:solidFill>
                  <a:srgbClr val="EC6E12"/>
                </a:solidFill>
              </a:rPr>
              <a:t>注入(构造器、属性、方法)的方式</a:t>
            </a:r>
            <a:r>
              <a:rPr lang="zh-CN" altLang="en-US"/>
              <a:t>, 将仓库提供的扳手实例提供给老李使用。</a:t>
            </a:r>
            <a:endParaRPr lang="zh-CN" altLang="en-US"/>
          </a:p>
        </p:txBody>
      </p:sp>
      <p:pic>
        <p:nvPicPr>
          <p:cNvPr id="4" name="图片 3" descr="548134-20180304223315637-868568123"/>
          <p:cNvPicPr>
            <a:picLocks noChangeAspect="1"/>
          </p:cNvPicPr>
          <p:nvPr/>
        </p:nvPicPr>
        <p:blipFill>
          <a:blip r:embed="rId5"/>
          <a:stretch>
            <a:fillRect/>
          </a:stretch>
        </p:blipFill>
        <p:spPr>
          <a:xfrm>
            <a:off x="4847590" y="58420"/>
            <a:ext cx="6696710" cy="6652260"/>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椭圆 9"/>
          <p:cNvSpPr/>
          <p:nvPr/>
        </p:nvSpPr>
        <p:spPr>
          <a:xfrm>
            <a:off x="8116570" y="2468880"/>
            <a:ext cx="2367280" cy="2367280"/>
          </a:xfrm>
          <a:prstGeom prst="ellipse">
            <a:avLst/>
          </a:prstGeom>
          <a:solidFill>
            <a:schemeClr val="bg1"/>
          </a:solidFill>
          <a:ln>
            <a:solidFill>
              <a:srgbClr val="42575C"/>
            </a:soli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1697990" y="2468880"/>
            <a:ext cx="2367280" cy="2367280"/>
          </a:xfrm>
          <a:prstGeom prst="ellipse">
            <a:avLst/>
          </a:prstGeom>
          <a:solidFill>
            <a:schemeClr val="bg1"/>
          </a:solidFill>
          <a:ln>
            <a:solidFill>
              <a:srgbClr val="42575C"/>
            </a:soli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4912360" y="2468880"/>
            <a:ext cx="2367280" cy="2367280"/>
          </a:xfrm>
          <a:prstGeom prst="ellipse">
            <a:avLst/>
          </a:prstGeom>
          <a:solidFill>
            <a:schemeClr val="bg1"/>
          </a:solidFill>
          <a:ln>
            <a:solidFill>
              <a:srgbClr val="42575C"/>
            </a:soli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059305" y="2819400"/>
            <a:ext cx="1741170" cy="1691005"/>
          </a:xfrm>
          <a:prstGeom prst="rect">
            <a:avLst/>
          </a:prstGeom>
          <a:noFill/>
        </p:spPr>
        <p:txBody>
          <a:bodyPr wrap="square" rtlCol="0">
            <a:spAutoFit/>
          </a:bodyPr>
          <a:p>
            <a:pPr>
              <a:lnSpc>
                <a:spcPct val="130000"/>
              </a:lnSpc>
            </a:pPr>
            <a:r>
              <a:rPr lang="en-US" altLang="zh-CN" sz="1600" b="1">
                <a:solidFill>
                  <a:srgbClr val="EC6E12"/>
                </a:solidFill>
                <a:latin typeface="Calibri" panose="020F0502020204030204" charset="0"/>
                <a:cs typeface="Calibri" panose="020F0502020204030204" charset="0"/>
              </a:rPr>
              <a:t>Singleton: 单例</a:t>
            </a:r>
            <a:r>
              <a:rPr lang="en-US" altLang="zh-CN" sz="1600">
                <a:solidFill>
                  <a:srgbClr val="42575C"/>
                </a:solidFill>
                <a:latin typeface="Calibri" panose="020F0502020204030204" charset="0"/>
                <a:cs typeface="Calibri" panose="020F0502020204030204" charset="0"/>
              </a:rPr>
              <a:t>, 例子中的卡车, 全单位只有一辆, 谁调用都是返回这个实例。</a:t>
            </a:r>
            <a:endParaRPr lang="en-US" altLang="zh-CN" sz="1600">
              <a:solidFill>
                <a:srgbClr val="42575C"/>
              </a:solidFill>
              <a:latin typeface="Calibri" panose="020F0502020204030204" charset="0"/>
              <a:cs typeface="Calibri" panose="020F0502020204030204" charset="0"/>
            </a:endParaRPr>
          </a:p>
        </p:txBody>
      </p:sp>
      <p:sp>
        <p:nvSpPr>
          <p:cNvPr id="14" name="文本框 13"/>
          <p:cNvSpPr txBox="1"/>
          <p:nvPr/>
        </p:nvSpPr>
        <p:spPr>
          <a:xfrm>
            <a:off x="255905" y="898525"/>
            <a:ext cx="2927985" cy="368300"/>
          </a:xfrm>
          <a:prstGeom prst="rect">
            <a:avLst/>
          </a:prstGeom>
          <a:noFill/>
        </p:spPr>
        <p:txBody>
          <a:bodyPr wrap="square" rtlCol="0">
            <a:spAutoFit/>
          </a:bodyPr>
          <a:p>
            <a:pPr algn="l">
              <a:lnSpc>
                <a:spcPct val="100000"/>
              </a:lnSpc>
            </a:pPr>
            <a:r>
              <a:rPr lang="en-US" altLang="zh-CN">
                <a:solidFill>
                  <a:srgbClr val="7A99A0"/>
                </a:solidFill>
                <a:latin typeface="Calibri" panose="020F0502020204030204" charset="0"/>
                <a:cs typeface="Calibri" panose="020F0502020204030204" charset="0"/>
              </a:rPr>
              <a:t>L</a:t>
            </a:r>
            <a:r>
              <a:rPr lang="en-US" altLang="zh-CN">
                <a:solidFill>
                  <a:srgbClr val="7A99A0"/>
                </a:solidFill>
                <a:latin typeface="Calibri" panose="020F0502020204030204" charset="0"/>
                <a:cs typeface="Calibri" panose="020F0502020204030204" charset="0"/>
              </a:rPr>
              <a:t>ifetime: 服务的生命周期</a:t>
            </a:r>
            <a:endParaRPr lang="en-US" altLang="zh-CN">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3963035" cy="645160"/>
          </a:xfrm>
          <a:prstGeom prst="rect">
            <a:avLst/>
          </a:prstGeom>
          <a:noFill/>
        </p:spPr>
        <p:txBody>
          <a:bodyPr wrap="square" rtlCol="0">
            <a:spAutoFit/>
          </a:bodyPr>
          <a:p>
            <a:r>
              <a:rPr lang="zh-CN" altLang="en-US" sz="3600" b="1">
                <a:solidFill>
                  <a:schemeClr val="tx1"/>
                </a:solidFill>
                <a:effectLst>
                  <a:outerShdw blurRad="38100" dist="19050" dir="2700000" algn="tl" rotWithShape="0">
                    <a:schemeClr val="dk1">
                      <a:alpha val="40000"/>
                    </a:schemeClr>
                  </a:outerShdw>
                </a:effectLst>
                <a:latin typeface="Britannic Bold" panose="020B0903060703020204" charset="0"/>
                <a:ea typeface="隶书" panose="02010509060101010101" charset="-122"/>
                <a:cs typeface="Britannic Bold" panose="020B0903060703020204" charset="0"/>
              </a:rPr>
              <a:t>ServiceLifetime</a:t>
            </a:r>
            <a:endParaRPr lang="zh-CN" altLang="en-US" sz="3600" b="1">
              <a:solidFill>
                <a:schemeClr val="tx1"/>
              </a:solidFill>
              <a:effectLst>
                <a:outerShdw blurRad="38100" dist="19050" dir="2700000" algn="tl" rotWithShape="0">
                  <a:schemeClr val="dk1">
                    <a:alpha val="40000"/>
                  </a:schemeClr>
                </a:outerShdw>
              </a:effectLst>
              <a:latin typeface="Britannic Bold" panose="020B0903060703020204" charset="0"/>
              <a:ea typeface="隶书" panose="02010509060101010101" charset="-122"/>
              <a:cs typeface="Britannic Bold" panose="020B0903060703020204" charset="0"/>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300980" y="2819400"/>
            <a:ext cx="1848485" cy="1849120"/>
          </a:xfrm>
          <a:prstGeom prst="rect">
            <a:avLst/>
          </a:prstGeom>
          <a:noFill/>
        </p:spPr>
        <p:txBody>
          <a:bodyPr wrap="square" rtlCol="0">
            <a:spAutoFit/>
          </a:bodyPr>
          <a:p>
            <a:pPr>
              <a:lnSpc>
                <a:spcPct val="130000"/>
              </a:lnSpc>
            </a:pPr>
            <a:r>
              <a:rPr lang="en-US" altLang="zh-CN" sz="1600" b="1">
                <a:solidFill>
                  <a:srgbClr val="EC6E12"/>
                </a:solidFill>
                <a:latin typeface="Calibri" panose="020F0502020204030204" charset="0"/>
                <a:cs typeface="Calibri" panose="020F0502020204030204" charset="0"/>
              </a:rPr>
              <a:t>Scoped:</a:t>
            </a:r>
            <a:endParaRPr lang="en-US" altLang="zh-CN" sz="1600" b="1">
              <a:solidFill>
                <a:srgbClr val="EC6E12"/>
              </a:solidFill>
              <a:latin typeface="Calibri" panose="020F0502020204030204" charset="0"/>
              <a:cs typeface="Calibri" panose="020F0502020204030204" charset="0"/>
            </a:endParaRPr>
          </a:p>
          <a:p>
            <a:pPr>
              <a:lnSpc>
                <a:spcPct val="130000"/>
              </a:lnSpc>
            </a:pPr>
            <a:r>
              <a:rPr lang="en-US" altLang="zh-CN" sz="1600" b="1">
                <a:solidFill>
                  <a:srgbClr val="EC6E12"/>
                </a:solidFill>
                <a:latin typeface="Calibri" panose="020F0502020204030204" charset="0"/>
                <a:cs typeface="Calibri" panose="020F0502020204030204" charset="0"/>
              </a:rPr>
              <a:t>区域内单例</a:t>
            </a:r>
            <a:r>
              <a:rPr lang="en-US" altLang="zh-CN" sz="1600">
                <a:solidFill>
                  <a:srgbClr val="42575C"/>
                </a:solidFill>
                <a:latin typeface="Calibri" panose="020F0502020204030204" charset="0"/>
                <a:cs typeface="Calibri" panose="020F0502020204030204" charset="0"/>
              </a:rPr>
              <a:t>, </a:t>
            </a:r>
            <a:r>
              <a:rPr lang="en-US" altLang="zh-CN" sz="1400">
                <a:solidFill>
                  <a:srgbClr val="42575C"/>
                </a:solidFill>
                <a:latin typeface="Calibri" panose="020F0502020204030204" charset="0"/>
                <a:cs typeface="Calibri" panose="020F0502020204030204" charset="0"/>
              </a:rPr>
              <a:t>例子中的傻瓜相机, 每小组一台, 小组内谁要都是同一台, 不同小组的相机不同。</a:t>
            </a:r>
            <a:endParaRPr lang="en-US" altLang="zh-CN" sz="1400">
              <a:solidFill>
                <a:srgbClr val="42575C"/>
              </a:solidFill>
              <a:latin typeface="Calibri" panose="020F0502020204030204" charset="0"/>
              <a:cs typeface="Calibri" panose="020F0502020204030204" charset="0"/>
            </a:endParaRPr>
          </a:p>
        </p:txBody>
      </p:sp>
      <p:sp>
        <p:nvSpPr>
          <p:cNvPr id="19" name="文本框 18"/>
          <p:cNvSpPr txBox="1"/>
          <p:nvPr/>
        </p:nvSpPr>
        <p:spPr>
          <a:xfrm>
            <a:off x="8382000" y="2799715"/>
            <a:ext cx="1836420" cy="1731010"/>
          </a:xfrm>
          <a:prstGeom prst="rect">
            <a:avLst/>
          </a:prstGeom>
          <a:noFill/>
        </p:spPr>
        <p:txBody>
          <a:bodyPr wrap="square" rtlCol="0">
            <a:spAutoFit/>
          </a:bodyPr>
          <a:p>
            <a:pPr>
              <a:lnSpc>
                <a:spcPct val="130000"/>
              </a:lnSpc>
            </a:pPr>
            <a:r>
              <a:rPr lang="en-US" altLang="zh-CN" b="1">
                <a:solidFill>
                  <a:srgbClr val="EC6E12"/>
                </a:solidFill>
                <a:latin typeface="Calibri" panose="020F0502020204030204" charset="0"/>
                <a:cs typeface="Calibri" panose="020F0502020204030204" charset="0"/>
              </a:rPr>
              <a:t>ransient: 临时的</a:t>
            </a:r>
            <a:r>
              <a:rPr lang="en-US" altLang="zh-CN" sz="1600">
                <a:solidFill>
                  <a:srgbClr val="42575C"/>
                </a:solidFill>
                <a:latin typeface="Calibri" panose="020F0502020204030204" charset="0"/>
                <a:cs typeface="Calibri" panose="020F0502020204030204" charset="0"/>
              </a:rPr>
              <a:t>   例子中的扳手和锤子, 谁要都给一把新的, 所有人的都不是同一把。</a:t>
            </a:r>
            <a:endParaRPr lang="en-US" altLang="zh-CN" sz="1600">
              <a:solidFill>
                <a:srgbClr val="42575C"/>
              </a:solidFill>
              <a:latin typeface="Calibri" panose="020F0502020204030204" charset="0"/>
              <a:cs typeface="Calibri" panose="020F0502020204030204" charset="0"/>
            </a:endParaRPr>
          </a:p>
        </p:txBody>
      </p:sp>
      <p:pic>
        <p:nvPicPr>
          <p:cNvPr id="2" name="图片 1" descr="548134-20180303113142362-236256002"/>
          <p:cNvPicPr>
            <a:picLocks noChangeAspect="1"/>
          </p:cNvPicPr>
          <p:nvPr/>
        </p:nvPicPr>
        <p:blipFill>
          <a:blip r:embed="rId1"/>
          <a:stretch>
            <a:fillRect/>
          </a:stretch>
        </p:blipFill>
        <p:spPr>
          <a:xfrm rot="1740000">
            <a:off x="7602220" y="1867535"/>
            <a:ext cx="457200" cy="876300"/>
          </a:xfrm>
          <a:prstGeom prst="rect">
            <a:avLst/>
          </a:prstGeom>
        </p:spPr>
      </p:pic>
      <p:pic>
        <p:nvPicPr>
          <p:cNvPr id="3" name="图片 2" descr="548134-20180303114221147-722038305"/>
          <p:cNvPicPr>
            <a:picLocks noChangeAspect="1"/>
          </p:cNvPicPr>
          <p:nvPr/>
        </p:nvPicPr>
        <p:blipFill>
          <a:blip r:embed="rId2"/>
          <a:stretch>
            <a:fillRect/>
          </a:stretch>
        </p:blipFill>
        <p:spPr>
          <a:xfrm rot="18600000">
            <a:off x="3722370" y="4668520"/>
            <a:ext cx="342900" cy="699770"/>
          </a:xfrm>
          <a:prstGeom prst="rect">
            <a:avLst/>
          </a:prstGeom>
        </p:spPr>
      </p:pic>
      <p:pic>
        <p:nvPicPr>
          <p:cNvPr id="4" name="图片 3" descr="548134-20180303114221147-722038305"/>
          <p:cNvPicPr>
            <a:picLocks noChangeAspect="1"/>
          </p:cNvPicPr>
          <p:nvPr/>
        </p:nvPicPr>
        <p:blipFill>
          <a:blip r:embed="rId2"/>
          <a:stretch>
            <a:fillRect/>
          </a:stretch>
        </p:blipFill>
        <p:spPr>
          <a:xfrm rot="18600000">
            <a:off x="4512945" y="2113280"/>
            <a:ext cx="342900" cy="699770"/>
          </a:xfrm>
          <a:prstGeom prst="rect">
            <a:avLst/>
          </a:prstGeom>
        </p:spPr>
      </p:pic>
      <p:pic>
        <p:nvPicPr>
          <p:cNvPr id="5" name="图片 4" descr="548134-20180303113142362-236256002"/>
          <p:cNvPicPr>
            <a:picLocks noChangeAspect="1"/>
          </p:cNvPicPr>
          <p:nvPr/>
        </p:nvPicPr>
        <p:blipFill>
          <a:blip r:embed="rId1"/>
          <a:stretch>
            <a:fillRect/>
          </a:stretch>
        </p:blipFill>
        <p:spPr>
          <a:xfrm rot="1740000">
            <a:off x="10402570" y="4442460"/>
            <a:ext cx="457200" cy="876300"/>
          </a:xfrm>
          <a:prstGeom prst="rect">
            <a:avLst/>
          </a:prstGeom>
        </p:spPr>
      </p:pic>
      <p:pic>
        <p:nvPicPr>
          <p:cNvPr id="6" name="图片 5" descr="548134-20180303114221147-722038305"/>
          <p:cNvPicPr>
            <a:picLocks noChangeAspect="1"/>
          </p:cNvPicPr>
          <p:nvPr/>
        </p:nvPicPr>
        <p:blipFill>
          <a:blip r:embed="rId2"/>
          <a:stretch>
            <a:fillRect/>
          </a:stretch>
        </p:blipFill>
        <p:spPr>
          <a:xfrm rot="4140000">
            <a:off x="569595" y="1833880"/>
            <a:ext cx="342900" cy="699770"/>
          </a:xfrm>
          <a:prstGeom prst="rect">
            <a:avLst/>
          </a:prstGeom>
        </p:spPr>
      </p:pic>
      <p:pic>
        <p:nvPicPr>
          <p:cNvPr id="11" name="图片 10" descr="pasted-209"/>
          <p:cNvPicPr>
            <a:picLocks noChangeAspect="1"/>
          </p:cNvPicPr>
          <p:nvPr/>
        </p:nvPicPr>
        <p:blipFill>
          <a:blip r:embed="rId3"/>
          <a:stretch>
            <a:fillRect/>
          </a:stretch>
        </p:blipFill>
        <p:spPr>
          <a:xfrm>
            <a:off x="353060" y="232410"/>
            <a:ext cx="10690860" cy="5612765"/>
          </a:xfrm>
          <a:prstGeom prst="rect">
            <a:avLst/>
          </a:prstGeom>
        </p:spPr>
      </p:pic>
      <p:pic>
        <p:nvPicPr>
          <p:cNvPr id="9" name="图片 8" descr="14452359-31c320d28f16768b"/>
          <p:cNvPicPr>
            <a:picLocks noChangeAspect="1"/>
          </p:cNvPicPr>
          <p:nvPr/>
        </p:nvPicPr>
        <p:blipFill>
          <a:blip r:embed="rId4"/>
          <a:stretch>
            <a:fillRect/>
          </a:stretch>
        </p:blipFill>
        <p:spPr>
          <a:xfrm>
            <a:off x="1330960" y="1811655"/>
            <a:ext cx="9052560" cy="245427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46600" y="349568"/>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ASP.NET Core 中间件</a:t>
            </a:r>
            <a:endParaRPr lang="zh-CN" altLang="en-US" sz="2000" b="1">
              <a:solidFill>
                <a:srgbClr val="4F81BD"/>
              </a:solidFill>
              <a:ea typeface="宋体" panose="02010600030101010101" pitchFamily="2" charset="-122"/>
            </a:endParaRPr>
          </a:p>
        </p:txBody>
      </p:sp>
      <p:pic>
        <p:nvPicPr>
          <p:cNvPr id="3" name="图片 2" descr="5733770-6f3e9ca98ca61245"/>
          <p:cNvPicPr>
            <a:picLocks noChangeAspect="1"/>
          </p:cNvPicPr>
          <p:nvPr/>
        </p:nvPicPr>
        <p:blipFill>
          <a:blip r:embed="rId1"/>
          <a:stretch>
            <a:fillRect/>
          </a:stretch>
        </p:blipFill>
        <p:spPr>
          <a:xfrm>
            <a:off x="393700" y="1128395"/>
            <a:ext cx="8877300" cy="5153025"/>
          </a:xfrm>
          <a:prstGeom prst="rect">
            <a:avLst/>
          </a:prstGeom>
        </p:spPr>
      </p:pic>
      <p:sp>
        <p:nvSpPr>
          <p:cNvPr id="5" name="文本框 4"/>
          <p:cNvSpPr txBox="1"/>
          <p:nvPr/>
        </p:nvSpPr>
        <p:spPr>
          <a:xfrm>
            <a:off x="1229995" y="852805"/>
            <a:ext cx="5080000" cy="275590"/>
          </a:xfrm>
          <a:prstGeom prst="rect">
            <a:avLst/>
          </a:prstGeom>
          <a:noFill/>
          <a:ln w="9525">
            <a:noFill/>
          </a:ln>
        </p:spPr>
        <p:txBody>
          <a:bodyPr>
            <a:spAutoFit/>
          </a:bodyPr>
          <a:p>
            <a:pPr indent="0"/>
            <a:r>
              <a:rPr lang="zh-CN" sz="1200" b="0">
                <a:solidFill>
                  <a:srgbClr val="4F81BD"/>
                </a:solidFill>
                <a:cs typeface="Cambria" panose="02040503050406030204" charset="0"/>
                <a:hlinkClick r:id="rId2"/>
              </a:rPr>
              <a:t>Request 流程如下图：</a:t>
            </a:r>
            <a:endParaRPr lang="zh-CN" altLang="en-US"/>
          </a:p>
        </p:txBody>
      </p:sp>
      <p:pic>
        <p:nvPicPr>
          <p:cNvPr id="19" name="Picture"/>
          <p:cNvPicPr>
            <a:picLocks noChangeAspect="1" noChangeArrowheads="1"/>
          </p:cNvPicPr>
          <p:nvPr/>
        </p:nvPicPr>
        <p:blipFill>
          <a:blip r:embed="rId3"/>
          <a:stretch>
            <a:fillRect/>
          </a:stretch>
        </p:blipFill>
        <p:spPr>
          <a:xfrm>
            <a:off x="2971800" y="2620010"/>
            <a:ext cx="5334000" cy="1617980"/>
          </a:xfrm>
          <a:prstGeom prst="rect">
            <a:avLst/>
          </a:prstGeom>
          <a:noFill/>
          <a:ln w="9525">
            <a:noFill/>
          </a:ln>
          <a:effectLst>
            <a:softEdge rad="355600"/>
          </a:effectLst>
        </p:spPr>
      </p:pic>
    </p:spTree>
    <p:custDataLst>
      <p:tags r:id="rId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9" name="Shape 1431"/>
          <p:cNvCxnSpPr/>
          <p:nvPr>
            <p:custDataLst>
              <p:tags r:id="rId1"/>
            </p:custDataLst>
          </p:nvPr>
        </p:nvCxnSpPr>
        <p:spPr>
          <a:xfrm>
            <a:off x="4562013" y="3238268"/>
            <a:ext cx="989224" cy="597287"/>
          </a:xfrm>
          <a:prstGeom prst="straightConnector1">
            <a:avLst/>
          </a:prstGeom>
          <a:noFill/>
          <a:ln w="12700" cap="flat" cmpd="sng">
            <a:solidFill>
              <a:srgbClr val="FFFFFF">
                <a:lumMod val="75000"/>
              </a:srgbClr>
            </a:solidFill>
            <a:prstDash val="solid"/>
            <a:miter/>
            <a:headEnd type="none" w="med" len="med"/>
            <a:tailEnd type="none" w="med" len="med"/>
          </a:ln>
        </p:spPr>
      </p:cxnSp>
      <p:cxnSp>
        <p:nvCxnSpPr>
          <p:cNvPr id="10" name="Shape 1432"/>
          <p:cNvCxnSpPr>
            <a:stCxn id="27" idx="3"/>
          </p:cNvCxnSpPr>
          <p:nvPr>
            <p:custDataLst>
              <p:tags r:id="rId2"/>
            </p:custDataLst>
          </p:nvPr>
        </p:nvCxnSpPr>
        <p:spPr>
          <a:xfrm flipH="1">
            <a:off x="4589012" y="4727347"/>
            <a:ext cx="741880" cy="748415"/>
          </a:xfrm>
          <a:prstGeom prst="straightConnector1">
            <a:avLst/>
          </a:prstGeom>
          <a:noFill/>
          <a:ln w="12700" cap="flat" cmpd="sng">
            <a:solidFill>
              <a:srgbClr val="FFFFFF">
                <a:lumMod val="75000"/>
              </a:srgbClr>
            </a:solidFill>
            <a:prstDash val="solid"/>
            <a:miter/>
            <a:headEnd type="none" w="med" len="med"/>
            <a:tailEnd type="none" w="med" len="med"/>
          </a:ln>
        </p:spPr>
      </p:cxnSp>
      <p:cxnSp>
        <p:nvCxnSpPr>
          <p:cNvPr id="11" name="Shape 1433"/>
          <p:cNvCxnSpPr>
            <a:endCxn id="26" idx="1"/>
          </p:cNvCxnSpPr>
          <p:nvPr>
            <p:custDataLst>
              <p:tags r:id="rId3"/>
            </p:custDataLst>
          </p:nvPr>
        </p:nvCxnSpPr>
        <p:spPr>
          <a:xfrm>
            <a:off x="6353299" y="4546372"/>
            <a:ext cx="816244" cy="614953"/>
          </a:xfrm>
          <a:prstGeom prst="straightConnector1">
            <a:avLst/>
          </a:prstGeom>
          <a:noFill/>
          <a:ln w="12700" cap="flat" cmpd="sng">
            <a:solidFill>
              <a:srgbClr val="FFFFFF">
                <a:lumMod val="75000"/>
              </a:srgbClr>
            </a:solidFill>
            <a:prstDash val="solid"/>
            <a:miter/>
            <a:headEnd type="none" w="med" len="med"/>
            <a:tailEnd type="none" w="med" len="med"/>
          </a:ln>
        </p:spPr>
      </p:cxnSp>
      <p:cxnSp>
        <p:nvCxnSpPr>
          <p:cNvPr id="12" name="Shape 1434"/>
          <p:cNvCxnSpPr/>
          <p:nvPr>
            <p:custDataLst>
              <p:tags r:id="rId4"/>
            </p:custDataLst>
          </p:nvPr>
        </p:nvCxnSpPr>
        <p:spPr>
          <a:xfrm flipV="1">
            <a:off x="6436602" y="3180823"/>
            <a:ext cx="740205" cy="527286"/>
          </a:xfrm>
          <a:prstGeom prst="straightConnector1">
            <a:avLst/>
          </a:prstGeom>
          <a:noFill/>
          <a:ln w="12700" cap="flat" cmpd="sng">
            <a:solidFill>
              <a:srgbClr val="FFFFFF">
                <a:lumMod val="75000"/>
              </a:srgbClr>
            </a:solidFill>
            <a:prstDash val="solid"/>
            <a:miter/>
            <a:headEnd type="none" w="med" len="med"/>
            <a:tailEnd type="none" w="med" len="med"/>
          </a:ln>
        </p:spPr>
      </p:cxnSp>
      <p:sp>
        <p:nvSpPr>
          <p:cNvPr id="16" name="Shape 1438"/>
          <p:cNvSpPr/>
          <p:nvPr>
            <p:custDataLst>
              <p:tags r:id="rId5"/>
            </p:custDataLst>
          </p:nvPr>
        </p:nvSpPr>
        <p:spPr>
          <a:xfrm>
            <a:off x="6672580" y="2421255"/>
            <a:ext cx="1440815" cy="1356360"/>
          </a:xfrm>
          <a:prstGeom prst="ellipse">
            <a:avLst/>
          </a:prstGeom>
          <a:solidFill>
            <a:schemeClr val="accent2"/>
          </a:solidFill>
          <a:ln>
            <a:noFill/>
          </a:ln>
          <a:effectLst>
            <a:outerShdw blurRad="76200" dist="38100" dir="5400000" algn="t" rotWithShape="0">
              <a:srgbClr val="009587">
                <a:alpha val="70000"/>
              </a:srgbClr>
            </a:outerShdw>
          </a:effectLst>
        </p:spPr>
        <p:txBody>
          <a:bodyPr lIns="91413" tIns="45700" rIns="91413" bIns="45700" anchor="ctr" anchorCtr="0">
            <a:noAutofit/>
          </a:bodyPr>
          <a:p>
            <a:pPr algn="ctr" defTabSz="457200">
              <a:buSzPct val="25000"/>
            </a:pPr>
            <a:endParaRPr lang="id-ID" sz="1200" dirty="0">
              <a:solidFill>
                <a:srgbClr val="FFFFFF"/>
              </a:solidFill>
              <a:latin typeface="思源黑体 CN Light" panose="020B0300000000000000" pitchFamily="34" charset="-122"/>
              <a:ea typeface="思源黑体 CN Light" panose="020B0300000000000000" pitchFamily="34" charset="-122"/>
              <a:cs typeface="Roboto"/>
              <a:sym typeface="Roboto"/>
            </a:endParaRPr>
          </a:p>
        </p:txBody>
      </p:sp>
      <p:sp>
        <p:nvSpPr>
          <p:cNvPr id="17" name="Shape 1439"/>
          <p:cNvSpPr/>
          <p:nvPr>
            <p:custDataLst>
              <p:tags r:id="rId6"/>
            </p:custDataLst>
          </p:nvPr>
        </p:nvSpPr>
        <p:spPr>
          <a:xfrm>
            <a:off x="3529083" y="2536751"/>
            <a:ext cx="1032930" cy="1030756"/>
          </a:xfrm>
          <a:prstGeom prst="ellipse">
            <a:avLst/>
          </a:prstGeom>
          <a:solidFill>
            <a:srgbClr val="009587"/>
          </a:solidFill>
          <a:ln>
            <a:noFill/>
          </a:ln>
          <a:effectLst>
            <a:outerShdw blurRad="76200" dist="38100" dir="5400000" algn="t" rotWithShape="0">
              <a:srgbClr val="009587">
                <a:alpha val="70000"/>
              </a:srgbClr>
            </a:outerShdw>
          </a:effectLst>
        </p:spPr>
        <p:txBody>
          <a:bodyPr lIns="91413" tIns="45700" rIns="91413" bIns="45700" anchor="ctr" anchorCtr="0">
            <a:noAutofit/>
          </a:bodyPr>
          <a:p>
            <a:pPr algn="ctr" defTabSz="457200">
              <a:lnSpc>
                <a:spcPct val="89000"/>
              </a:lnSpc>
              <a:buSzPct val="25000"/>
            </a:pPr>
            <a:endParaRPr lang="id-ID" dirty="0">
              <a:solidFill>
                <a:srgbClr val="FFFFFF"/>
              </a:solidFill>
              <a:latin typeface="思源黑体 CN Light" panose="020B0300000000000000" pitchFamily="34" charset="-122"/>
              <a:ea typeface="思源黑体 CN Light" panose="020B0300000000000000" pitchFamily="34" charset="-122"/>
              <a:cs typeface="Roboto"/>
              <a:sym typeface="Roboto"/>
            </a:endParaRPr>
          </a:p>
        </p:txBody>
      </p:sp>
      <p:sp>
        <p:nvSpPr>
          <p:cNvPr id="21" name="Shape 1443"/>
          <p:cNvSpPr/>
          <p:nvPr>
            <p:custDataLst>
              <p:tags r:id="rId7"/>
            </p:custDataLst>
          </p:nvPr>
        </p:nvSpPr>
        <p:spPr>
          <a:xfrm>
            <a:off x="4067153" y="4957512"/>
            <a:ext cx="1032930" cy="1030756"/>
          </a:xfrm>
          <a:prstGeom prst="ellipse">
            <a:avLst/>
          </a:prstGeom>
          <a:solidFill>
            <a:srgbClr val="009587"/>
          </a:solidFill>
          <a:ln>
            <a:noFill/>
          </a:ln>
          <a:effectLst>
            <a:outerShdw blurRad="76200" dist="38100" dir="5400000" algn="t" rotWithShape="0">
              <a:srgbClr val="009587">
                <a:alpha val="70000"/>
              </a:srgbClr>
            </a:outerShdw>
          </a:effectLst>
        </p:spPr>
        <p:txBody>
          <a:bodyPr lIns="91413" tIns="45700" rIns="91413" bIns="45700" anchor="ctr" anchorCtr="0">
            <a:noAutofit/>
          </a:bodyPr>
          <a:p>
            <a:pPr algn="ctr" defTabSz="457200">
              <a:lnSpc>
                <a:spcPct val="89000"/>
              </a:lnSpc>
              <a:buSzPct val="25000"/>
            </a:pPr>
            <a:endParaRPr lang="id-ID" sz="1200" dirty="0">
              <a:solidFill>
                <a:srgbClr val="FFFFFF"/>
              </a:solidFill>
              <a:latin typeface="思源黑体 CN Light" panose="020B0300000000000000" pitchFamily="34" charset="-122"/>
              <a:ea typeface="思源黑体 CN Light" panose="020B0300000000000000" pitchFamily="34" charset="-122"/>
              <a:cs typeface="Roboto"/>
              <a:sym typeface="Roboto"/>
            </a:endParaRPr>
          </a:p>
        </p:txBody>
      </p:sp>
      <p:sp>
        <p:nvSpPr>
          <p:cNvPr id="26" name="Shape 1448"/>
          <p:cNvSpPr/>
          <p:nvPr>
            <p:custDataLst>
              <p:tags r:id="rId8"/>
            </p:custDataLst>
          </p:nvPr>
        </p:nvSpPr>
        <p:spPr>
          <a:xfrm>
            <a:off x="7031091" y="5023164"/>
            <a:ext cx="945412" cy="943422"/>
          </a:xfrm>
          <a:prstGeom prst="ellipse">
            <a:avLst/>
          </a:prstGeom>
          <a:solidFill>
            <a:srgbClr val="009587"/>
          </a:solidFill>
          <a:ln>
            <a:noFill/>
          </a:ln>
          <a:effectLst>
            <a:outerShdw blurRad="76200" dist="38100" dir="5400000" algn="t" rotWithShape="0">
              <a:srgbClr val="009587">
                <a:alpha val="70000"/>
              </a:srgbClr>
            </a:outerShdw>
          </a:effectLst>
        </p:spPr>
        <p:txBody>
          <a:bodyPr lIns="91413" tIns="45700" rIns="91413" bIns="45700" anchor="ctr" anchorCtr="0">
            <a:noAutofit/>
          </a:bodyPr>
          <a:p>
            <a:pPr algn="ctr" defTabSz="457200">
              <a:lnSpc>
                <a:spcPct val="89000"/>
              </a:lnSpc>
              <a:buSzPct val="25000"/>
            </a:pPr>
            <a:endParaRPr lang="id-ID" dirty="0">
              <a:solidFill>
                <a:srgbClr val="FFFFFF"/>
              </a:solidFill>
              <a:latin typeface="思源黑体 CN Light" panose="020B0300000000000000" pitchFamily="34" charset="-122"/>
              <a:ea typeface="思源黑体 CN Light" panose="020B0300000000000000" pitchFamily="34" charset="-122"/>
              <a:cs typeface="Roboto"/>
              <a:sym typeface="Roboto"/>
            </a:endParaRPr>
          </a:p>
        </p:txBody>
      </p:sp>
      <p:sp>
        <p:nvSpPr>
          <p:cNvPr id="27" name="Shape 1449"/>
          <p:cNvSpPr/>
          <p:nvPr>
            <p:custDataLst>
              <p:tags r:id="rId9"/>
            </p:custDataLst>
          </p:nvPr>
        </p:nvSpPr>
        <p:spPr>
          <a:xfrm>
            <a:off x="5100630" y="3388102"/>
            <a:ext cx="1572330" cy="1569023"/>
          </a:xfrm>
          <a:prstGeom prst="ellipse">
            <a:avLst/>
          </a:prstGeom>
          <a:solidFill>
            <a:srgbClr val="2196F3"/>
          </a:solidFill>
          <a:ln w="25400">
            <a:noFill/>
          </a:ln>
          <a:effectLst>
            <a:outerShdw blurRad="76200" dist="38100" dir="5400000" algn="t" rotWithShape="0">
              <a:srgbClr val="2196F3">
                <a:alpha val="70000"/>
              </a:srgbClr>
            </a:outerShdw>
          </a:effectLst>
        </p:spPr>
        <p:style>
          <a:lnRef idx="2">
            <a:srgbClr val="222222"/>
          </a:lnRef>
          <a:fillRef idx="1">
            <a:srgbClr val="FFFFFF"/>
          </a:fillRef>
          <a:effectRef idx="0">
            <a:srgbClr val="222222"/>
          </a:effectRef>
          <a:fontRef idx="minor">
            <a:srgbClr val="222222"/>
          </a:fontRef>
        </p:style>
        <p:txBody>
          <a:bodyPr vert="horz" wrap="square" lIns="90000" tIns="46800" rIns="90000" bIns="46800" numCol="1" anchor="ctr" anchorCtr="0" compatLnSpc="1">
            <a:normAutofit fontScale="80000"/>
          </a:bodyPr>
          <a:p>
            <a:pPr algn="ctr" defTabSz="457200">
              <a:lnSpc>
                <a:spcPct val="120000"/>
              </a:lnSpc>
            </a:pPr>
            <a:r>
              <a:rPr lang="zh-CN" altLang="en-US" sz="2400" b="1" spc="300">
                <a:solidFill>
                  <a:srgbClr val="FFFFFF"/>
                </a:solidFill>
                <a:latin typeface="微软雅黑" panose="020B0503020204020204" charset="-122"/>
                <a:ea typeface="微软雅黑" panose="020B0503020204020204" charset="-122"/>
                <a:sym typeface="Roboto"/>
              </a:rPr>
              <a:t>精确</a:t>
            </a:r>
            <a:endParaRPr lang="zh-CN" altLang="en-US" sz="2400" b="1" spc="300">
              <a:solidFill>
                <a:srgbClr val="FFFFFF"/>
              </a:solidFill>
              <a:latin typeface="微软雅黑" panose="020B0503020204020204" charset="-122"/>
              <a:ea typeface="微软雅黑" panose="020B0503020204020204" charset="-122"/>
              <a:sym typeface="Roboto"/>
            </a:endParaRPr>
          </a:p>
          <a:p>
            <a:pPr algn="ctr" defTabSz="457200">
              <a:lnSpc>
                <a:spcPct val="120000"/>
              </a:lnSpc>
            </a:pPr>
            <a:r>
              <a:rPr lang="zh-CN" altLang="en-US" sz="2400" b="1" spc="300">
                <a:solidFill>
                  <a:srgbClr val="FFFFFF"/>
                </a:solidFill>
                <a:latin typeface="微软雅黑" panose="020B0503020204020204" charset="-122"/>
                <a:ea typeface="微软雅黑" panose="020B0503020204020204" charset="-122"/>
                <a:sym typeface="Roboto"/>
              </a:rPr>
              <a:t>功能集</a:t>
            </a:r>
            <a:endParaRPr lang="zh-CN" altLang="en-US" sz="2400" b="1" spc="300">
              <a:solidFill>
                <a:srgbClr val="FFFFFF"/>
              </a:solidFill>
              <a:latin typeface="微软雅黑" panose="020B0503020204020204" charset="-122"/>
              <a:ea typeface="微软雅黑" panose="020B0503020204020204" charset="-122"/>
              <a:sym typeface="Roboto"/>
            </a:endParaRPr>
          </a:p>
        </p:txBody>
      </p:sp>
      <p:sp>
        <p:nvSpPr>
          <p:cNvPr id="28" name="文本框 27"/>
          <p:cNvSpPr txBox="1"/>
          <p:nvPr>
            <p:custDataLst>
              <p:tags r:id="rId10"/>
            </p:custDataLst>
          </p:nvPr>
        </p:nvSpPr>
        <p:spPr>
          <a:xfrm>
            <a:off x="3642574" y="2687638"/>
            <a:ext cx="805949" cy="728982"/>
          </a:xfrm>
          <a:prstGeom prst="rect">
            <a:avLst/>
          </a:prstGeom>
          <a:noFill/>
        </p:spPr>
        <p:txBody>
          <a:bodyPr wrap="square" lIns="90000" tIns="46800" rIns="90000" bIns="46800" rtlCol="0" anchor="ctr" anchorCtr="0">
            <a:normAutofit fontScale="70000"/>
          </a:bodyPr>
          <a:p>
            <a:pPr algn="ctr" defTabSz="457200">
              <a:lnSpc>
                <a:spcPct val="120000"/>
              </a:lnSpc>
            </a:pPr>
            <a:r>
              <a:rPr lang="zh-CN" altLang="en-US" b="1" spc="300">
                <a:solidFill>
                  <a:srgbClr val="FFFFFF"/>
                </a:solidFill>
                <a:latin typeface="微软雅黑" panose="020B0503020204020204" charset="-122"/>
                <a:ea typeface="微软雅黑" panose="020B0503020204020204" charset="-122"/>
              </a:rPr>
              <a:t>添加到该集合</a:t>
            </a:r>
            <a:endParaRPr lang="zh-CN" altLang="en-US" b="1" spc="3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1"/>
            </p:custDataLst>
          </p:nvPr>
        </p:nvSpPr>
        <p:spPr>
          <a:xfrm>
            <a:off x="7006590" y="5161280"/>
            <a:ext cx="970280" cy="857250"/>
          </a:xfrm>
          <a:prstGeom prst="rect">
            <a:avLst/>
          </a:prstGeom>
          <a:noFill/>
        </p:spPr>
        <p:txBody>
          <a:bodyPr wrap="square" lIns="90000" tIns="46800" rIns="90000" bIns="46800" rtlCol="0" anchor="ctr" anchorCtr="0">
            <a:normAutofit fontScale="70000"/>
          </a:bodyPr>
          <a:p>
            <a:pPr algn="ctr" defTabSz="457200">
              <a:lnSpc>
                <a:spcPct val="120000"/>
              </a:lnSpc>
            </a:pPr>
            <a:r>
              <a:rPr lang="zh-CN" altLang="en-US" b="1" spc="300">
                <a:solidFill>
                  <a:srgbClr val="FFFFFF"/>
                </a:solidFill>
                <a:latin typeface="微软雅黑" panose="020B0503020204020204" charset="-122"/>
                <a:ea typeface="微软雅黑" panose="020B0503020204020204" charset="-122"/>
                <a:sym typeface="+mn-ea"/>
              </a:rPr>
              <a:t>使用集合中的功能</a:t>
            </a:r>
            <a:endParaRPr lang="zh-CN" altLang="en-US" b="1" spc="300">
              <a:solidFill>
                <a:srgbClr val="FFFFFF"/>
              </a:solidFill>
              <a:latin typeface="微软雅黑" panose="020B0503020204020204" charset="-122"/>
              <a:ea typeface="微软雅黑" panose="020B0503020204020204" charset="-122"/>
            </a:endParaRPr>
          </a:p>
          <a:p>
            <a:pPr algn="ctr" defTabSz="457200">
              <a:lnSpc>
                <a:spcPct val="120000"/>
              </a:lnSpc>
            </a:pPr>
            <a:endParaRPr lang="zh-CN" altLang="en-US" b="1" spc="30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2"/>
            </p:custDataLst>
          </p:nvPr>
        </p:nvSpPr>
        <p:spPr>
          <a:xfrm>
            <a:off x="6653530" y="2699385"/>
            <a:ext cx="1516380" cy="845820"/>
          </a:xfrm>
          <a:prstGeom prst="rect">
            <a:avLst/>
          </a:prstGeom>
          <a:noFill/>
        </p:spPr>
        <p:txBody>
          <a:bodyPr wrap="square" lIns="90000" tIns="46800" rIns="90000" bIns="46800" rtlCol="0" anchor="ctr" anchorCtr="0">
            <a:normAutofit/>
          </a:bodyPr>
          <a:p>
            <a:pPr algn="ctr" defTabSz="457200">
              <a:lnSpc>
                <a:spcPct val="120000"/>
              </a:lnSpc>
            </a:pPr>
            <a:r>
              <a:rPr lang="zh-CN" altLang="en-US" b="1" spc="300">
                <a:solidFill>
                  <a:srgbClr val="FFFFFF"/>
                </a:solidFill>
                <a:latin typeface="微软雅黑" panose="020B0503020204020204" charset="-122"/>
                <a:ea typeface="微软雅黑" panose="020B0503020204020204" charset="-122"/>
              </a:rPr>
              <a:t>可构造应用程序所需</a:t>
            </a:r>
            <a:endParaRPr lang="zh-CN" altLang="en-US" b="1" spc="30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13"/>
            </p:custDataLst>
          </p:nvPr>
        </p:nvSpPr>
        <p:spPr>
          <a:xfrm>
            <a:off x="4123690" y="5108575"/>
            <a:ext cx="919480" cy="728980"/>
          </a:xfrm>
          <a:prstGeom prst="rect">
            <a:avLst/>
          </a:prstGeom>
          <a:noFill/>
        </p:spPr>
        <p:txBody>
          <a:bodyPr wrap="square" lIns="90000" tIns="46800" rIns="90000" bIns="46800" rtlCol="0" anchor="ctr" anchorCtr="0">
            <a:normAutofit fontScale="60000"/>
          </a:bodyPr>
          <a:p>
            <a:pPr algn="ctr" defTabSz="457200">
              <a:lnSpc>
                <a:spcPct val="120000"/>
              </a:lnSpc>
            </a:pPr>
            <a:r>
              <a:rPr lang="zh-CN" altLang="en-US" b="1" spc="300">
                <a:solidFill>
                  <a:srgbClr val="FFFFFF"/>
                </a:solidFill>
                <a:latin typeface="微软雅黑" panose="020B0503020204020204" charset="-122"/>
                <a:ea typeface="微软雅黑" panose="020B0503020204020204" charset="-122"/>
              </a:rPr>
              <a:t>取代现有的功能</a:t>
            </a:r>
            <a:endParaRPr lang="zh-CN" altLang="en-US" b="1" spc="300">
              <a:solidFill>
                <a:srgbClr val="FFFFFF"/>
              </a:solidFill>
              <a:latin typeface="微软雅黑" panose="020B0503020204020204" charset="-122"/>
              <a:ea typeface="微软雅黑" panose="020B0503020204020204" charset="-122"/>
            </a:endParaRPr>
          </a:p>
        </p:txBody>
      </p:sp>
      <p:sp>
        <p:nvSpPr>
          <p:cNvPr id="44" name="TextBox 5"/>
          <p:cNvSpPr txBox="1"/>
          <p:nvPr>
            <p:custDataLst>
              <p:tags r:id="rId14"/>
            </p:custDataLst>
          </p:nvPr>
        </p:nvSpPr>
        <p:spPr>
          <a:xfrm>
            <a:off x="457201" y="593037"/>
            <a:ext cx="11264900" cy="523220"/>
          </a:xfrm>
          <a:prstGeom prst="rect">
            <a:avLst/>
          </a:prstGeom>
          <a:noFill/>
        </p:spPr>
        <p:txBody>
          <a:bodyPr wrap="square" lIns="90000" rIns="90000" bIns="0" rtlCol="0" anchor="b" anchorCtr="0">
            <a:noAutofit/>
          </a:bodyPr>
          <a:p>
            <a:pPr algn="ctr" defTabSz="457200">
              <a:lnSpc>
                <a:spcPct val="120000"/>
              </a:lnSpc>
            </a:pPr>
            <a:r>
              <a:rPr lang="zh-CN" altLang="en-US" sz="4000" b="1" spc="3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中间件</a:t>
            </a:r>
            <a:r>
              <a:rPr lang="en-US" altLang="zh-CN" sz="4000" b="1" spc="3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for	</a:t>
            </a:r>
            <a:r>
              <a:rPr lang="zh-CN" altLang="en-US" sz="4000" b="1" spc="3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模块化</a:t>
            </a:r>
            <a:endParaRPr lang="zh-CN" altLang="en-US" sz="4000" b="1" spc="3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45" name="文本框 44"/>
          <p:cNvSpPr txBox="1"/>
          <p:nvPr>
            <p:custDataLst>
              <p:tags r:id="rId15"/>
            </p:custDataLst>
          </p:nvPr>
        </p:nvSpPr>
        <p:spPr>
          <a:xfrm>
            <a:off x="3275965" y="1137920"/>
            <a:ext cx="5796280" cy="307975"/>
          </a:xfrm>
          <a:prstGeom prst="rect">
            <a:avLst/>
          </a:prstGeom>
          <a:noFill/>
        </p:spPr>
        <p:txBody>
          <a:bodyPr wrap="square" tIns="0" rtlCol="0"/>
          <a:p>
            <a:pPr algn="ctr" defTabSz="457200">
              <a:lnSpc>
                <a:spcPct val="120000"/>
              </a:lnSpc>
            </a:pPr>
            <a:r>
              <a:rPr kumimoji="1" lang="zh-CN" altLang="en-US" sz="1400" b="1" spc="300">
                <a:solidFill>
                  <a:srgbClr val="222222"/>
                </a:solidFill>
                <a:latin typeface="微软雅黑" panose="020B0503020204020204" charset="-122"/>
                <a:ea typeface="微软雅黑" panose="020B0503020204020204" charset="-122"/>
              </a:rPr>
              <a:t>注册和链接多个处理程序，以生成出站请求中间件管道。 每个处理程序都可以在出站请求前后执行工作</a:t>
            </a:r>
            <a:endParaRPr kumimoji="1" lang="zh-CN" altLang="en-US" sz="1400" b="1" spc="300">
              <a:solidFill>
                <a:srgbClr val="222222"/>
              </a:solidFill>
              <a:latin typeface="微软雅黑" panose="020B0503020204020204" charset="-122"/>
              <a:ea typeface="微软雅黑" panose="020B0503020204020204" charset="-122"/>
            </a:endParaRPr>
          </a:p>
        </p:txBody>
      </p:sp>
      <p:sp>
        <p:nvSpPr>
          <p:cNvPr id="49" name="文本框 48"/>
          <p:cNvSpPr txBox="1"/>
          <p:nvPr>
            <p:custDataLst>
              <p:tags r:id="rId16"/>
            </p:custDataLst>
          </p:nvPr>
        </p:nvSpPr>
        <p:spPr>
          <a:xfrm>
            <a:off x="8089900" y="2421255"/>
            <a:ext cx="3084830" cy="1061720"/>
          </a:xfrm>
          <a:prstGeom prst="rect">
            <a:avLst/>
          </a:prstGeom>
          <a:noFill/>
        </p:spPr>
        <p:txBody>
          <a:bodyPr wrap="square" rtlCol="0">
            <a:noAutofit/>
          </a:bodyPr>
          <a:p>
            <a:pPr defTabSz="457200">
              <a:lnSpc>
                <a:spcPct val="120000"/>
              </a:lnSpc>
            </a:pPr>
            <a:r>
              <a:rPr kumimoji="1" lang="zh-CN" altLang="en-US" sz="1600" b="1" spc="150">
                <a:solidFill>
                  <a:srgbClr val="EC6E12"/>
                </a:solidFill>
                <a:latin typeface="微软雅黑" panose="020B0503020204020204" charset="-122"/>
                <a:ea typeface="微软雅黑" panose="020B0503020204020204" charset="-122"/>
              </a:rPr>
              <a:t>提供了一种用于管理围绕 HTTP 请求的</a:t>
            </a:r>
            <a:r>
              <a:rPr kumimoji="1" lang="zh-CN" altLang="en-US" sz="2000" b="1" spc="150">
                <a:solidFill>
                  <a:srgbClr val="FF0000"/>
                </a:solidFill>
                <a:latin typeface="微软雅黑" panose="020B0503020204020204" charset="-122"/>
                <a:ea typeface="微软雅黑" panose="020B0503020204020204" charset="-122"/>
              </a:rPr>
              <a:t>横切关注点</a:t>
            </a:r>
            <a:r>
              <a:rPr kumimoji="1" lang="zh-CN" altLang="en-US" sz="1600" b="1" spc="150">
                <a:solidFill>
                  <a:srgbClr val="EC6E12"/>
                </a:solidFill>
                <a:latin typeface="微软雅黑" panose="020B0503020204020204" charset="-122"/>
                <a:ea typeface="微软雅黑" panose="020B0503020204020204" charset="-122"/>
              </a:rPr>
              <a:t>的机制，包括缓存、错误处理、序列化以及日志记录</a:t>
            </a:r>
            <a:endParaRPr kumimoji="1" lang="zh-CN" altLang="en-US" sz="1600" b="1" spc="150">
              <a:solidFill>
                <a:srgbClr val="EC6E12"/>
              </a:solidFill>
              <a:latin typeface="微软雅黑" panose="020B0503020204020204" charset="-122"/>
              <a:ea typeface="微软雅黑" panose="020B0503020204020204" charset="-122"/>
            </a:endParaRPr>
          </a:p>
        </p:txBody>
      </p:sp>
      <p:sp>
        <p:nvSpPr>
          <p:cNvPr id="50" name="文本框 49"/>
          <p:cNvSpPr txBox="1"/>
          <p:nvPr>
            <p:custDataLst>
              <p:tags r:id="rId17"/>
            </p:custDataLst>
          </p:nvPr>
        </p:nvSpPr>
        <p:spPr>
          <a:xfrm>
            <a:off x="8089940" y="5072649"/>
            <a:ext cx="2590723" cy="1061829"/>
          </a:xfrm>
          <a:prstGeom prst="rect">
            <a:avLst/>
          </a:prstGeom>
          <a:noFill/>
        </p:spPr>
        <p:txBody>
          <a:bodyPr wrap="square" rtlCol="0">
            <a:normAutofit/>
          </a:bodyPr>
          <a:p>
            <a:pPr defTabSz="457200">
              <a:lnSpc>
                <a:spcPct val="120000"/>
              </a:lnSpc>
            </a:pPr>
            <a:r>
              <a:rPr kumimoji="1" lang="zh-CN" altLang="en-US" sz="1200" b="1" spc="150">
                <a:solidFill>
                  <a:srgbClr val="EC6E12"/>
                </a:solidFill>
                <a:latin typeface="微软雅黑" panose="020B0503020204020204" charset="-122"/>
                <a:ea typeface="微软雅黑" panose="020B0503020204020204" charset="-122"/>
                <a:sym typeface="+mn-ea"/>
              </a:rPr>
              <a:t>无需更改服务器即可添加缺少的功能，并确保只公开最少的功能，从而限制攻击外围应用并提高性能。</a:t>
            </a:r>
            <a:endParaRPr kumimoji="1" lang="zh-CN" altLang="en-US" sz="1200" spc="150">
              <a:solidFill>
                <a:srgbClr val="222222">
                  <a:lumMod val="75000"/>
                  <a:lumOff val="25000"/>
                </a:srgbClr>
              </a:solidFill>
              <a:latin typeface="微软雅黑" panose="020B0503020204020204" charset="-122"/>
              <a:ea typeface="微软雅黑" panose="020B0503020204020204" charset="-122"/>
            </a:endParaRPr>
          </a:p>
        </p:txBody>
      </p:sp>
      <p:sp>
        <p:nvSpPr>
          <p:cNvPr id="52" name="文本框 51"/>
          <p:cNvSpPr txBox="1"/>
          <p:nvPr>
            <p:custDataLst>
              <p:tags r:id="rId18"/>
            </p:custDataLst>
          </p:nvPr>
        </p:nvSpPr>
        <p:spPr>
          <a:xfrm>
            <a:off x="831361" y="2599698"/>
            <a:ext cx="2636481" cy="1061829"/>
          </a:xfrm>
          <a:prstGeom prst="rect">
            <a:avLst/>
          </a:prstGeom>
          <a:noFill/>
        </p:spPr>
        <p:txBody>
          <a:bodyPr wrap="square" rtlCol="0">
            <a:normAutofit/>
          </a:bodyPr>
          <a:p>
            <a:pPr algn="r" defTabSz="457200">
              <a:lnSpc>
                <a:spcPct val="120000"/>
              </a:lnSpc>
            </a:pPr>
            <a:r>
              <a:rPr kumimoji="1" lang="zh-CN" altLang="en-US" sz="1200" b="1" spc="150">
                <a:solidFill>
                  <a:srgbClr val="222222">
                    <a:lumMod val="75000"/>
                    <a:lumOff val="25000"/>
                  </a:srgbClr>
                </a:solidFill>
                <a:latin typeface="微软雅黑" panose="020B0503020204020204" charset="-122"/>
                <a:ea typeface="微软雅黑" panose="020B0503020204020204" charset="-122"/>
              </a:rPr>
              <a:t>将 HTTP 处理程序和模块迁移到 ASP.NET Core 中间件</a:t>
            </a:r>
            <a:endParaRPr kumimoji="1" lang="zh-CN" altLang="en-US" sz="1200" b="1" spc="150">
              <a:solidFill>
                <a:srgbClr val="222222">
                  <a:lumMod val="75000"/>
                  <a:lumOff val="25000"/>
                </a:srgbClr>
              </a:solidFill>
              <a:latin typeface="微软雅黑" panose="020B0503020204020204" charset="-122"/>
              <a:ea typeface="微软雅黑" panose="020B0503020204020204" charset="-122"/>
            </a:endParaRPr>
          </a:p>
        </p:txBody>
      </p:sp>
      <p:sp>
        <p:nvSpPr>
          <p:cNvPr id="53" name="文本框 52"/>
          <p:cNvSpPr txBox="1"/>
          <p:nvPr>
            <p:custDataLst>
              <p:tags r:id="rId19"/>
            </p:custDataLst>
          </p:nvPr>
        </p:nvSpPr>
        <p:spPr>
          <a:xfrm>
            <a:off x="742315" y="5034280"/>
            <a:ext cx="3382010" cy="1061720"/>
          </a:xfrm>
          <a:prstGeom prst="rect">
            <a:avLst/>
          </a:prstGeom>
          <a:noFill/>
        </p:spPr>
        <p:txBody>
          <a:bodyPr wrap="square" rtlCol="0"/>
          <a:p>
            <a:pPr algn="l" defTabSz="457200">
              <a:lnSpc>
                <a:spcPct val="120000"/>
              </a:lnSpc>
            </a:pPr>
            <a:r>
              <a:rPr kumimoji="1" lang="zh-CN" altLang="en-US" sz="1400" b="1" spc="150">
                <a:solidFill>
                  <a:srgbClr val="222222">
                    <a:lumMod val="75000"/>
                    <a:lumOff val="25000"/>
                  </a:srgbClr>
                </a:solidFill>
                <a:latin typeface="微软雅黑" panose="020B0503020204020204" charset="-122"/>
                <a:ea typeface="微软雅黑" panose="020B0503020204020204" charset="-122"/>
              </a:rPr>
              <a:t>由于功能集合即使在请求的上下文中也是可变的，所以可使用中间件来修改集合并添加对其他功能的支持。</a:t>
            </a:r>
            <a:endParaRPr kumimoji="1" lang="zh-CN" altLang="en-US" sz="1400" b="1" spc="150">
              <a:solidFill>
                <a:srgbClr val="222222">
                  <a:lumMod val="75000"/>
                  <a:lumOff val="25000"/>
                </a:srgbClr>
              </a:solidFill>
              <a:latin typeface="微软雅黑" panose="020B0503020204020204" charset="-122"/>
              <a:ea typeface="微软雅黑" panose="020B0503020204020204" charset="-122"/>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图片 5" descr="49"/>
          <p:cNvPicPr>
            <a:picLocks noChangeAspect="1"/>
          </p:cNvPicPr>
          <p:nvPr/>
        </p:nvPicPr>
        <p:blipFill>
          <a:blip r:embed="rId1"/>
          <a:srcRect l="37163" t="30801" r="36928" b="44690"/>
          <a:stretch>
            <a:fillRect/>
          </a:stretch>
        </p:blipFill>
        <p:spPr>
          <a:xfrm>
            <a:off x="2649855" y="1583690"/>
            <a:ext cx="1224915" cy="1158875"/>
          </a:xfrm>
          <a:prstGeom prst="rect">
            <a:avLst/>
          </a:prstGeom>
        </p:spPr>
      </p:pic>
      <p:pic>
        <p:nvPicPr>
          <p:cNvPr id="17" name="图片 16" descr="49"/>
          <p:cNvPicPr>
            <a:picLocks noChangeAspect="1"/>
          </p:cNvPicPr>
          <p:nvPr/>
        </p:nvPicPr>
        <p:blipFill>
          <a:blip r:embed="rId1"/>
          <a:srcRect l="37163" t="30801" r="36928" b="44690"/>
          <a:stretch>
            <a:fillRect/>
          </a:stretch>
        </p:blipFill>
        <p:spPr>
          <a:xfrm>
            <a:off x="5469255" y="1583690"/>
            <a:ext cx="1224915" cy="1158875"/>
          </a:xfrm>
          <a:prstGeom prst="rect">
            <a:avLst/>
          </a:prstGeom>
        </p:spPr>
      </p:pic>
      <p:pic>
        <p:nvPicPr>
          <p:cNvPr id="18" name="图片 17" descr="49"/>
          <p:cNvPicPr>
            <a:picLocks noChangeAspect="1"/>
          </p:cNvPicPr>
          <p:nvPr/>
        </p:nvPicPr>
        <p:blipFill>
          <a:blip r:embed="rId1"/>
          <a:srcRect l="37163" t="30801" r="36928" b="44690"/>
          <a:stretch>
            <a:fillRect/>
          </a:stretch>
        </p:blipFill>
        <p:spPr>
          <a:xfrm>
            <a:off x="8326755" y="1583690"/>
            <a:ext cx="1224915" cy="1158875"/>
          </a:xfrm>
          <a:prstGeom prst="rect">
            <a:avLst/>
          </a:prstGeom>
        </p:spPr>
      </p:pic>
      <p:sp>
        <p:nvSpPr>
          <p:cNvPr id="2" name="文本框 1"/>
          <p:cNvSpPr txBox="1"/>
          <p:nvPr/>
        </p:nvSpPr>
        <p:spPr>
          <a:xfrm>
            <a:off x="1706245" y="2279015"/>
            <a:ext cx="3112135" cy="3692525"/>
          </a:xfrm>
          <a:prstGeom prst="rect">
            <a:avLst/>
          </a:prstGeom>
          <a:noFill/>
        </p:spPr>
        <p:txBody>
          <a:bodyPr wrap="square" rtlCol="0" anchor="t">
            <a:spAutoFit/>
          </a:bodyPr>
          <a:p>
            <a:endParaRPr lang="zh-CN" altLang="en-US"/>
          </a:p>
          <a:p>
            <a:endParaRPr lang="zh-CN" altLang="en-US"/>
          </a:p>
          <a:p>
            <a:endParaRPr lang="zh-CN" altLang="en-US"/>
          </a:p>
          <a:p>
            <a:r>
              <a:rPr lang="zh-CN" altLang="en-US"/>
              <a:t>   </a:t>
            </a:r>
            <a:r>
              <a:rPr lang="zh-CN" altLang="en-US" b="1"/>
              <a:t> 日志框架</a:t>
            </a:r>
            <a:endParaRPr lang="zh-CN" altLang="en-US"/>
          </a:p>
          <a:p>
            <a:r>
              <a:rPr lang="zh-CN" altLang="en-US"/>
              <a:t>        </a:t>
            </a:r>
            <a:r>
              <a:rPr lang="zh-CN" altLang="en-US" b="1">
                <a:solidFill>
                  <a:srgbClr val="FF0000"/>
                </a:solidFill>
              </a:rPr>
              <a:t>Serilog</a:t>
            </a:r>
            <a:endParaRPr lang="zh-CN" altLang="en-US" b="1"/>
          </a:p>
          <a:p>
            <a:r>
              <a:rPr lang="zh-CN" altLang="en-US" b="1">
                <a:solidFill>
                  <a:srgbClr val="EC6E12"/>
                </a:solidFill>
              </a:rPr>
              <a:t>        NLog</a:t>
            </a:r>
            <a:endParaRPr lang="zh-CN" altLang="en-US" b="1">
              <a:solidFill>
                <a:srgbClr val="EC6E12"/>
              </a:solidFill>
            </a:endParaRPr>
          </a:p>
          <a:p>
            <a:r>
              <a:rPr lang="zh-CN" altLang="en-US" b="1">
                <a:solidFill>
                  <a:srgbClr val="EC6E12"/>
                </a:solidFill>
              </a:rPr>
              <a:t>        </a:t>
            </a:r>
            <a:r>
              <a:rPr lang="en-US" altLang="zh-CN" b="1">
                <a:solidFill>
                  <a:srgbClr val="EC6E12"/>
                </a:solidFill>
              </a:rPr>
              <a:t>Log4Net</a:t>
            </a:r>
            <a:endParaRPr lang="zh-CN" altLang="en-US"/>
          </a:p>
          <a:p>
            <a:r>
              <a:rPr lang="zh-CN" altLang="en-US"/>
              <a:t>        Elmah</a:t>
            </a:r>
            <a:endParaRPr lang="zh-CN" altLang="en-US"/>
          </a:p>
          <a:p>
            <a:r>
              <a:rPr lang="zh-CN" altLang="en-US" b="1"/>
              <a:t>    日志管理系统</a:t>
            </a:r>
            <a:endParaRPr lang="zh-CN" altLang="en-US"/>
          </a:p>
          <a:p>
            <a:r>
              <a:rPr lang="zh-CN" altLang="en-US"/>
              <a:t>        Sentry.io</a:t>
            </a:r>
            <a:endParaRPr lang="zh-CN" altLang="en-US"/>
          </a:p>
          <a:p>
            <a:r>
              <a:rPr lang="zh-CN" altLang="en-US"/>
              <a:t>        Loggly.com</a:t>
            </a:r>
            <a:endParaRPr lang="zh-CN" altLang="en-US"/>
          </a:p>
          <a:p>
            <a:r>
              <a:rPr lang="zh-CN" altLang="en-US"/>
              <a:t>        Elmah.io</a:t>
            </a:r>
            <a:endParaRPr lang="zh-CN" altLang="en-US"/>
          </a:p>
          <a:p>
            <a:endParaRPr lang="zh-CN" altLang="en-US"/>
          </a:p>
        </p:txBody>
      </p:sp>
      <p:sp>
        <p:nvSpPr>
          <p:cNvPr id="3" name="文本框 2"/>
          <p:cNvSpPr txBox="1"/>
          <p:nvPr/>
        </p:nvSpPr>
        <p:spPr>
          <a:xfrm>
            <a:off x="4921250" y="2556510"/>
            <a:ext cx="2540000" cy="4246245"/>
          </a:xfrm>
          <a:prstGeom prst="rect">
            <a:avLst/>
          </a:prstGeom>
          <a:noFill/>
        </p:spPr>
        <p:txBody>
          <a:bodyPr wrap="square" rtlCol="0" anchor="t">
            <a:spAutoFit/>
          </a:bodyPr>
          <a:p>
            <a:endParaRPr lang="zh-CN" altLang="en-US"/>
          </a:p>
          <a:p>
            <a:r>
              <a:rPr lang="zh-CN" altLang="en-US"/>
              <a:t>    </a:t>
            </a:r>
            <a:endParaRPr lang="zh-CN" altLang="en-US"/>
          </a:p>
          <a:p>
            <a:r>
              <a:rPr lang="en-US" altLang="zh-CN" b="1">
                <a:solidFill>
                  <a:schemeClr val="tx1"/>
                </a:solidFill>
              </a:rPr>
              <a:t>Client API</a:t>
            </a:r>
            <a:endParaRPr lang="zh-CN" altLang="en-US" b="1">
              <a:solidFill>
                <a:srgbClr val="EC6E12"/>
              </a:solidFill>
            </a:endParaRPr>
          </a:p>
          <a:p>
            <a:r>
              <a:rPr lang="zh-CN" altLang="en-US" b="1">
                <a:solidFill>
                  <a:srgbClr val="EC6E12"/>
                </a:solidFill>
                <a:sym typeface="+mn-ea"/>
              </a:rPr>
              <a:t>    REST</a:t>
            </a:r>
            <a:endParaRPr lang="zh-CN" altLang="en-US"/>
          </a:p>
          <a:p>
            <a:r>
              <a:rPr lang="zh-CN" altLang="en-US"/>
              <a:t>        </a:t>
            </a:r>
            <a:r>
              <a:rPr lang="zh-CN" altLang="en-US" b="1">
                <a:solidFill>
                  <a:srgbClr val="FF0000"/>
                </a:solidFill>
              </a:rPr>
              <a:t>OData</a:t>
            </a:r>
            <a:endParaRPr lang="zh-CN" altLang="en-US"/>
          </a:p>
          <a:p>
            <a:r>
              <a:rPr lang="zh-CN" altLang="en-US"/>
              <a:t>        Sieve</a:t>
            </a:r>
            <a:endParaRPr lang="zh-CN" altLang="en-US"/>
          </a:p>
          <a:p>
            <a:r>
              <a:rPr lang="zh-CN" altLang="en-US"/>
              <a:t>   </a:t>
            </a:r>
            <a:r>
              <a:rPr lang="zh-CN" altLang="en-US" b="1"/>
              <a:t> GraphQL</a:t>
            </a:r>
            <a:endParaRPr lang="zh-CN" altLang="en-US"/>
          </a:p>
          <a:p>
            <a:r>
              <a:rPr lang="zh-CN" altLang="en-US"/>
              <a:t>        GraphQL-dotnet</a:t>
            </a:r>
            <a:endParaRPr lang="zh-CN" altLang="en-US"/>
          </a:p>
          <a:p>
            <a:r>
              <a:rPr lang="zh-CN" altLang="en-US"/>
              <a:t>  </a:t>
            </a:r>
            <a:r>
              <a:rPr lang="zh-CN" altLang="en-US" b="1"/>
              <a:t>  </a:t>
            </a:r>
            <a:r>
              <a:rPr lang="en-US" altLang="zh-CN" b="1"/>
              <a:t>RPC</a:t>
            </a:r>
            <a:endParaRPr lang="en-US" altLang="zh-CN"/>
          </a:p>
          <a:p>
            <a:r>
              <a:rPr lang="en-US" altLang="zh-CN"/>
              <a:t>         </a:t>
            </a:r>
            <a:r>
              <a:rPr lang="en-US" altLang="zh-CN" b="1">
                <a:solidFill>
                  <a:srgbClr val="FFC000"/>
                </a:solidFill>
              </a:rPr>
              <a:t>gRPC</a:t>
            </a:r>
            <a:endParaRPr lang="en-US" altLang="zh-CN" b="1">
              <a:solidFill>
                <a:srgbClr val="FFC000"/>
              </a:solidFill>
            </a:endParaRPr>
          </a:p>
          <a:p>
            <a:r>
              <a:rPr lang="en-US" altLang="zh-CN" b="1">
                <a:solidFill>
                  <a:srgbClr val="FFC000"/>
                </a:solidFill>
                <a:sym typeface="+mn-ea"/>
              </a:rPr>
              <a:t>         Thrift</a:t>
            </a:r>
            <a:endParaRPr lang="en-US" altLang="zh-CN">
              <a:sym typeface="+mn-ea"/>
            </a:endParaRPr>
          </a:p>
          <a:p>
            <a:r>
              <a:rPr lang="zh-CN" altLang="en-US">
                <a:sym typeface="+mn-ea"/>
              </a:rPr>
              <a:t>   </a:t>
            </a:r>
            <a:r>
              <a:rPr lang="zh-CN" altLang="en-US" b="1">
                <a:sym typeface="+mn-ea"/>
              </a:rPr>
              <a:t> </a:t>
            </a:r>
            <a:r>
              <a:rPr lang="en-US" altLang="zh-CN" b="1">
                <a:sym typeface="+mn-ea"/>
              </a:rPr>
              <a:t>MQ</a:t>
            </a:r>
            <a:endParaRPr lang="en-US" altLang="zh-CN">
              <a:sym typeface="+mn-ea"/>
            </a:endParaRPr>
          </a:p>
          <a:p>
            <a:r>
              <a:rPr lang="en-US" altLang="zh-CN">
                <a:sym typeface="+mn-ea"/>
              </a:rPr>
              <a:t>         </a:t>
            </a:r>
            <a:r>
              <a:rPr lang="en-US" altLang="zh-CN" b="1">
                <a:solidFill>
                  <a:srgbClr val="EC6E12"/>
                </a:solidFill>
                <a:sym typeface="+mn-ea"/>
              </a:rPr>
              <a:t>RabbitMQ</a:t>
            </a:r>
            <a:endParaRPr lang="en-US" altLang="zh-CN">
              <a:sym typeface="+mn-ea"/>
            </a:endParaRPr>
          </a:p>
          <a:p>
            <a:endParaRPr lang="en-US" altLang="zh-CN">
              <a:sym typeface="+mn-ea"/>
            </a:endParaRPr>
          </a:p>
          <a:p>
            <a:endParaRPr lang="en-US" altLang="zh-CN"/>
          </a:p>
        </p:txBody>
      </p:sp>
      <p:sp>
        <p:nvSpPr>
          <p:cNvPr id="4" name="文本框 3"/>
          <p:cNvSpPr txBox="1"/>
          <p:nvPr/>
        </p:nvSpPr>
        <p:spPr>
          <a:xfrm>
            <a:off x="7868285" y="2556510"/>
            <a:ext cx="4185920" cy="3138170"/>
          </a:xfrm>
          <a:prstGeom prst="rect">
            <a:avLst/>
          </a:prstGeom>
          <a:noFill/>
        </p:spPr>
        <p:txBody>
          <a:bodyPr wrap="square" rtlCol="0" anchor="t">
            <a:spAutoFit/>
          </a:bodyPr>
          <a:p>
            <a:endParaRPr lang="zh-CN" altLang="en-US"/>
          </a:p>
          <a:p>
            <a:endParaRPr lang="zh-CN" altLang="en-US"/>
          </a:p>
          <a:p>
            <a:r>
              <a:rPr lang="zh-CN" altLang="en-US" b="1">
                <a:solidFill>
                  <a:srgbClr val="EC6E12"/>
                </a:solidFill>
              </a:rPr>
              <a:t>缓存</a:t>
            </a:r>
            <a:r>
              <a:rPr lang="en-US" altLang="zh-CN" b="1">
                <a:solidFill>
                  <a:srgbClr val="EC6E12"/>
                </a:solidFill>
              </a:rPr>
              <a:t> Caching</a:t>
            </a:r>
            <a:endParaRPr lang="en-US" altLang="zh-CN"/>
          </a:p>
          <a:p>
            <a:r>
              <a:rPr lang="zh-CN" altLang="en-US"/>
              <a:t>    </a:t>
            </a:r>
            <a:r>
              <a:rPr lang="zh-CN" altLang="en-US" b="1"/>
              <a:t>实体框架二级缓存</a:t>
            </a:r>
            <a:endParaRPr lang="zh-CN" altLang="en-US" b="1"/>
          </a:p>
          <a:p>
            <a:r>
              <a:rPr lang="zh-CN" altLang="en-US"/>
              <a:t>        EFSecondLevelCache.Core</a:t>
            </a:r>
            <a:endParaRPr lang="zh-CN" altLang="en-US"/>
          </a:p>
          <a:p>
            <a:r>
              <a:rPr lang="zh-CN" altLang="en-US"/>
              <a:t>        EntityFrameworkCore.Cacheable</a:t>
            </a:r>
            <a:endParaRPr lang="zh-CN" altLang="en-US"/>
          </a:p>
          <a:p>
            <a:r>
              <a:rPr lang="zh-CN" altLang="en-US" b="1">
                <a:solidFill>
                  <a:srgbClr val="FF0000"/>
                </a:solidFill>
              </a:rPr>
              <a:t>   分布式缓存</a:t>
            </a:r>
            <a:endParaRPr lang="zh-CN" altLang="en-US"/>
          </a:p>
          <a:p>
            <a:r>
              <a:rPr lang="zh-CN" altLang="en-US"/>
              <a:t>        </a:t>
            </a:r>
            <a:r>
              <a:rPr lang="zh-CN" altLang="en-US">
                <a:solidFill>
                  <a:srgbClr val="EC6E12"/>
                </a:solidFill>
              </a:rPr>
              <a:t>Redis</a:t>
            </a:r>
            <a:endParaRPr lang="zh-CN" altLang="en-US"/>
          </a:p>
          <a:p>
            <a:r>
              <a:rPr lang="zh-CN" altLang="en-US"/>
              <a:t>        Memcached</a:t>
            </a:r>
            <a:endParaRPr lang="zh-CN" altLang="en-US"/>
          </a:p>
          <a:p>
            <a:r>
              <a:rPr lang="zh-CN" altLang="en-US"/>
              <a:t>    </a:t>
            </a:r>
            <a:r>
              <a:rPr lang="zh-CN" altLang="en-US" b="1"/>
              <a:t>内存缓存</a:t>
            </a:r>
            <a:endParaRPr lang="zh-CN" altLang="en-US" b="1"/>
          </a:p>
          <a:p>
            <a:endParaRPr lang="zh-CN" altLang="en-US" b="1"/>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6" name="图片 15" descr="49"/>
          <p:cNvPicPr>
            <a:picLocks noChangeAspect="1"/>
          </p:cNvPicPr>
          <p:nvPr/>
        </p:nvPicPr>
        <p:blipFill>
          <a:blip r:embed="rId1"/>
          <a:srcRect t="52452" b="20228"/>
          <a:stretch>
            <a:fillRect/>
          </a:stretch>
        </p:blipFill>
        <p:spPr>
          <a:xfrm>
            <a:off x="4034155" y="5233035"/>
            <a:ext cx="5399405" cy="1475105"/>
          </a:xfrm>
          <a:prstGeom prst="rect">
            <a:avLst/>
          </a:prstGeom>
        </p:spPr>
      </p:pic>
      <p:pic>
        <p:nvPicPr>
          <p:cNvPr id="7" name="图片 6" descr="49"/>
          <p:cNvPicPr>
            <a:picLocks noChangeAspect="1"/>
          </p:cNvPicPr>
          <p:nvPr/>
        </p:nvPicPr>
        <p:blipFill>
          <a:blip r:embed="rId1"/>
          <a:srcRect l="72445" t="19981" b="57862"/>
          <a:stretch>
            <a:fillRect/>
          </a:stretch>
        </p:blipFill>
        <p:spPr>
          <a:xfrm>
            <a:off x="5204460" y="4813300"/>
            <a:ext cx="1487805" cy="1196340"/>
          </a:xfrm>
          <a:prstGeom prst="rect">
            <a:avLst/>
          </a:prstGeom>
        </p:spPr>
      </p:pic>
      <p:sp>
        <p:nvSpPr>
          <p:cNvPr id="15" name="文本框 14"/>
          <p:cNvSpPr txBox="1"/>
          <p:nvPr/>
        </p:nvSpPr>
        <p:spPr>
          <a:xfrm>
            <a:off x="2874010" y="2248535"/>
            <a:ext cx="3699510" cy="460375"/>
          </a:xfrm>
          <a:prstGeom prst="rect">
            <a:avLst/>
          </a:prstGeom>
          <a:noFill/>
        </p:spPr>
        <p:txBody>
          <a:bodyPr wrap="square" rtlCol="0">
            <a:spAutoFit/>
          </a:bodyPr>
          <a:p>
            <a:r>
              <a:rPr lang="zh-CN" altLang="en-US" sz="2400" b="1">
                <a:solidFill>
                  <a:srgbClr val="42575C"/>
                </a:solidFill>
                <a:latin typeface="新宋体" panose="02010609030101010101" charset="-122"/>
                <a:ea typeface="新宋体" panose="02010609030101010101" charset="-122"/>
              </a:rPr>
              <a:t>共享上下文</a:t>
            </a:r>
            <a:r>
              <a:rPr lang="zh-CN" altLang="en-US" sz="2400" b="1">
                <a:solidFill>
                  <a:srgbClr val="EC6E12"/>
                </a:solidFill>
                <a:latin typeface="新宋体" panose="02010609030101010101" charset="-122"/>
                <a:ea typeface="新宋体" panose="02010609030101010101" charset="-122"/>
              </a:rPr>
              <a:t>HttpContext</a:t>
            </a:r>
            <a:endParaRPr lang="zh-CN" altLang="en-US" sz="2400" b="1">
              <a:solidFill>
                <a:srgbClr val="EC6E12"/>
              </a:solidFill>
              <a:latin typeface="新宋体" panose="02010609030101010101" charset="-122"/>
              <a:ea typeface="新宋体" panose="02010609030101010101" charset="-122"/>
            </a:endParaRPr>
          </a:p>
        </p:txBody>
      </p:sp>
      <p:sp>
        <p:nvSpPr>
          <p:cNvPr id="2" name="文本框 1"/>
          <p:cNvSpPr txBox="1"/>
          <p:nvPr/>
        </p:nvSpPr>
        <p:spPr>
          <a:xfrm>
            <a:off x="2564130" y="2678430"/>
            <a:ext cx="3736975" cy="583565"/>
          </a:xfrm>
          <a:prstGeom prst="rect">
            <a:avLst/>
          </a:prstGeom>
          <a:noFill/>
        </p:spPr>
        <p:txBody>
          <a:bodyPr wrap="square" rtlCol="0">
            <a:spAutoFit/>
          </a:bodyPr>
          <a:p>
            <a:r>
              <a:rPr lang="en-US" altLang="zh-CN" sz="1600" b="1">
                <a:solidFill>
                  <a:srgbClr val="7A99A0"/>
                </a:solidFill>
                <a:cs typeface="+mn-lt"/>
              </a:rPr>
              <a:t>请求在服务器与中间件之间，以及中间件之间的分发是通过共的方式实现的</a:t>
            </a:r>
            <a:endParaRPr lang="en-US" altLang="zh-CN" sz="1600" b="1">
              <a:solidFill>
                <a:srgbClr val="7A99A0"/>
              </a:solidFill>
              <a:cs typeface="+mn-lt"/>
            </a:endParaRPr>
          </a:p>
        </p:txBody>
      </p:sp>
      <p:sp>
        <p:nvSpPr>
          <p:cNvPr id="11" name="文本框 10"/>
          <p:cNvSpPr txBox="1"/>
          <p:nvPr/>
        </p:nvSpPr>
        <p:spPr>
          <a:xfrm>
            <a:off x="3015615" y="3335020"/>
            <a:ext cx="3699510" cy="460375"/>
          </a:xfrm>
          <a:prstGeom prst="rect">
            <a:avLst/>
          </a:prstGeom>
          <a:noFill/>
        </p:spPr>
        <p:txBody>
          <a:bodyPr wrap="square" rtlCol="0">
            <a:spAutoFit/>
          </a:bodyPr>
          <a:p>
            <a:r>
              <a:rPr lang="zh-CN" altLang="en-US" sz="2400" b="1">
                <a:solidFill>
                  <a:srgbClr val="EC6E12"/>
                </a:solidFill>
                <a:latin typeface="新宋体" panose="02010609030101010101" charset="-122"/>
                <a:ea typeface="新宋体" panose="02010609030101010101" charset="-122"/>
              </a:rPr>
              <a:t>RequestDelegate</a:t>
            </a:r>
            <a:endParaRPr lang="zh-CN" altLang="en-US" sz="2400" b="1">
              <a:solidFill>
                <a:srgbClr val="EC6E12"/>
              </a:solidFill>
              <a:latin typeface="新宋体" panose="02010609030101010101" charset="-122"/>
              <a:ea typeface="新宋体" panose="02010609030101010101" charset="-122"/>
            </a:endParaRPr>
          </a:p>
        </p:txBody>
      </p:sp>
      <p:sp>
        <p:nvSpPr>
          <p:cNvPr id="13" name="文本框 12"/>
          <p:cNvSpPr txBox="1"/>
          <p:nvPr/>
        </p:nvSpPr>
        <p:spPr>
          <a:xfrm>
            <a:off x="2564130" y="3764280"/>
            <a:ext cx="3919855" cy="583565"/>
          </a:xfrm>
          <a:prstGeom prst="rect">
            <a:avLst/>
          </a:prstGeom>
          <a:noFill/>
        </p:spPr>
        <p:txBody>
          <a:bodyPr wrap="square" rtlCol="0">
            <a:spAutoFit/>
          </a:bodyPr>
          <a:p>
            <a:r>
              <a:rPr lang="en-US" altLang="zh-CN" sz="1600" b="1">
                <a:solidFill>
                  <a:srgbClr val="7A99A0"/>
                </a:solidFill>
                <a:cs typeface="+mn-lt"/>
              </a:rPr>
              <a:t>一个</a:t>
            </a:r>
            <a:r>
              <a:rPr lang="zh-CN" altLang="en-US" sz="1600" b="1">
                <a:solidFill>
                  <a:srgbClr val="7A99A0"/>
                </a:solidFill>
                <a:cs typeface="+mn-lt"/>
              </a:rPr>
              <a:t>表示操作的</a:t>
            </a:r>
            <a:r>
              <a:rPr lang="en-US" altLang="zh-CN" sz="1600" b="1">
                <a:solidFill>
                  <a:srgbClr val="7A99A0"/>
                </a:solidFill>
                <a:cs typeface="+mn-lt"/>
              </a:rPr>
              <a:t>委托（Delegate）</a:t>
            </a:r>
            <a:r>
              <a:rPr lang="zh-CN" altLang="en-US" sz="1600" b="1">
                <a:solidFill>
                  <a:srgbClr val="7A99A0"/>
                </a:solidFill>
                <a:cs typeface="+mn-lt"/>
              </a:rPr>
              <a:t>独立</a:t>
            </a:r>
            <a:r>
              <a:rPr lang="en-US" altLang="zh-CN" sz="1600" b="1">
                <a:solidFill>
                  <a:srgbClr val="7A99A0"/>
                </a:solidFill>
                <a:cs typeface="+mn-lt"/>
              </a:rPr>
              <a:t>对象Pipeline =Server + HttpHandler</a:t>
            </a:r>
            <a:endParaRPr lang="en-US" altLang="zh-CN" sz="1600" b="1">
              <a:solidFill>
                <a:srgbClr val="7A99A0"/>
              </a:solidFill>
              <a:cs typeface="+mn-lt"/>
            </a:endParaRPr>
          </a:p>
        </p:txBody>
      </p:sp>
      <p:sp>
        <p:nvSpPr>
          <p:cNvPr id="21" name="文本框 20"/>
          <p:cNvSpPr txBox="1"/>
          <p:nvPr/>
        </p:nvSpPr>
        <p:spPr>
          <a:xfrm>
            <a:off x="6826885" y="2248535"/>
            <a:ext cx="3699510" cy="460375"/>
          </a:xfrm>
          <a:prstGeom prst="rect">
            <a:avLst/>
          </a:prstGeom>
          <a:noFill/>
        </p:spPr>
        <p:txBody>
          <a:bodyPr wrap="square" rtlCol="0">
            <a:spAutoFit/>
          </a:bodyPr>
          <a:p>
            <a:r>
              <a:rPr lang="zh-CN" altLang="en-US" sz="2400" b="1">
                <a:solidFill>
                  <a:srgbClr val="EC6E12"/>
                </a:solidFill>
                <a:latin typeface="新宋体" panose="02010609030101010101" charset="-122"/>
                <a:ea typeface="新宋体" panose="02010609030101010101" charset="-122"/>
              </a:rPr>
              <a:t>ApplicationBuilder</a:t>
            </a:r>
            <a:endParaRPr lang="zh-CN" altLang="en-US" sz="2400" b="1">
              <a:solidFill>
                <a:srgbClr val="EC6E12"/>
              </a:solidFill>
              <a:latin typeface="新宋体" panose="02010609030101010101" charset="-122"/>
              <a:ea typeface="新宋体" panose="02010609030101010101" charset="-122"/>
            </a:endParaRPr>
          </a:p>
        </p:txBody>
      </p:sp>
      <p:sp>
        <p:nvSpPr>
          <p:cNvPr id="22" name="文本框 21"/>
          <p:cNvSpPr txBox="1"/>
          <p:nvPr/>
        </p:nvSpPr>
        <p:spPr>
          <a:xfrm>
            <a:off x="6838315" y="2678430"/>
            <a:ext cx="3424555" cy="583565"/>
          </a:xfrm>
          <a:prstGeom prst="rect">
            <a:avLst/>
          </a:prstGeom>
          <a:noFill/>
        </p:spPr>
        <p:txBody>
          <a:bodyPr wrap="square" rtlCol="0">
            <a:spAutoFit/>
          </a:bodyPr>
          <a:p>
            <a:r>
              <a:rPr lang="en-US" altLang="zh-CN" sz="1600" b="1">
                <a:solidFill>
                  <a:srgbClr val="7A99A0"/>
                </a:solidFill>
                <a:cs typeface="+mn-lt"/>
              </a:rPr>
              <a:t>由它构建的就是一个Application</a:t>
            </a:r>
            <a:r>
              <a:rPr lang="zh-CN" altLang="en-US" sz="1600" b="1">
                <a:solidFill>
                  <a:srgbClr val="7A99A0"/>
                </a:solidFill>
                <a:cs typeface="+mn-lt"/>
              </a:rPr>
              <a:t>来</a:t>
            </a:r>
            <a:r>
              <a:rPr lang="en-US" altLang="zh-CN" sz="1600" b="1">
                <a:solidFill>
                  <a:srgbClr val="7A99A0"/>
                </a:solidFill>
                <a:cs typeface="+mn-lt"/>
              </a:rPr>
              <a:t>Builde</a:t>
            </a:r>
            <a:r>
              <a:rPr lang="zh-CN" altLang="en-US" sz="1600" b="1">
                <a:solidFill>
                  <a:srgbClr val="7A99A0"/>
                </a:solidFill>
                <a:cs typeface="+mn-lt"/>
              </a:rPr>
              <a:t>出</a:t>
            </a:r>
            <a:r>
              <a:rPr lang="en-US" altLang="zh-CN" sz="1600" b="1">
                <a:solidFill>
                  <a:srgbClr val="EC6E12"/>
                </a:solidFill>
                <a:cs typeface="+mn-lt"/>
              </a:rPr>
              <a:t>RequestDelegate</a:t>
            </a:r>
            <a:endParaRPr lang="en-US" altLang="zh-CN" sz="1600" b="1">
              <a:solidFill>
                <a:srgbClr val="EC6E12"/>
              </a:solidFill>
              <a:cs typeface="+mn-lt"/>
            </a:endParaRPr>
          </a:p>
        </p:txBody>
      </p:sp>
      <p:sp>
        <p:nvSpPr>
          <p:cNvPr id="24" name="文本框 23"/>
          <p:cNvSpPr txBox="1"/>
          <p:nvPr/>
        </p:nvSpPr>
        <p:spPr>
          <a:xfrm>
            <a:off x="6838315" y="3464560"/>
            <a:ext cx="4755515" cy="368300"/>
          </a:xfrm>
          <a:prstGeom prst="rect">
            <a:avLst/>
          </a:prstGeom>
          <a:noFill/>
        </p:spPr>
        <p:txBody>
          <a:bodyPr wrap="square" rtlCol="0">
            <a:spAutoFit/>
          </a:bodyPr>
          <a:p>
            <a:r>
              <a:rPr lang="zh-CN" altLang="en-US" b="1">
                <a:solidFill>
                  <a:srgbClr val="42575C"/>
                </a:solidFill>
                <a:latin typeface="新宋体" panose="02010609030101010101" charset="-122"/>
                <a:ea typeface="新宋体" panose="02010609030101010101" charset="-122"/>
              </a:rPr>
              <a:t>注册</a:t>
            </a:r>
            <a:r>
              <a:rPr lang="zh-CN" altLang="en-US" b="1">
                <a:solidFill>
                  <a:srgbClr val="EC6E12"/>
                </a:solidFill>
                <a:latin typeface="新宋体" panose="02010609030101010101" charset="-122"/>
                <a:ea typeface="新宋体" panose="02010609030101010101" charset="-122"/>
              </a:rPr>
              <a:t>FeatureCollection</a:t>
            </a:r>
            <a:r>
              <a:rPr lang="zh-CN" altLang="en-US" b="1">
                <a:solidFill>
                  <a:srgbClr val="42575C"/>
                </a:solidFill>
                <a:latin typeface="新宋体" panose="02010609030101010101" charset="-122"/>
                <a:ea typeface="新宋体" panose="02010609030101010101" charset="-122"/>
              </a:rPr>
              <a:t>监听ListenerServer</a:t>
            </a:r>
            <a:endParaRPr lang="zh-CN" altLang="en-US" b="1">
              <a:solidFill>
                <a:srgbClr val="42575C"/>
              </a:solidFill>
              <a:latin typeface="新宋体" panose="02010609030101010101" charset="-122"/>
              <a:ea typeface="新宋体" panose="02010609030101010101" charset="-122"/>
            </a:endParaRPr>
          </a:p>
        </p:txBody>
      </p:sp>
      <p:sp>
        <p:nvSpPr>
          <p:cNvPr id="25" name="文本框 24"/>
          <p:cNvSpPr txBox="1"/>
          <p:nvPr/>
        </p:nvSpPr>
        <p:spPr>
          <a:xfrm>
            <a:off x="6826885" y="3898900"/>
            <a:ext cx="3571240" cy="337185"/>
          </a:xfrm>
          <a:prstGeom prst="rect">
            <a:avLst/>
          </a:prstGeom>
          <a:noFill/>
        </p:spPr>
        <p:txBody>
          <a:bodyPr wrap="square" rtlCol="0">
            <a:spAutoFit/>
          </a:bodyPr>
          <a:p>
            <a:r>
              <a:rPr lang="zh-CN" altLang="en-US" sz="1600" b="1">
                <a:solidFill>
                  <a:srgbClr val="7A99A0"/>
                </a:solidFill>
                <a:cs typeface="+mn-lt"/>
              </a:rPr>
              <a:t>注册生成</a:t>
            </a:r>
            <a:r>
              <a:rPr lang="en-US" altLang="zh-CN" sz="1600" b="1">
                <a:solidFill>
                  <a:srgbClr val="EC6E12"/>
                </a:solidFill>
                <a:cs typeface="+mn-lt"/>
              </a:rPr>
              <a:t>Context</a:t>
            </a:r>
            <a:r>
              <a:rPr lang="en-US" altLang="zh-CN" sz="1600" b="1">
                <a:solidFill>
                  <a:srgbClr val="7A99A0"/>
                </a:solidFill>
                <a:cs typeface="+mn-lt"/>
              </a:rPr>
              <a:t>请求的监听和接收</a:t>
            </a:r>
            <a:endParaRPr lang="en-US" altLang="zh-CN" sz="1600" b="1">
              <a:solidFill>
                <a:srgbClr val="7A99A0"/>
              </a:solidFill>
              <a:cs typeface="+mn-lt"/>
            </a:endParaRPr>
          </a:p>
        </p:txBody>
      </p:sp>
      <p:sp>
        <p:nvSpPr>
          <p:cNvPr id="3" name="文本框 2"/>
          <p:cNvSpPr txBox="1"/>
          <p:nvPr/>
        </p:nvSpPr>
        <p:spPr>
          <a:xfrm>
            <a:off x="2564130" y="2252980"/>
            <a:ext cx="571500" cy="398780"/>
          </a:xfrm>
          <a:prstGeom prst="rect">
            <a:avLst/>
          </a:prstGeom>
          <a:noFill/>
        </p:spPr>
        <p:txBody>
          <a:bodyPr wrap="square" rtlCol="0">
            <a:spAutoFit/>
          </a:bodyPr>
          <a:p>
            <a:r>
              <a:rPr lang="en-US" altLang="zh-CN" sz="2000" b="1">
                <a:solidFill>
                  <a:srgbClr val="7A99A0"/>
                </a:solidFill>
                <a:latin typeface="宋体" panose="02010600030101010101" pitchFamily="2" charset="-122"/>
                <a:ea typeface="宋体" panose="02010600030101010101" pitchFamily="2" charset="-122"/>
              </a:rPr>
              <a:t>1</a:t>
            </a:r>
            <a:r>
              <a:rPr lang="zh-CN" altLang="en-US" sz="2000" b="1">
                <a:solidFill>
                  <a:srgbClr val="7A99A0"/>
                </a:solidFill>
              </a:rPr>
              <a:t>、</a:t>
            </a:r>
            <a:endParaRPr lang="zh-CN" altLang="en-US" sz="2000" b="1">
              <a:solidFill>
                <a:srgbClr val="7A99A0"/>
              </a:solidFill>
            </a:endParaRPr>
          </a:p>
        </p:txBody>
      </p:sp>
      <p:sp>
        <p:nvSpPr>
          <p:cNvPr id="5" name="文本框 4"/>
          <p:cNvSpPr txBox="1"/>
          <p:nvPr/>
        </p:nvSpPr>
        <p:spPr>
          <a:xfrm>
            <a:off x="2564130" y="3365500"/>
            <a:ext cx="571500" cy="398780"/>
          </a:xfrm>
          <a:prstGeom prst="rect">
            <a:avLst/>
          </a:prstGeom>
          <a:noFill/>
        </p:spPr>
        <p:txBody>
          <a:bodyPr wrap="square" rtlCol="0">
            <a:spAutoFit/>
          </a:bodyPr>
          <a:p>
            <a:r>
              <a:rPr lang="en-US" altLang="zh-CN" sz="2000" b="1">
                <a:solidFill>
                  <a:srgbClr val="7A99A0"/>
                </a:solidFill>
                <a:latin typeface="宋体" panose="02010600030101010101" pitchFamily="2" charset="-122"/>
                <a:ea typeface="宋体" panose="02010600030101010101" pitchFamily="2" charset="-122"/>
              </a:rPr>
              <a:t>2</a:t>
            </a:r>
            <a:r>
              <a:rPr lang="zh-CN" altLang="en-US" sz="2000" b="1">
                <a:solidFill>
                  <a:srgbClr val="7A99A0"/>
                </a:solidFill>
              </a:rPr>
              <a:t>、</a:t>
            </a:r>
            <a:endParaRPr lang="zh-CN" altLang="en-US" sz="2000" b="1">
              <a:solidFill>
                <a:srgbClr val="7A99A0"/>
              </a:solidFill>
            </a:endParaRPr>
          </a:p>
        </p:txBody>
      </p:sp>
      <p:sp>
        <p:nvSpPr>
          <p:cNvPr id="12" name="文本框 11"/>
          <p:cNvSpPr txBox="1"/>
          <p:nvPr/>
        </p:nvSpPr>
        <p:spPr>
          <a:xfrm>
            <a:off x="6378575" y="2263775"/>
            <a:ext cx="571500" cy="398780"/>
          </a:xfrm>
          <a:prstGeom prst="rect">
            <a:avLst/>
          </a:prstGeom>
          <a:noFill/>
        </p:spPr>
        <p:txBody>
          <a:bodyPr wrap="square" rtlCol="0">
            <a:spAutoFit/>
          </a:bodyPr>
          <a:p>
            <a:r>
              <a:rPr lang="en-US" altLang="zh-CN" sz="2000" b="1">
                <a:solidFill>
                  <a:srgbClr val="7A99A0"/>
                </a:solidFill>
                <a:latin typeface="宋体" panose="02010600030101010101" pitchFamily="2" charset="-122"/>
                <a:ea typeface="宋体" panose="02010600030101010101" pitchFamily="2" charset="-122"/>
              </a:rPr>
              <a:t>4</a:t>
            </a:r>
            <a:r>
              <a:rPr lang="zh-CN" altLang="en-US" sz="2000" b="1">
                <a:solidFill>
                  <a:srgbClr val="7A99A0"/>
                </a:solidFill>
              </a:rPr>
              <a:t>、</a:t>
            </a:r>
            <a:endParaRPr lang="zh-CN" altLang="en-US" sz="2000" b="1">
              <a:solidFill>
                <a:srgbClr val="7A99A0"/>
              </a:solidFill>
            </a:endParaRPr>
          </a:p>
        </p:txBody>
      </p:sp>
      <p:sp>
        <p:nvSpPr>
          <p:cNvPr id="14" name="文本框 13"/>
          <p:cNvSpPr txBox="1"/>
          <p:nvPr/>
        </p:nvSpPr>
        <p:spPr>
          <a:xfrm>
            <a:off x="6378575" y="3376295"/>
            <a:ext cx="571500" cy="398780"/>
          </a:xfrm>
          <a:prstGeom prst="rect">
            <a:avLst/>
          </a:prstGeom>
          <a:noFill/>
        </p:spPr>
        <p:txBody>
          <a:bodyPr wrap="square" rtlCol="0">
            <a:spAutoFit/>
          </a:bodyPr>
          <a:p>
            <a:r>
              <a:rPr lang="en-US" altLang="zh-CN" sz="2000" b="1">
                <a:solidFill>
                  <a:srgbClr val="7A99A0"/>
                </a:solidFill>
                <a:latin typeface="宋体" panose="02010600030101010101" pitchFamily="2" charset="-122"/>
                <a:ea typeface="宋体" panose="02010600030101010101" pitchFamily="2" charset="-122"/>
              </a:rPr>
              <a:t>5</a:t>
            </a:r>
            <a:r>
              <a:rPr lang="zh-CN" altLang="en-US" sz="2000" b="1">
                <a:solidFill>
                  <a:srgbClr val="7A99A0"/>
                </a:solidFill>
              </a:rPr>
              <a:t>、</a:t>
            </a:r>
            <a:endParaRPr lang="zh-CN" altLang="en-US" sz="2000" b="1">
              <a:solidFill>
                <a:srgbClr val="7A99A0"/>
              </a:solidFill>
            </a:endParaRPr>
          </a:p>
        </p:txBody>
      </p:sp>
      <p:sp>
        <p:nvSpPr>
          <p:cNvPr id="4" name="文本框 3"/>
          <p:cNvSpPr txBox="1"/>
          <p:nvPr/>
        </p:nvSpPr>
        <p:spPr>
          <a:xfrm>
            <a:off x="4709795" y="1554480"/>
            <a:ext cx="4388485" cy="460375"/>
          </a:xfrm>
          <a:prstGeom prst="rect">
            <a:avLst/>
          </a:prstGeom>
          <a:noFill/>
        </p:spPr>
        <p:txBody>
          <a:bodyPr wrap="square" rtlCol="0">
            <a:spAutoFit/>
          </a:bodyPr>
          <a:p>
            <a:pPr algn="l">
              <a:lnSpc>
                <a:spcPct val="100000"/>
              </a:lnSpc>
            </a:pPr>
            <a:r>
              <a:rPr lang="en-US" altLang="zh-CN" sz="2400" b="1">
                <a:solidFill>
                  <a:srgbClr val="EC6E12"/>
                </a:solidFill>
                <a:latin typeface="Calibri" panose="020F0502020204030204" charset="0"/>
                <a:cs typeface="Calibri" panose="020F0502020204030204" charset="0"/>
              </a:rPr>
              <a:t>Pipeline </a:t>
            </a:r>
            <a:r>
              <a:rPr lang="en-US" altLang="zh-CN" sz="2400" b="1">
                <a:solidFill>
                  <a:srgbClr val="7A99A0"/>
                </a:solidFill>
                <a:latin typeface="Calibri" panose="020F0502020204030204" charset="0"/>
                <a:cs typeface="Calibri" panose="020F0502020204030204" charset="0"/>
              </a:rPr>
              <a:t>=Server + HttpHandler</a:t>
            </a:r>
            <a:endParaRPr lang="en-US" altLang="zh-CN" sz="2400" b="1">
              <a:solidFill>
                <a:srgbClr val="7A99A0"/>
              </a:solidFill>
              <a:latin typeface="Calibri" panose="020F0502020204030204" charset="0"/>
              <a:cs typeface="Calibri" panose="020F0502020204030204" charset="0"/>
            </a:endParaRPr>
          </a:p>
        </p:txBody>
      </p:sp>
      <p:sp>
        <p:nvSpPr>
          <p:cNvPr id="27" name="文本框 26"/>
          <p:cNvSpPr txBox="1"/>
          <p:nvPr/>
        </p:nvSpPr>
        <p:spPr>
          <a:xfrm>
            <a:off x="4034155" y="556260"/>
            <a:ext cx="4906645" cy="922020"/>
          </a:xfrm>
          <a:prstGeom prst="rect">
            <a:avLst/>
          </a:prstGeom>
          <a:noFill/>
        </p:spPr>
        <p:txBody>
          <a:bodyPr wrap="square" rtlCol="0">
            <a:spAutoFit/>
          </a:bodyPr>
          <a:p>
            <a:r>
              <a:rPr lang="zh-CN" altLang="en-US" sz="5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隶书" panose="02010509060101010101" charset="-122"/>
                <a:ea typeface="隶书" panose="02010509060101010101" charset="-122"/>
              </a:rPr>
              <a:t>请求处理管道</a:t>
            </a:r>
            <a:endParaRPr lang="zh-CN" altLang="en-US" sz="5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隶书" panose="02010509060101010101" charset="-122"/>
              <a:ea typeface="隶书" panose="02010509060101010101" charset="-122"/>
            </a:endParaRPr>
          </a:p>
        </p:txBody>
      </p:sp>
      <p:sp>
        <p:nvSpPr>
          <p:cNvPr id="19" name="文本框 18"/>
          <p:cNvSpPr txBox="1"/>
          <p:nvPr/>
        </p:nvSpPr>
        <p:spPr>
          <a:xfrm>
            <a:off x="2992755" y="4572635"/>
            <a:ext cx="3699510" cy="521970"/>
          </a:xfrm>
          <a:prstGeom prst="rect">
            <a:avLst/>
          </a:prstGeom>
          <a:noFill/>
        </p:spPr>
        <p:txBody>
          <a:bodyPr wrap="square" rtlCol="0">
            <a:spAutoFit/>
          </a:bodyPr>
          <a:p>
            <a:r>
              <a:rPr lang="zh-CN" altLang="en-US" sz="2800" b="1">
                <a:solidFill>
                  <a:srgbClr val="EC6E12"/>
                </a:solidFill>
                <a:latin typeface="新宋体" panose="02010609030101010101" charset="-122"/>
                <a:ea typeface="新宋体" panose="02010609030101010101" charset="-122"/>
              </a:rPr>
              <a:t>Middleware</a:t>
            </a:r>
            <a:endParaRPr lang="zh-CN" altLang="en-US" sz="2800" b="1">
              <a:solidFill>
                <a:srgbClr val="EC6E12"/>
              </a:solidFill>
              <a:latin typeface="新宋体" panose="02010609030101010101" charset="-122"/>
              <a:ea typeface="新宋体" panose="02010609030101010101" charset="-122"/>
            </a:endParaRPr>
          </a:p>
        </p:txBody>
      </p:sp>
      <p:sp>
        <p:nvSpPr>
          <p:cNvPr id="20" name="文本框 19"/>
          <p:cNvSpPr txBox="1"/>
          <p:nvPr/>
        </p:nvSpPr>
        <p:spPr>
          <a:xfrm>
            <a:off x="2672715" y="5033010"/>
            <a:ext cx="3038475" cy="768350"/>
          </a:xfrm>
          <a:prstGeom prst="rect">
            <a:avLst/>
          </a:prstGeom>
          <a:noFill/>
        </p:spPr>
        <p:txBody>
          <a:bodyPr wrap="square" rtlCol="0">
            <a:spAutoFit/>
          </a:bodyPr>
          <a:p>
            <a:r>
              <a:rPr lang="en-US" altLang="zh-CN" sz="1400" b="1">
                <a:solidFill>
                  <a:srgbClr val="7A99A0"/>
                </a:solidFill>
                <a:cs typeface="+mn-lt"/>
              </a:rPr>
              <a:t>输入和输出都是一个</a:t>
            </a:r>
            <a:r>
              <a:rPr lang="en-US" altLang="zh-CN" sz="1400" b="1">
                <a:solidFill>
                  <a:schemeClr val="tx1"/>
                </a:solidFill>
                <a:effectLst>
                  <a:outerShdw blurRad="38100" dist="19050" dir="2700000" algn="tl" rotWithShape="0">
                    <a:schemeClr val="dk1">
                      <a:alpha val="40000"/>
                    </a:schemeClr>
                  </a:outerShdw>
                </a:effectLst>
                <a:cs typeface="+mn-lt"/>
              </a:rPr>
              <a:t>RequestDelegate</a:t>
            </a:r>
            <a:r>
              <a:rPr lang="zh-CN" altLang="en-US" sz="1400" b="1">
                <a:solidFill>
                  <a:srgbClr val="7A99A0"/>
                </a:solidFill>
                <a:cs typeface="+mn-lt"/>
              </a:rPr>
              <a:t>的</a:t>
            </a:r>
            <a:r>
              <a:rPr lang="zh-CN" altLang="en-US" sz="1600" b="1">
                <a:solidFill>
                  <a:srgbClr val="EC6E12"/>
                </a:solidFill>
                <a:cs typeface="+mn-lt"/>
              </a:rPr>
              <a:t>委托链</a:t>
            </a:r>
            <a:r>
              <a:rPr lang="zh-CN" altLang="en-US" sz="1400" b="1">
                <a:solidFill>
                  <a:srgbClr val="7A99A0"/>
                </a:solidFill>
                <a:cs typeface="+mn-lt"/>
              </a:rPr>
              <a:t> </a:t>
            </a:r>
            <a:endParaRPr lang="zh-CN" altLang="en-US" sz="1400" b="1">
              <a:solidFill>
                <a:srgbClr val="7A99A0"/>
              </a:solidFill>
              <a:cs typeface="+mn-lt"/>
            </a:endParaRPr>
          </a:p>
          <a:p>
            <a:r>
              <a:rPr lang="zh-CN" altLang="en-US" sz="1400" b="1">
                <a:solidFill>
                  <a:srgbClr val="7A99A0"/>
                </a:solidFill>
                <a:cs typeface="+mn-lt"/>
              </a:rPr>
              <a:t>衔接而成</a:t>
            </a:r>
            <a:r>
              <a:rPr lang="zh-CN" altLang="en-US" sz="1400" b="1">
                <a:solidFill>
                  <a:srgbClr val="EC6E12"/>
                </a:solidFill>
                <a:cs typeface="+mn-lt"/>
              </a:rPr>
              <a:t>Pilpeline请求处理管道</a:t>
            </a:r>
            <a:endParaRPr lang="zh-CN" altLang="en-US" sz="1400" b="1">
              <a:solidFill>
                <a:srgbClr val="EC6E12"/>
              </a:solidFill>
              <a:cs typeface="+mn-lt"/>
            </a:endParaRPr>
          </a:p>
        </p:txBody>
      </p:sp>
      <p:sp>
        <p:nvSpPr>
          <p:cNvPr id="23" name="文本框 22"/>
          <p:cNvSpPr txBox="1"/>
          <p:nvPr/>
        </p:nvSpPr>
        <p:spPr>
          <a:xfrm>
            <a:off x="6826885" y="4572635"/>
            <a:ext cx="4058920" cy="460375"/>
          </a:xfrm>
          <a:prstGeom prst="rect">
            <a:avLst/>
          </a:prstGeom>
          <a:noFill/>
        </p:spPr>
        <p:txBody>
          <a:bodyPr wrap="square" rtlCol="0">
            <a:spAutoFit/>
          </a:bodyPr>
          <a:p>
            <a:r>
              <a:rPr lang="zh-CN" altLang="en-US" sz="2400" b="1">
                <a:solidFill>
                  <a:srgbClr val="42575C"/>
                </a:solidFill>
                <a:latin typeface="新宋体" panose="02010609030101010101" charset="-122"/>
                <a:ea typeface="新宋体" panose="02010609030101010101" charset="-122"/>
              </a:rPr>
              <a:t>WebHost与WebHostBuilder</a:t>
            </a:r>
            <a:endParaRPr lang="zh-CN" altLang="en-US" sz="2400" b="1">
              <a:solidFill>
                <a:srgbClr val="42575C"/>
              </a:solidFill>
              <a:latin typeface="新宋体" panose="02010609030101010101" charset="-122"/>
              <a:ea typeface="新宋体" panose="02010609030101010101" charset="-122"/>
            </a:endParaRPr>
          </a:p>
        </p:txBody>
      </p:sp>
      <p:sp>
        <p:nvSpPr>
          <p:cNvPr id="26" name="文本框 25"/>
          <p:cNvSpPr txBox="1"/>
          <p:nvPr/>
        </p:nvSpPr>
        <p:spPr>
          <a:xfrm>
            <a:off x="6751955" y="5033010"/>
            <a:ext cx="3872865" cy="337185"/>
          </a:xfrm>
          <a:prstGeom prst="rect">
            <a:avLst/>
          </a:prstGeom>
          <a:noFill/>
        </p:spPr>
        <p:txBody>
          <a:bodyPr wrap="square" rtlCol="0">
            <a:spAutoFit/>
          </a:bodyPr>
          <a:p>
            <a:r>
              <a:rPr lang="en-US" altLang="zh-CN" sz="1600" b="1">
                <a:solidFill>
                  <a:srgbClr val="7A99A0"/>
                </a:solidFill>
                <a:cs typeface="+mn-lt"/>
              </a:rPr>
              <a:t>创建应用宿主</a:t>
            </a:r>
            <a:r>
              <a:rPr lang="zh-CN" altLang="en-US" sz="1600" b="1">
                <a:solidFill>
                  <a:srgbClr val="7A99A0"/>
                </a:solidFill>
                <a:cs typeface="+mn-lt"/>
              </a:rPr>
              <a:t>来启动程序</a:t>
            </a:r>
            <a:r>
              <a:rPr lang="zh-CN" altLang="en-US" sz="1600" b="1">
                <a:solidFill>
                  <a:srgbClr val="7A99A0"/>
                </a:solidFill>
                <a:cs typeface="+mn-lt"/>
                <a:sym typeface="+mn-ea"/>
              </a:rPr>
              <a:t>构建出</a:t>
            </a:r>
            <a:r>
              <a:rPr lang="zh-CN" altLang="en-US" sz="1600" b="1">
                <a:solidFill>
                  <a:srgbClr val="7A99A0"/>
                </a:solidFill>
                <a:cs typeface="+mn-lt"/>
              </a:rPr>
              <a:t>管道</a:t>
            </a:r>
            <a:endParaRPr lang="zh-CN" altLang="en-US" sz="1600" b="1">
              <a:solidFill>
                <a:srgbClr val="7A99A0"/>
              </a:solidFill>
              <a:cs typeface="+mn-lt"/>
            </a:endParaRPr>
          </a:p>
        </p:txBody>
      </p:sp>
      <p:sp>
        <p:nvSpPr>
          <p:cNvPr id="28" name="文本框 27"/>
          <p:cNvSpPr txBox="1"/>
          <p:nvPr/>
        </p:nvSpPr>
        <p:spPr>
          <a:xfrm>
            <a:off x="2541270" y="4603115"/>
            <a:ext cx="571500" cy="398780"/>
          </a:xfrm>
          <a:prstGeom prst="rect">
            <a:avLst/>
          </a:prstGeom>
          <a:noFill/>
        </p:spPr>
        <p:txBody>
          <a:bodyPr wrap="square" rtlCol="0">
            <a:spAutoFit/>
          </a:bodyPr>
          <a:p>
            <a:r>
              <a:rPr lang="en-US" altLang="zh-CN" sz="2000" b="1">
                <a:solidFill>
                  <a:srgbClr val="7A99A0"/>
                </a:solidFill>
                <a:latin typeface="宋体" panose="02010600030101010101" pitchFamily="2" charset="-122"/>
                <a:ea typeface="宋体" panose="02010600030101010101" pitchFamily="2" charset="-122"/>
              </a:rPr>
              <a:t>3</a:t>
            </a:r>
            <a:r>
              <a:rPr lang="zh-CN" altLang="en-US" sz="2000" b="1">
                <a:solidFill>
                  <a:srgbClr val="7A99A0"/>
                </a:solidFill>
              </a:rPr>
              <a:t>、</a:t>
            </a:r>
            <a:endParaRPr lang="zh-CN" altLang="en-US" sz="2000" b="1">
              <a:solidFill>
                <a:srgbClr val="7A99A0"/>
              </a:solidFill>
            </a:endParaRPr>
          </a:p>
        </p:txBody>
      </p:sp>
      <p:sp>
        <p:nvSpPr>
          <p:cNvPr id="29" name="文本框 28"/>
          <p:cNvSpPr txBox="1"/>
          <p:nvPr/>
        </p:nvSpPr>
        <p:spPr>
          <a:xfrm>
            <a:off x="6355715" y="4613910"/>
            <a:ext cx="571500" cy="398780"/>
          </a:xfrm>
          <a:prstGeom prst="rect">
            <a:avLst/>
          </a:prstGeom>
          <a:noFill/>
        </p:spPr>
        <p:txBody>
          <a:bodyPr wrap="square" rtlCol="0">
            <a:spAutoFit/>
          </a:bodyPr>
          <a:p>
            <a:r>
              <a:rPr lang="en-US" altLang="zh-CN" sz="2000" b="1">
                <a:solidFill>
                  <a:srgbClr val="7A99A0"/>
                </a:solidFill>
                <a:latin typeface="宋体" panose="02010600030101010101" pitchFamily="2" charset="-122"/>
                <a:ea typeface="宋体" panose="02010600030101010101" pitchFamily="2" charset="-122"/>
              </a:rPr>
              <a:t>6</a:t>
            </a:r>
            <a:r>
              <a:rPr lang="zh-CN" altLang="en-US" sz="2000" b="1">
                <a:solidFill>
                  <a:srgbClr val="7A99A0"/>
                </a:solidFill>
              </a:rPr>
              <a:t>、</a:t>
            </a:r>
            <a:endParaRPr lang="zh-CN" altLang="en-US" sz="2000" b="1">
              <a:solidFill>
                <a:srgbClr val="7A99A0"/>
              </a:solidFill>
            </a:endParaRPr>
          </a:p>
        </p:txBody>
      </p:sp>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3" name="形状"/>
          <p:cNvSpPr/>
          <p:nvPr>
            <p:custDataLst>
              <p:tags r:id="rId1"/>
            </p:custDataLst>
          </p:nvPr>
        </p:nvSpPr>
        <p:spPr>
          <a:xfrm>
            <a:off x="5984176" y="5230678"/>
            <a:ext cx="1234302" cy="295917"/>
          </a:xfrm>
          <a:custGeom>
            <a:avLst/>
            <a:gdLst/>
            <a:ahLst/>
            <a:cxnLst>
              <a:cxn ang="0">
                <a:pos x="wd2" y="hd2"/>
              </a:cxn>
              <a:cxn ang="5400000">
                <a:pos x="wd2" y="hd2"/>
              </a:cxn>
              <a:cxn ang="10800000">
                <a:pos x="wd2" y="hd2"/>
              </a:cxn>
              <a:cxn ang="16200000">
                <a:pos x="wd2" y="hd2"/>
              </a:cxn>
            </a:cxnLst>
            <a:rect l="0" t="0" r="r" b="b"/>
            <a:pathLst>
              <a:path w="21600" h="21600" extrusionOk="0">
                <a:moveTo>
                  <a:pt x="17114" y="21600"/>
                </a:moveTo>
                <a:lnTo>
                  <a:pt x="19329" y="16287"/>
                </a:lnTo>
                <a:lnTo>
                  <a:pt x="21600" y="10858"/>
                </a:lnTo>
                <a:lnTo>
                  <a:pt x="19329" y="5313"/>
                </a:lnTo>
                <a:lnTo>
                  <a:pt x="17114" y="0"/>
                </a:lnTo>
                <a:lnTo>
                  <a:pt x="17114" y="6006"/>
                </a:lnTo>
                <a:lnTo>
                  <a:pt x="0" y="6006"/>
                </a:lnTo>
                <a:lnTo>
                  <a:pt x="0" y="15594"/>
                </a:lnTo>
                <a:lnTo>
                  <a:pt x="17114" y="15594"/>
                </a:lnTo>
                <a:lnTo>
                  <a:pt x="17114" y="21600"/>
                </a:lnTo>
                <a:close/>
              </a:path>
            </a:pathLst>
          </a:custGeom>
          <a:solidFill>
            <a:srgbClr val="FFFFFF">
              <a:lumMod val="85000"/>
            </a:srgbClr>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61" name="任意形状 60"/>
          <p:cNvSpPr/>
          <p:nvPr>
            <p:custDataLst>
              <p:tags r:id="rId2"/>
            </p:custDataLst>
          </p:nvPr>
        </p:nvSpPr>
        <p:spPr>
          <a:xfrm>
            <a:off x="7476720" y="5336742"/>
            <a:ext cx="1650485" cy="93366"/>
          </a:xfrm>
          <a:custGeom>
            <a:avLst/>
            <a:gdLst>
              <a:gd name="connsiteX0" fmla="*/ 1313606 w 1352510"/>
              <a:gd name="connsiteY0" fmla="*/ 0 h 76510"/>
              <a:gd name="connsiteX1" fmla="*/ 1352510 w 1352510"/>
              <a:gd name="connsiteY1" fmla="*/ 38255 h 76510"/>
              <a:gd name="connsiteX2" fmla="*/ 1313606 w 1352510"/>
              <a:gd name="connsiteY2" fmla="*/ 76510 h 76510"/>
              <a:gd name="connsiteX3" fmla="*/ 1274702 w 1352510"/>
              <a:gd name="connsiteY3" fmla="*/ 38255 h 76510"/>
              <a:gd name="connsiteX4" fmla="*/ 1313606 w 1352510"/>
              <a:gd name="connsiteY4" fmla="*/ 0 h 76510"/>
              <a:gd name="connsiteX5" fmla="*/ 1059443 w 1352510"/>
              <a:gd name="connsiteY5" fmla="*/ 0 h 76510"/>
              <a:gd name="connsiteX6" fmla="*/ 1098347 w 1352510"/>
              <a:gd name="connsiteY6" fmla="*/ 38255 h 76510"/>
              <a:gd name="connsiteX7" fmla="*/ 1059443 w 1352510"/>
              <a:gd name="connsiteY7" fmla="*/ 76510 h 76510"/>
              <a:gd name="connsiteX8" fmla="*/ 1020539 w 1352510"/>
              <a:gd name="connsiteY8" fmla="*/ 38255 h 76510"/>
              <a:gd name="connsiteX9" fmla="*/ 1059443 w 1352510"/>
              <a:gd name="connsiteY9" fmla="*/ 0 h 76510"/>
              <a:gd name="connsiteX10" fmla="*/ 803984 w 1352510"/>
              <a:gd name="connsiteY10" fmla="*/ 0 h 76510"/>
              <a:gd name="connsiteX11" fmla="*/ 841591 w 1352510"/>
              <a:gd name="connsiteY11" fmla="*/ 38255 h 76510"/>
              <a:gd name="connsiteX12" fmla="*/ 803984 w 1352510"/>
              <a:gd name="connsiteY12" fmla="*/ 76510 h 76510"/>
              <a:gd name="connsiteX13" fmla="*/ 766377 w 1352510"/>
              <a:gd name="connsiteY13" fmla="*/ 38255 h 76510"/>
              <a:gd name="connsiteX14" fmla="*/ 803984 w 1352510"/>
              <a:gd name="connsiteY14" fmla="*/ 0 h 76510"/>
              <a:gd name="connsiteX15" fmla="*/ 548525 w 1352510"/>
              <a:gd name="connsiteY15" fmla="*/ 0 h 76510"/>
              <a:gd name="connsiteX16" fmla="*/ 587429 w 1352510"/>
              <a:gd name="connsiteY16" fmla="*/ 38255 h 76510"/>
              <a:gd name="connsiteX17" fmla="*/ 548525 w 1352510"/>
              <a:gd name="connsiteY17" fmla="*/ 76510 h 76510"/>
              <a:gd name="connsiteX18" fmla="*/ 509621 w 1352510"/>
              <a:gd name="connsiteY18" fmla="*/ 38255 h 76510"/>
              <a:gd name="connsiteX19" fmla="*/ 548525 w 1352510"/>
              <a:gd name="connsiteY19" fmla="*/ 0 h 76510"/>
              <a:gd name="connsiteX20" fmla="*/ 294362 w 1352510"/>
              <a:gd name="connsiteY20" fmla="*/ 0 h 76510"/>
              <a:gd name="connsiteX21" fmla="*/ 333266 w 1352510"/>
              <a:gd name="connsiteY21" fmla="*/ 38255 h 76510"/>
              <a:gd name="connsiteX22" fmla="*/ 294362 w 1352510"/>
              <a:gd name="connsiteY22" fmla="*/ 76510 h 76510"/>
              <a:gd name="connsiteX23" fmla="*/ 255458 w 1352510"/>
              <a:gd name="connsiteY23" fmla="*/ 38255 h 76510"/>
              <a:gd name="connsiteX24" fmla="*/ 294362 w 1352510"/>
              <a:gd name="connsiteY24" fmla="*/ 0 h 76510"/>
              <a:gd name="connsiteX25" fmla="*/ 37607 w 1352510"/>
              <a:gd name="connsiteY25" fmla="*/ 0 h 76510"/>
              <a:gd name="connsiteX26" fmla="*/ 75214 w 1352510"/>
              <a:gd name="connsiteY26" fmla="*/ 38255 h 76510"/>
              <a:gd name="connsiteX27" fmla="*/ 37607 w 1352510"/>
              <a:gd name="connsiteY27" fmla="*/ 76510 h 76510"/>
              <a:gd name="connsiteX28" fmla="*/ 0 w 1352510"/>
              <a:gd name="connsiteY28" fmla="*/ 38255 h 76510"/>
              <a:gd name="connsiteX29" fmla="*/ 37607 w 1352510"/>
              <a:gd name="connsiteY29" fmla="*/ 0 h 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52510" h="76510">
                <a:moveTo>
                  <a:pt x="1313606" y="0"/>
                </a:moveTo>
                <a:cubicBezTo>
                  <a:pt x="1335092" y="0"/>
                  <a:pt x="1352510" y="17127"/>
                  <a:pt x="1352510" y="38255"/>
                </a:cubicBezTo>
                <a:cubicBezTo>
                  <a:pt x="1352510" y="59383"/>
                  <a:pt x="1335092" y="76510"/>
                  <a:pt x="1313606" y="76510"/>
                </a:cubicBezTo>
                <a:cubicBezTo>
                  <a:pt x="1292120" y="76510"/>
                  <a:pt x="1274702" y="59383"/>
                  <a:pt x="1274702" y="38255"/>
                </a:cubicBezTo>
                <a:cubicBezTo>
                  <a:pt x="1274702" y="17127"/>
                  <a:pt x="1292120" y="0"/>
                  <a:pt x="1313606" y="0"/>
                </a:cubicBezTo>
                <a:close/>
                <a:moveTo>
                  <a:pt x="1059443" y="0"/>
                </a:moveTo>
                <a:cubicBezTo>
                  <a:pt x="1080929" y="0"/>
                  <a:pt x="1098347" y="17127"/>
                  <a:pt x="1098347" y="38255"/>
                </a:cubicBezTo>
                <a:cubicBezTo>
                  <a:pt x="1098347" y="59383"/>
                  <a:pt x="1080929" y="76510"/>
                  <a:pt x="1059443" y="76510"/>
                </a:cubicBezTo>
                <a:cubicBezTo>
                  <a:pt x="1037957" y="76510"/>
                  <a:pt x="1020539" y="59383"/>
                  <a:pt x="1020539" y="38255"/>
                </a:cubicBezTo>
                <a:cubicBezTo>
                  <a:pt x="1020539" y="17127"/>
                  <a:pt x="1037957" y="0"/>
                  <a:pt x="1059443" y="0"/>
                </a:cubicBezTo>
                <a:close/>
                <a:moveTo>
                  <a:pt x="803984" y="0"/>
                </a:moveTo>
                <a:cubicBezTo>
                  <a:pt x="824754" y="0"/>
                  <a:pt x="841591" y="17127"/>
                  <a:pt x="841591" y="38255"/>
                </a:cubicBezTo>
                <a:cubicBezTo>
                  <a:pt x="841591" y="59383"/>
                  <a:pt x="824754" y="76510"/>
                  <a:pt x="803984" y="76510"/>
                </a:cubicBezTo>
                <a:cubicBezTo>
                  <a:pt x="783214" y="76510"/>
                  <a:pt x="766377" y="59383"/>
                  <a:pt x="766377" y="38255"/>
                </a:cubicBezTo>
                <a:cubicBezTo>
                  <a:pt x="766377" y="17127"/>
                  <a:pt x="783214" y="0"/>
                  <a:pt x="803984" y="0"/>
                </a:cubicBezTo>
                <a:close/>
                <a:moveTo>
                  <a:pt x="548525" y="0"/>
                </a:moveTo>
                <a:cubicBezTo>
                  <a:pt x="570011" y="0"/>
                  <a:pt x="587429" y="17127"/>
                  <a:pt x="587429" y="38255"/>
                </a:cubicBezTo>
                <a:cubicBezTo>
                  <a:pt x="587429" y="59383"/>
                  <a:pt x="570011" y="76510"/>
                  <a:pt x="548525" y="76510"/>
                </a:cubicBezTo>
                <a:cubicBezTo>
                  <a:pt x="527039" y="76510"/>
                  <a:pt x="509621" y="59383"/>
                  <a:pt x="509621" y="38255"/>
                </a:cubicBezTo>
                <a:cubicBezTo>
                  <a:pt x="509621" y="17127"/>
                  <a:pt x="527039" y="0"/>
                  <a:pt x="548525" y="0"/>
                </a:cubicBezTo>
                <a:close/>
                <a:moveTo>
                  <a:pt x="294362" y="0"/>
                </a:moveTo>
                <a:cubicBezTo>
                  <a:pt x="315848" y="0"/>
                  <a:pt x="333266" y="17127"/>
                  <a:pt x="333266" y="38255"/>
                </a:cubicBezTo>
                <a:cubicBezTo>
                  <a:pt x="333266" y="59383"/>
                  <a:pt x="315848" y="76510"/>
                  <a:pt x="294362" y="76510"/>
                </a:cubicBezTo>
                <a:cubicBezTo>
                  <a:pt x="272876" y="76510"/>
                  <a:pt x="255458" y="59383"/>
                  <a:pt x="255458" y="38255"/>
                </a:cubicBezTo>
                <a:cubicBezTo>
                  <a:pt x="255458" y="17127"/>
                  <a:pt x="272876" y="0"/>
                  <a:pt x="294362" y="0"/>
                </a:cubicBezTo>
                <a:close/>
                <a:moveTo>
                  <a:pt x="37607" y="0"/>
                </a:moveTo>
                <a:cubicBezTo>
                  <a:pt x="58377" y="0"/>
                  <a:pt x="75214" y="17127"/>
                  <a:pt x="75214" y="38255"/>
                </a:cubicBezTo>
                <a:cubicBezTo>
                  <a:pt x="75214" y="59383"/>
                  <a:pt x="58377" y="76510"/>
                  <a:pt x="37607" y="76510"/>
                </a:cubicBezTo>
                <a:cubicBezTo>
                  <a:pt x="16837" y="76510"/>
                  <a:pt x="0" y="59383"/>
                  <a:pt x="0" y="38255"/>
                </a:cubicBezTo>
                <a:cubicBezTo>
                  <a:pt x="0" y="17127"/>
                  <a:pt x="16837" y="0"/>
                  <a:pt x="37607" y="0"/>
                </a:cubicBezTo>
                <a:close/>
              </a:path>
            </a:pathLst>
          </a:custGeom>
          <a:solidFill>
            <a:srgbClr val="FFFFFF">
              <a:lumMod val="85000"/>
            </a:srgbClr>
          </a:solidFill>
          <a:ln w="12700">
            <a:miter lim="400000"/>
          </a:ln>
        </p:spPr>
        <p:txBody>
          <a:bodyPr wrap="square" tIns="45720" bIns="45720">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1" name="形状"/>
          <p:cNvSpPr/>
          <p:nvPr>
            <p:custDataLst>
              <p:tags r:id="rId3"/>
            </p:custDataLst>
          </p:nvPr>
        </p:nvSpPr>
        <p:spPr>
          <a:xfrm>
            <a:off x="8642932" y="2806950"/>
            <a:ext cx="1304153" cy="333122"/>
          </a:xfrm>
          <a:custGeom>
            <a:avLst/>
            <a:gdLst/>
            <a:ahLst/>
            <a:cxnLst>
              <a:cxn ang="0">
                <a:pos x="wd2" y="hd2"/>
              </a:cxn>
              <a:cxn ang="5400000">
                <a:pos x="wd2" y="hd2"/>
              </a:cxn>
              <a:cxn ang="10800000">
                <a:pos x="wd2" y="hd2"/>
              </a:cxn>
              <a:cxn ang="16200000">
                <a:pos x="wd2" y="hd2"/>
              </a:cxn>
            </a:cxnLst>
            <a:rect l="0" t="0" r="r" b="b"/>
            <a:pathLst>
              <a:path w="21600" h="21600" extrusionOk="0">
                <a:moveTo>
                  <a:pt x="16811" y="21600"/>
                </a:moveTo>
                <a:lnTo>
                  <a:pt x="19205" y="16152"/>
                </a:lnTo>
                <a:lnTo>
                  <a:pt x="21600" y="10768"/>
                </a:lnTo>
                <a:lnTo>
                  <a:pt x="19205" y="5321"/>
                </a:lnTo>
                <a:lnTo>
                  <a:pt x="16811" y="0"/>
                </a:lnTo>
                <a:lnTo>
                  <a:pt x="16811" y="6081"/>
                </a:lnTo>
                <a:lnTo>
                  <a:pt x="0" y="6081"/>
                </a:lnTo>
                <a:lnTo>
                  <a:pt x="0" y="15519"/>
                </a:lnTo>
                <a:lnTo>
                  <a:pt x="16811" y="15519"/>
                </a:lnTo>
                <a:lnTo>
                  <a:pt x="16811" y="21600"/>
                </a:lnTo>
                <a:close/>
              </a:path>
            </a:pathLst>
          </a:cu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2" name="圆形"/>
          <p:cNvSpPr/>
          <p:nvPr>
            <p:custDataLst>
              <p:tags r:id="rId4"/>
            </p:custDataLst>
          </p:nvPr>
        </p:nvSpPr>
        <p:spPr>
          <a:xfrm>
            <a:off x="433095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3" name="圆形"/>
          <p:cNvSpPr/>
          <p:nvPr>
            <p:custDataLst>
              <p:tags r:id="rId5"/>
            </p:custDataLst>
          </p:nvPr>
        </p:nvSpPr>
        <p:spPr>
          <a:xfrm>
            <a:off x="4641116"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4" name="圆形"/>
          <p:cNvSpPr/>
          <p:nvPr>
            <p:custDataLst>
              <p:tags r:id="rId6"/>
            </p:custDataLst>
          </p:nvPr>
        </p:nvSpPr>
        <p:spPr>
          <a:xfrm>
            <a:off x="4954439"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5" name="圆形"/>
          <p:cNvSpPr/>
          <p:nvPr>
            <p:custDataLst>
              <p:tags r:id="rId7"/>
            </p:custDataLst>
          </p:nvPr>
        </p:nvSpPr>
        <p:spPr>
          <a:xfrm>
            <a:off x="5264597"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6" name="圆形"/>
          <p:cNvSpPr/>
          <p:nvPr>
            <p:custDataLst>
              <p:tags r:id="rId8"/>
            </p:custDataLst>
          </p:nvPr>
        </p:nvSpPr>
        <p:spPr>
          <a:xfrm>
            <a:off x="557115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7" name="圆形"/>
          <p:cNvSpPr/>
          <p:nvPr>
            <p:custDataLst>
              <p:tags r:id="rId9"/>
            </p:custDataLst>
          </p:nvPr>
        </p:nvSpPr>
        <p:spPr>
          <a:xfrm>
            <a:off x="5884481" y="2927248"/>
            <a:ext cx="91783"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8" name="圆形"/>
          <p:cNvSpPr/>
          <p:nvPr>
            <p:custDataLst>
              <p:tags r:id="rId10"/>
            </p:custDataLst>
          </p:nvPr>
        </p:nvSpPr>
        <p:spPr>
          <a:xfrm>
            <a:off x="6196220"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69" name="圆形"/>
          <p:cNvSpPr/>
          <p:nvPr>
            <p:custDataLst>
              <p:tags r:id="rId11"/>
            </p:custDataLst>
          </p:nvPr>
        </p:nvSpPr>
        <p:spPr>
          <a:xfrm>
            <a:off x="6506379" y="2927248"/>
            <a:ext cx="94948" cy="96531"/>
          </a:xfrm>
          <a:prstGeom prst="ellipse">
            <a:avLst/>
          </a:prstGeom>
          <a:solidFill>
            <a:srgbClr val="FFFFFF">
              <a:lumMod val="85000"/>
            </a:srgbClr>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7" name="形状"/>
          <p:cNvSpPr/>
          <p:nvPr>
            <p:custDataLst>
              <p:tags r:id="rId12"/>
            </p:custDataLst>
          </p:nvPr>
        </p:nvSpPr>
        <p:spPr>
          <a:xfrm>
            <a:off x="1438927" y="2639900"/>
            <a:ext cx="2893275" cy="2903589"/>
          </a:xfrm>
          <a:custGeom>
            <a:avLst/>
            <a:gdLst/>
            <a:ahLst/>
            <a:cxnLst>
              <a:cxn ang="0">
                <a:pos x="wd2" y="hd2"/>
              </a:cxn>
              <a:cxn ang="5400000">
                <a:pos x="wd2" y="hd2"/>
              </a:cxn>
              <a:cxn ang="10800000">
                <a:pos x="wd2" y="hd2"/>
              </a:cxn>
              <a:cxn ang="16200000">
                <a:pos x="wd2" y="hd2"/>
              </a:cxn>
            </a:cxnLst>
            <a:rect l="0" t="0" r="r" b="b"/>
            <a:pathLst>
              <a:path w="21522" h="21540" extrusionOk="0">
                <a:moveTo>
                  <a:pt x="9524" y="21532"/>
                </a:moveTo>
                <a:cubicBezTo>
                  <a:pt x="9760" y="21579"/>
                  <a:pt x="10019" y="21414"/>
                  <a:pt x="10090" y="21179"/>
                </a:cubicBezTo>
                <a:cubicBezTo>
                  <a:pt x="10207" y="20707"/>
                  <a:pt x="10207" y="20707"/>
                  <a:pt x="10207" y="20707"/>
                </a:cubicBezTo>
                <a:cubicBezTo>
                  <a:pt x="10278" y="20472"/>
                  <a:pt x="10537" y="20283"/>
                  <a:pt x="10773" y="20283"/>
                </a:cubicBezTo>
                <a:cubicBezTo>
                  <a:pt x="11338" y="20283"/>
                  <a:pt x="11880" y="20236"/>
                  <a:pt x="12422" y="20142"/>
                </a:cubicBezTo>
                <a:cubicBezTo>
                  <a:pt x="12657" y="20095"/>
                  <a:pt x="12940" y="20236"/>
                  <a:pt x="13058" y="20448"/>
                </a:cubicBezTo>
                <a:cubicBezTo>
                  <a:pt x="13270" y="20896"/>
                  <a:pt x="13270" y="20896"/>
                  <a:pt x="13270" y="20896"/>
                </a:cubicBezTo>
                <a:cubicBezTo>
                  <a:pt x="13364" y="21131"/>
                  <a:pt x="13646" y="21249"/>
                  <a:pt x="13882" y="21155"/>
                </a:cubicBezTo>
                <a:cubicBezTo>
                  <a:pt x="15083" y="20707"/>
                  <a:pt x="15083" y="20707"/>
                  <a:pt x="15083" y="20707"/>
                </a:cubicBezTo>
                <a:cubicBezTo>
                  <a:pt x="15295" y="20637"/>
                  <a:pt x="15437" y="20378"/>
                  <a:pt x="15390" y="20119"/>
                </a:cubicBezTo>
                <a:cubicBezTo>
                  <a:pt x="15248" y="19647"/>
                  <a:pt x="15248" y="19647"/>
                  <a:pt x="15248" y="19647"/>
                </a:cubicBezTo>
                <a:cubicBezTo>
                  <a:pt x="15178" y="19412"/>
                  <a:pt x="15319" y="19129"/>
                  <a:pt x="15531" y="18988"/>
                </a:cubicBezTo>
                <a:cubicBezTo>
                  <a:pt x="16002" y="18729"/>
                  <a:pt x="16450" y="18399"/>
                  <a:pt x="16874" y="18046"/>
                </a:cubicBezTo>
                <a:cubicBezTo>
                  <a:pt x="17062" y="17881"/>
                  <a:pt x="17392" y="17857"/>
                  <a:pt x="17580" y="18022"/>
                </a:cubicBezTo>
                <a:cubicBezTo>
                  <a:pt x="17981" y="18281"/>
                  <a:pt x="17981" y="18281"/>
                  <a:pt x="17981" y="18281"/>
                </a:cubicBezTo>
                <a:cubicBezTo>
                  <a:pt x="18193" y="18446"/>
                  <a:pt x="18499" y="18399"/>
                  <a:pt x="18640" y="18211"/>
                </a:cubicBezTo>
                <a:cubicBezTo>
                  <a:pt x="19465" y="17221"/>
                  <a:pt x="19465" y="17221"/>
                  <a:pt x="19465" y="17221"/>
                </a:cubicBezTo>
                <a:cubicBezTo>
                  <a:pt x="19629" y="17033"/>
                  <a:pt x="19606" y="16750"/>
                  <a:pt x="19441" y="16562"/>
                </a:cubicBezTo>
                <a:cubicBezTo>
                  <a:pt x="19088" y="16232"/>
                  <a:pt x="19088" y="16232"/>
                  <a:pt x="19088" y="16232"/>
                </a:cubicBezTo>
                <a:cubicBezTo>
                  <a:pt x="18899" y="16044"/>
                  <a:pt x="18876" y="15737"/>
                  <a:pt x="18993" y="15525"/>
                </a:cubicBezTo>
                <a:cubicBezTo>
                  <a:pt x="19276" y="15054"/>
                  <a:pt x="19512" y="14536"/>
                  <a:pt x="19700" y="14018"/>
                </a:cubicBezTo>
                <a:cubicBezTo>
                  <a:pt x="19771" y="13782"/>
                  <a:pt x="20030" y="13617"/>
                  <a:pt x="20289" y="13641"/>
                </a:cubicBezTo>
                <a:cubicBezTo>
                  <a:pt x="20784" y="13664"/>
                  <a:pt x="20784" y="13664"/>
                  <a:pt x="20784" y="13664"/>
                </a:cubicBezTo>
                <a:cubicBezTo>
                  <a:pt x="21019" y="13688"/>
                  <a:pt x="21255" y="13523"/>
                  <a:pt x="21302" y="13264"/>
                </a:cubicBezTo>
                <a:cubicBezTo>
                  <a:pt x="21514" y="12016"/>
                  <a:pt x="21514" y="12016"/>
                  <a:pt x="21514" y="12016"/>
                </a:cubicBezTo>
                <a:cubicBezTo>
                  <a:pt x="21561" y="11757"/>
                  <a:pt x="21396" y="11521"/>
                  <a:pt x="21161" y="11450"/>
                </a:cubicBezTo>
                <a:cubicBezTo>
                  <a:pt x="20689" y="11333"/>
                  <a:pt x="20689" y="11333"/>
                  <a:pt x="20689" y="11333"/>
                </a:cubicBezTo>
                <a:cubicBezTo>
                  <a:pt x="20454" y="11262"/>
                  <a:pt x="20265" y="11003"/>
                  <a:pt x="20265" y="10767"/>
                </a:cubicBezTo>
                <a:cubicBezTo>
                  <a:pt x="20265" y="10202"/>
                  <a:pt x="20218" y="9660"/>
                  <a:pt x="20124" y="9118"/>
                </a:cubicBezTo>
                <a:cubicBezTo>
                  <a:pt x="20077" y="8859"/>
                  <a:pt x="20218" y="8577"/>
                  <a:pt x="20430" y="8482"/>
                </a:cubicBezTo>
                <a:cubicBezTo>
                  <a:pt x="20878" y="8270"/>
                  <a:pt x="20878" y="8270"/>
                  <a:pt x="20878" y="8270"/>
                </a:cubicBezTo>
                <a:cubicBezTo>
                  <a:pt x="21113" y="8176"/>
                  <a:pt x="21231" y="7894"/>
                  <a:pt x="21137" y="7658"/>
                </a:cubicBezTo>
                <a:cubicBezTo>
                  <a:pt x="20689" y="6457"/>
                  <a:pt x="20689" y="6457"/>
                  <a:pt x="20689" y="6457"/>
                </a:cubicBezTo>
                <a:cubicBezTo>
                  <a:pt x="20619" y="6221"/>
                  <a:pt x="20360" y="6103"/>
                  <a:pt x="20101" y="6150"/>
                </a:cubicBezTo>
                <a:cubicBezTo>
                  <a:pt x="19629" y="6292"/>
                  <a:pt x="19629" y="6292"/>
                  <a:pt x="19629" y="6292"/>
                </a:cubicBezTo>
                <a:cubicBezTo>
                  <a:pt x="19394" y="6362"/>
                  <a:pt x="19111" y="6221"/>
                  <a:pt x="18993" y="6009"/>
                </a:cubicBezTo>
                <a:cubicBezTo>
                  <a:pt x="18711" y="5538"/>
                  <a:pt x="18381" y="5090"/>
                  <a:pt x="18028" y="4666"/>
                </a:cubicBezTo>
                <a:cubicBezTo>
                  <a:pt x="17863" y="4478"/>
                  <a:pt x="17863" y="4148"/>
                  <a:pt x="18004" y="3960"/>
                </a:cubicBezTo>
                <a:cubicBezTo>
                  <a:pt x="18287" y="3559"/>
                  <a:pt x="18287" y="3559"/>
                  <a:pt x="18287" y="3559"/>
                </a:cubicBezTo>
                <a:cubicBezTo>
                  <a:pt x="18428" y="3347"/>
                  <a:pt x="18381" y="3041"/>
                  <a:pt x="18193" y="2900"/>
                </a:cubicBezTo>
                <a:cubicBezTo>
                  <a:pt x="17203" y="2075"/>
                  <a:pt x="17203" y="2075"/>
                  <a:pt x="17203" y="2075"/>
                </a:cubicBezTo>
                <a:cubicBezTo>
                  <a:pt x="17015" y="1911"/>
                  <a:pt x="16732" y="1934"/>
                  <a:pt x="16544" y="2099"/>
                </a:cubicBezTo>
                <a:cubicBezTo>
                  <a:pt x="16214" y="2452"/>
                  <a:pt x="16214" y="2452"/>
                  <a:pt x="16214" y="2452"/>
                </a:cubicBezTo>
                <a:cubicBezTo>
                  <a:pt x="16026" y="2617"/>
                  <a:pt x="15719" y="2664"/>
                  <a:pt x="15507" y="2547"/>
                </a:cubicBezTo>
                <a:cubicBezTo>
                  <a:pt x="15036" y="2264"/>
                  <a:pt x="14518" y="2028"/>
                  <a:pt x="14000" y="1840"/>
                </a:cubicBezTo>
                <a:cubicBezTo>
                  <a:pt x="13764" y="1746"/>
                  <a:pt x="13599" y="1487"/>
                  <a:pt x="13623" y="1251"/>
                </a:cubicBezTo>
                <a:cubicBezTo>
                  <a:pt x="13646" y="756"/>
                  <a:pt x="13646" y="756"/>
                  <a:pt x="13646" y="756"/>
                </a:cubicBezTo>
                <a:cubicBezTo>
                  <a:pt x="13670" y="521"/>
                  <a:pt x="13505" y="285"/>
                  <a:pt x="13246" y="238"/>
                </a:cubicBezTo>
                <a:cubicBezTo>
                  <a:pt x="11998" y="3"/>
                  <a:pt x="11998" y="3"/>
                  <a:pt x="11998" y="3"/>
                </a:cubicBezTo>
                <a:cubicBezTo>
                  <a:pt x="11762" y="-21"/>
                  <a:pt x="11503" y="120"/>
                  <a:pt x="11432" y="379"/>
                </a:cubicBezTo>
                <a:cubicBezTo>
                  <a:pt x="11315" y="851"/>
                  <a:pt x="11315" y="851"/>
                  <a:pt x="11315" y="851"/>
                </a:cubicBezTo>
                <a:cubicBezTo>
                  <a:pt x="11244" y="1086"/>
                  <a:pt x="10985" y="1275"/>
                  <a:pt x="10749" y="1275"/>
                </a:cubicBezTo>
                <a:cubicBezTo>
                  <a:pt x="10184" y="1275"/>
                  <a:pt x="9642" y="1322"/>
                  <a:pt x="9100" y="1416"/>
                </a:cubicBezTo>
                <a:cubicBezTo>
                  <a:pt x="8865" y="1463"/>
                  <a:pt x="8582" y="1322"/>
                  <a:pt x="8464" y="1086"/>
                </a:cubicBezTo>
                <a:cubicBezTo>
                  <a:pt x="8252" y="662"/>
                  <a:pt x="8252" y="662"/>
                  <a:pt x="8252" y="662"/>
                </a:cubicBezTo>
                <a:cubicBezTo>
                  <a:pt x="8158" y="427"/>
                  <a:pt x="7876" y="309"/>
                  <a:pt x="7640" y="403"/>
                </a:cubicBezTo>
                <a:cubicBezTo>
                  <a:pt x="6462" y="827"/>
                  <a:pt x="6462" y="827"/>
                  <a:pt x="6462" y="827"/>
                </a:cubicBezTo>
                <a:cubicBezTo>
                  <a:pt x="6227" y="921"/>
                  <a:pt x="6085" y="1180"/>
                  <a:pt x="6156" y="1439"/>
                </a:cubicBezTo>
                <a:cubicBezTo>
                  <a:pt x="6274" y="1911"/>
                  <a:pt x="6274" y="1911"/>
                  <a:pt x="6274" y="1911"/>
                </a:cubicBezTo>
                <a:cubicBezTo>
                  <a:pt x="6344" y="2146"/>
                  <a:pt x="6203" y="2429"/>
                  <a:pt x="5991" y="2547"/>
                </a:cubicBezTo>
                <a:cubicBezTo>
                  <a:pt x="5520" y="2829"/>
                  <a:pt x="5072" y="3159"/>
                  <a:pt x="4648" y="3512"/>
                </a:cubicBezTo>
                <a:cubicBezTo>
                  <a:pt x="4460" y="3654"/>
                  <a:pt x="4130" y="3677"/>
                  <a:pt x="3942" y="3536"/>
                </a:cubicBezTo>
                <a:cubicBezTo>
                  <a:pt x="3541" y="3253"/>
                  <a:pt x="3541" y="3253"/>
                  <a:pt x="3541" y="3253"/>
                </a:cubicBezTo>
                <a:cubicBezTo>
                  <a:pt x="3329" y="3112"/>
                  <a:pt x="3023" y="3159"/>
                  <a:pt x="2882" y="3347"/>
                </a:cubicBezTo>
                <a:cubicBezTo>
                  <a:pt x="2057" y="4313"/>
                  <a:pt x="2057" y="4313"/>
                  <a:pt x="2057" y="4313"/>
                </a:cubicBezTo>
                <a:cubicBezTo>
                  <a:pt x="1893" y="4525"/>
                  <a:pt x="1916" y="4808"/>
                  <a:pt x="2081" y="4996"/>
                </a:cubicBezTo>
                <a:cubicBezTo>
                  <a:pt x="2434" y="5326"/>
                  <a:pt x="2434" y="5326"/>
                  <a:pt x="2434" y="5326"/>
                </a:cubicBezTo>
                <a:cubicBezTo>
                  <a:pt x="2623" y="5514"/>
                  <a:pt x="2646" y="5821"/>
                  <a:pt x="2529" y="6033"/>
                </a:cubicBezTo>
                <a:cubicBezTo>
                  <a:pt x="2246" y="6504"/>
                  <a:pt x="2010" y="7022"/>
                  <a:pt x="1822" y="7540"/>
                </a:cubicBezTo>
                <a:cubicBezTo>
                  <a:pt x="1728" y="7776"/>
                  <a:pt x="1469" y="7941"/>
                  <a:pt x="1233" y="7917"/>
                </a:cubicBezTo>
                <a:cubicBezTo>
                  <a:pt x="738" y="7870"/>
                  <a:pt x="738" y="7870"/>
                  <a:pt x="738" y="7870"/>
                </a:cubicBezTo>
                <a:cubicBezTo>
                  <a:pt x="503" y="7870"/>
                  <a:pt x="267" y="8035"/>
                  <a:pt x="220" y="8294"/>
                </a:cubicBezTo>
                <a:cubicBezTo>
                  <a:pt x="8" y="9542"/>
                  <a:pt x="8" y="9542"/>
                  <a:pt x="8" y="9542"/>
                </a:cubicBezTo>
                <a:cubicBezTo>
                  <a:pt x="-39" y="9778"/>
                  <a:pt x="126" y="10037"/>
                  <a:pt x="361" y="10108"/>
                </a:cubicBezTo>
                <a:cubicBezTo>
                  <a:pt x="833" y="10225"/>
                  <a:pt x="833" y="10225"/>
                  <a:pt x="833" y="10225"/>
                </a:cubicBezTo>
                <a:cubicBezTo>
                  <a:pt x="1068" y="10296"/>
                  <a:pt x="1257" y="10555"/>
                  <a:pt x="1257" y="10791"/>
                </a:cubicBezTo>
                <a:cubicBezTo>
                  <a:pt x="1257" y="11356"/>
                  <a:pt x="1304" y="11898"/>
                  <a:pt x="1398" y="12440"/>
                </a:cubicBezTo>
                <a:cubicBezTo>
                  <a:pt x="1445" y="12675"/>
                  <a:pt x="1304" y="12958"/>
                  <a:pt x="1068" y="13076"/>
                </a:cubicBezTo>
                <a:cubicBezTo>
                  <a:pt x="644" y="13288"/>
                  <a:pt x="644" y="13288"/>
                  <a:pt x="644" y="13288"/>
                </a:cubicBezTo>
                <a:cubicBezTo>
                  <a:pt x="409" y="13382"/>
                  <a:pt x="291" y="13664"/>
                  <a:pt x="385" y="13900"/>
                </a:cubicBezTo>
                <a:cubicBezTo>
                  <a:pt x="833" y="15078"/>
                  <a:pt x="833" y="15078"/>
                  <a:pt x="833" y="15078"/>
                </a:cubicBezTo>
                <a:cubicBezTo>
                  <a:pt x="903" y="15313"/>
                  <a:pt x="1162" y="15455"/>
                  <a:pt x="1421" y="15384"/>
                </a:cubicBezTo>
                <a:cubicBezTo>
                  <a:pt x="1893" y="15266"/>
                  <a:pt x="1893" y="15266"/>
                  <a:pt x="1893" y="15266"/>
                </a:cubicBezTo>
                <a:cubicBezTo>
                  <a:pt x="2128" y="15196"/>
                  <a:pt x="2411" y="15337"/>
                  <a:pt x="2529" y="15549"/>
                </a:cubicBezTo>
                <a:cubicBezTo>
                  <a:pt x="2811" y="16020"/>
                  <a:pt x="3141" y="16468"/>
                  <a:pt x="3494" y="16892"/>
                </a:cubicBezTo>
                <a:cubicBezTo>
                  <a:pt x="3636" y="17080"/>
                  <a:pt x="3659" y="17410"/>
                  <a:pt x="3518" y="17598"/>
                </a:cubicBezTo>
                <a:cubicBezTo>
                  <a:pt x="3235" y="17999"/>
                  <a:pt x="3235" y="17999"/>
                  <a:pt x="3235" y="17999"/>
                </a:cubicBezTo>
                <a:cubicBezTo>
                  <a:pt x="3094" y="18211"/>
                  <a:pt x="3141" y="18493"/>
                  <a:pt x="3329" y="18658"/>
                </a:cubicBezTo>
                <a:cubicBezTo>
                  <a:pt x="4319" y="19483"/>
                  <a:pt x="4319" y="19483"/>
                  <a:pt x="4319" y="19483"/>
                </a:cubicBezTo>
                <a:cubicBezTo>
                  <a:pt x="4507" y="19647"/>
                  <a:pt x="4790" y="19624"/>
                  <a:pt x="4978" y="19459"/>
                </a:cubicBezTo>
                <a:cubicBezTo>
                  <a:pt x="5308" y="19106"/>
                  <a:pt x="5308" y="19106"/>
                  <a:pt x="5308" y="19106"/>
                </a:cubicBezTo>
                <a:cubicBezTo>
                  <a:pt x="5496" y="18917"/>
                  <a:pt x="5803" y="18894"/>
                  <a:pt x="6015" y="19011"/>
                </a:cubicBezTo>
                <a:cubicBezTo>
                  <a:pt x="6486" y="19294"/>
                  <a:pt x="7004" y="19530"/>
                  <a:pt x="7522" y="19718"/>
                </a:cubicBezTo>
                <a:cubicBezTo>
                  <a:pt x="7758" y="19789"/>
                  <a:pt x="7923" y="20048"/>
                  <a:pt x="7899" y="20307"/>
                </a:cubicBezTo>
                <a:cubicBezTo>
                  <a:pt x="7876" y="20802"/>
                  <a:pt x="7876" y="20802"/>
                  <a:pt x="7876" y="20802"/>
                </a:cubicBezTo>
                <a:cubicBezTo>
                  <a:pt x="7852" y="21037"/>
                  <a:pt x="8017" y="21273"/>
                  <a:pt x="8276" y="21320"/>
                </a:cubicBezTo>
                <a:lnTo>
                  <a:pt x="9524" y="21532"/>
                </a:lnTo>
                <a:close/>
                <a:moveTo>
                  <a:pt x="4554" y="9660"/>
                </a:moveTo>
                <a:cubicBezTo>
                  <a:pt x="5167" y="6245"/>
                  <a:pt x="8417" y="3960"/>
                  <a:pt x="11856" y="4549"/>
                </a:cubicBezTo>
                <a:cubicBezTo>
                  <a:pt x="15272" y="5138"/>
                  <a:pt x="17580" y="8412"/>
                  <a:pt x="16968" y="11851"/>
                </a:cubicBezTo>
                <a:cubicBezTo>
                  <a:pt x="16379" y="15266"/>
                  <a:pt x="13105" y="17575"/>
                  <a:pt x="9689" y="16962"/>
                </a:cubicBezTo>
                <a:cubicBezTo>
                  <a:pt x="6250" y="16373"/>
                  <a:pt x="3965" y="13099"/>
                  <a:pt x="4554" y="9660"/>
                </a:cubicBezTo>
                <a:close/>
              </a:path>
            </a:pathLst>
          </a:custGeom>
          <a:solidFill>
            <a:srgbClr val="2196F3"/>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9" name="圆形"/>
          <p:cNvSpPr/>
          <p:nvPr>
            <p:custDataLst>
              <p:tags r:id="rId13"/>
            </p:custDataLst>
          </p:nvPr>
        </p:nvSpPr>
        <p:spPr>
          <a:xfrm>
            <a:off x="2207125" y="3413519"/>
            <a:ext cx="1356879" cy="1358783"/>
          </a:xfrm>
          <a:prstGeom prst="ellipse">
            <a:avLst/>
          </a:prstGeom>
          <a:solidFill>
            <a:srgbClr val="2196F3"/>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2" name="文本框 1"/>
          <p:cNvSpPr txBox="1"/>
          <p:nvPr>
            <p:custDataLst>
              <p:tags r:id="rId14"/>
            </p:custDataLst>
          </p:nvPr>
        </p:nvSpPr>
        <p:spPr>
          <a:xfrm>
            <a:off x="2327773" y="3769745"/>
            <a:ext cx="1115583" cy="587469"/>
          </a:xfrm>
          <a:prstGeom prst="rect">
            <a:avLst/>
          </a:prstGeom>
          <a:noFill/>
        </p:spPr>
        <p:txBody>
          <a:bodyPr wrap="square" rtlCol="0" anchor="ctr" anchorCtr="0">
            <a:normAutofit lnSpcReduction="10000"/>
          </a:bodyPr>
          <a:p>
            <a:pPr lvl="0" algn="ctr" defTabSz="457200">
              <a:lnSpc>
                <a:spcPct val="120000"/>
              </a:lnSpc>
              <a:defRPr/>
            </a:pPr>
            <a:r>
              <a:rPr kumimoji="1" lang="zh-CN" altLang="en-US" sz="1400" b="1" spc="150">
                <a:solidFill>
                  <a:srgbClr val="FFFFFF"/>
                </a:solidFill>
                <a:latin typeface="微软雅黑" panose="020B0503020204020204" charset="-122"/>
                <a:ea typeface="微软雅黑" panose="020B0503020204020204" charset="-122"/>
                <a:cs typeface="+mn-ea"/>
                <a:sym typeface="+mn-lt"/>
              </a:rPr>
              <a:t>Castle Windsor</a:t>
            </a:r>
            <a:endParaRPr kumimoji="1" lang="zh-CN" altLang="en-US" sz="1400" b="1" spc="150">
              <a:solidFill>
                <a:srgbClr val="FFFFFF"/>
              </a:solidFill>
              <a:latin typeface="微软雅黑" panose="020B0503020204020204" charset="-122"/>
              <a:ea typeface="微软雅黑" panose="020B0503020204020204" charset="-122"/>
              <a:cs typeface="+mn-ea"/>
              <a:sym typeface="+mn-lt"/>
            </a:endParaRPr>
          </a:p>
        </p:txBody>
      </p:sp>
      <p:sp>
        <p:nvSpPr>
          <p:cNvPr id="875" name="形状"/>
          <p:cNvSpPr/>
          <p:nvPr>
            <p:custDataLst>
              <p:tags r:id="rId15"/>
            </p:custDataLst>
          </p:nvPr>
        </p:nvSpPr>
        <p:spPr>
          <a:xfrm>
            <a:off x="6257904" y="2674917"/>
            <a:ext cx="2375240" cy="2381570"/>
          </a:xfrm>
          <a:custGeom>
            <a:avLst/>
            <a:gdLst/>
            <a:ahLst/>
            <a:cxnLst>
              <a:cxn ang="0">
                <a:pos x="wd2" y="hd2"/>
              </a:cxn>
              <a:cxn ang="5400000">
                <a:pos x="wd2" y="hd2"/>
              </a:cxn>
              <a:cxn ang="10800000">
                <a:pos x="wd2" y="hd2"/>
              </a:cxn>
              <a:cxn ang="16200000">
                <a:pos x="wd2" y="hd2"/>
              </a:cxn>
            </a:cxnLst>
            <a:rect l="0" t="0" r="r" b="b"/>
            <a:pathLst>
              <a:path w="21600" h="21600" extrusionOk="0">
                <a:moveTo>
                  <a:pt x="11434" y="21600"/>
                </a:moveTo>
                <a:cubicBezTo>
                  <a:pt x="11693" y="21600"/>
                  <a:pt x="11923" y="21398"/>
                  <a:pt x="11923" y="21139"/>
                </a:cubicBezTo>
                <a:cubicBezTo>
                  <a:pt x="11981" y="20650"/>
                  <a:pt x="11981" y="20650"/>
                  <a:pt x="11981" y="20650"/>
                </a:cubicBezTo>
                <a:cubicBezTo>
                  <a:pt x="12010" y="20419"/>
                  <a:pt x="12211" y="20189"/>
                  <a:pt x="12470" y="20131"/>
                </a:cubicBezTo>
                <a:cubicBezTo>
                  <a:pt x="13018" y="20045"/>
                  <a:pt x="13536" y="19901"/>
                  <a:pt x="14054" y="19699"/>
                </a:cubicBezTo>
                <a:cubicBezTo>
                  <a:pt x="14285" y="19613"/>
                  <a:pt x="14602" y="19699"/>
                  <a:pt x="14717" y="19930"/>
                </a:cubicBezTo>
                <a:cubicBezTo>
                  <a:pt x="15005" y="20304"/>
                  <a:pt x="15005" y="20304"/>
                  <a:pt x="15005" y="20304"/>
                </a:cubicBezTo>
                <a:cubicBezTo>
                  <a:pt x="15149" y="20506"/>
                  <a:pt x="15437" y="20592"/>
                  <a:pt x="15667" y="20448"/>
                </a:cubicBezTo>
                <a:cubicBezTo>
                  <a:pt x="16762" y="19814"/>
                  <a:pt x="16762" y="19814"/>
                  <a:pt x="16762" y="19814"/>
                </a:cubicBezTo>
                <a:cubicBezTo>
                  <a:pt x="16963" y="19699"/>
                  <a:pt x="17050" y="19411"/>
                  <a:pt x="16963" y="19181"/>
                </a:cubicBezTo>
                <a:cubicBezTo>
                  <a:pt x="16762" y="18749"/>
                  <a:pt x="16762" y="18749"/>
                  <a:pt x="16762" y="18749"/>
                </a:cubicBezTo>
                <a:cubicBezTo>
                  <a:pt x="16646" y="18518"/>
                  <a:pt x="16733" y="18230"/>
                  <a:pt x="16906" y="18058"/>
                </a:cubicBezTo>
                <a:cubicBezTo>
                  <a:pt x="17338" y="17712"/>
                  <a:pt x="17712" y="17309"/>
                  <a:pt x="18086" y="16906"/>
                </a:cubicBezTo>
                <a:cubicBezTo>
                  <a:pt x="18230" y="16704"/>
                  <a:pt x="18547" y="16618"/>
                  <a:pt x="18778" y="16733"/>
                </a:cubicBezTo>
                <a:cubicBezTo>
                  <a:pt x="19210" y="16934"/>
                  <a:pt x="19210" y="16934"/>
                  <a:pt x="19210" y="16934"/>
                </a:cubicBezTo>
                <a:cubicBezTo>
                  <a:pt x="19440" y="17050"/>
                  <a:pt x="19728" y="16963"/>
                  <a:pt x="19843" y="16733"/>
                </a:cubicBezTo>
                <a:cubicBezTo>
                  <a:pt x="20477" y="15638"/>
                  <a:pt x="20477" y="15638"/>
                  <a:pt x="20477" y="15638"/>
                </a:cubicBezTo>
                <a:cubicBezTo>
                  <a:pt x="20592" y="15437"/>
                  <a:pt x="20534" y="15120"/>
                  <a:pt x="20333" y="15005"/>
                </a:cubicBezTo>
                <a:cubicBezTo>
                  <a:pt x="19930" y="14717"/>
                  <a:pt x="19930" y="14717"/>
                  <a:pt x="19930" y="14717"/>
                </a:cubicBezTo>
                <a:cubicBezTo>
                  <a:pt x="19728" y="14573"/>
                  <a:pt x="19642" y="14256"/>
                  <a:pt x="19728" y="14026"/>
                </a:cubicBezTo>
                <a:cubicBezTo>
                  <a:pt x="19901" y="13536"/>
                  <a:pt x="20045" y="12989"/>
                  <a:pt x="20160" y="12442"/>
                </a:cubicBezTo>
                <a:cubicBezTo>
                  <a:pt x="20189" y="12211"/>
                  <a:pt x="20419" y="11981"/>
                  <a:pt x="20678" y="11952"/>
                </a:cubicBezTo>
                <a:cubicBezTo>
                  <a:pt x="21168" y="11923"/>
                  <a:pt x="21168" y="11923"/>
                  <a:pt x="21168" y="11923"/>
                </a:cubicBezTo>
                <a:cubicBezTo>
                  <a:pt x="21398" y="11894"/>
                  <a:pt x="21600" y="11664"/>
                  <a:pt x="21600" y="11434"/>
                </a:cubicBezTo>
                <a:cubicBezTo>
                  <a:pt x="21600" y="10166"/>
                  <a:pt x="21600" y="10166"/>
                  <a:pt x="21600" y="10166"/>
                </a:cubicBezTo>
                <a:cubicBezTo>
                  <a:pt x="21600" y="9907"/>
                  <a:pt x="21398" y="9677"/>
                  <a:pt x="21168" y="9677"/>
                </a:cubicBezTo>
                <a:cubicBezTo>
                  <a:pt x="20678" y="9619"/>
                  <a:pt x="20678" y="9619"/>
                  <a:pt x="20678" y="9619"/>
                </a:cubicBezTo>
                <a:cubicBezTo>
                  <a:pt x="20419" y="9590"/>
                  <a:pt x="20189" y="9389"/>
                  <a:pt x="20160" y="9130"/>
                </a:cubicBezTo>
                <a:cubicBezTo>
                  <a:pt x="20045" y="8582"/>
                  <a:pt x="19901" y="8064"/>
                  <a:pt x="19728" y="7546"/>
                </a:cubicBezTo>
                <a:cubicBezTo>
                  <a:pt x="19642" y="7315"/>
                  <a:pt x="19728" y="6998"/>
                  <a:pt x="19930" y="6883"/>
                </a:cubicBezTo>
                <a:cubicBezTo>
                  <a:pt x="20333" y="6595"/>
                  <a:pt x="20333" y="6595"/>
                  <a:pt x="20333" y="6595"/>
                </a:cubicBezTo>
                <a:cubicBezTo>
                  <a:pt x="20534" y="6451"/>
                  <a:pt x="20592" y="6163"/>
                  <a:pt x="20477" y="5933"/>
                </a:cubicBezTo>
                <a:cubicBezTo>
                  <a:pt x="19843" y="4838"/>
                  <a:pt x="19843" y="4838"/>
                  <a:pt x="19843" y="4838"/>
                </a:cubicBezTo>
                <a:cubicBezTo>
                  <a:pt x="19728" y="4637"/>
                  <a:pt x="19440" y="4550"/>
                  <a:pt x="19210" y="4637"/>
                </a:cubicBezTo>
                <a:cubicBezTo>
                  <a:pt x="18778" y="4838"/>
                  <a:pt x="18778" y="4838"/>
                  <a:pt x="18778" y="4838"/>
                </a:cubicBezTo>
                <a:cubicBezTo>
                  <a:pt x="18547" y="4954"/>
                  <a:pt x="18230" y="4867"/>
                  <a:pt x="18086" y="4694"/>
                </a:cubicBezTo>
                <a:cubicBezTo>
                  <a:pt x="17712" y="4262"/>
                  <a:pt x="17338" y="3888"/>
                  <a:pt x="16906" y="3514"/>
                </a:cubicBezTo>
                <a:cubicBezTo>
                  <a:pt x="16733" y="3370"/>
                  <a:pt x="16646" y="3053"/>
                  <a:pt x="16762" y="2822"/>
                </a:cubicBezTo>
                <a:cubicBezTo>
                  <a:pt x="16963" y="2390"/>
                  <a:pt x="16963" y="2390"/>
                  <a:pt x="16963" y="2390"/>
                </a:cubicBezTo>
                <a:cubicBezTo>
                  <a:pt x="17050" y="2160"/>
                  <a:pt x="16963" y="1872"/>
                  <a:pt x="16762" y="1757"/>
                </a:cubicBezTo>
                <a:cubicBezTo>
                  <a:pt x="15667" y="1123"/>
                  <a:pt x="15667" y="1123"/>
                  <a:pt x="15667" y="1123"/>
                </a:cubicBezTo>
                <a:cubicBezTo>
                  <a:pt x="15437" y="1008"/>
                  <a:pt x="15149" y="1066"/>
                  <a:pt x="15005" y="1267"/>
                </a:cubicBezTo>
                <a:cubicBezTo>
                  <a:pt x="14717" y="1670"/>
                  <a:pt x="14717" y="1670"/>
                  <a:pt x="14717" y="1670"/>
                </a:cubicBezTo>
                <a:cubicBezTo>
                  <a:pt x="14602" y="1872"/>
                  <a:pt x="14285" y="1958"/>
                  <a:pt x="14054" y="1872"/>
                </a:cubicBezTo>
                <a:cubicBezTo>
                  <a:pt x="13536" y="1699"/>
                  <a:pt x="13018" y="1555"/>
                  <a:pt x="12470" y="1440"/>
                </a:cubicBezTo>
                <a:cubicBezTo>
                  <a:pt x="12211" y="1411"/>
                  <a:pt x="12010" y="1181"/>
                  <a:pt x="11981" y="922"/>
                </a:cubicBezTo>
                <a:cubicBezTo>
                  <a:pt x="11923" y="432"/>
                  <a:pt x="11923" y="432"/>
                  <a:pt x="11923" y="432"/>
                </a:cubicBezTo>
                <a:cubicBezTo>
                  <a:pt x="11923" y="202"/>
                  <a:pt x="11693" y="0"/>
                  <a:pt x="11434" y="0"/>
                </a:cubicBezTo>
                <a:cubicBezTo>
                  <a:pt x="10166" y="0"/>
                  <a:pt x="10166" y="0"/>
                  <a:pt x="10166" y="0"/>
                </a:cubicBezTo>
                <a:cubicBezTo>
                  <a:pt x="9936" y="0"/>
                  <a:pt x="9706" y="202"/>
                  <a:pt x="9677" y="432"/>
                </a:cubicBezTo>
                <a:cubicBezTo>
                  <a:pt x="9648" y="922"/>
                  <a:pt x="9648" y="922"/>
                  <a:pt x="9648" y="922"/>
                </a:cubicBezTo>
                <a:cubicBezTo>
                  <a:pt x="9619" y="1181"/>
                  <a:pt x="9389" y="1411"/>
                  <a:pt x="9158" y="1440"/>
                </a:cubicBezTo>
                <a:cubicBezTo>
                  <a:pt x="8611" y="1555"/>
                  <a:pt x="8064" y="1699"/>
                  <a:pt x="7574" y="1872"/>
                </a:cubicBezTo>
                <a:cubicBezTo>
                  <a:pt x="7344" y="1958"/>
                  <a:pt x="7027" y="1872"/>
                  <a:pt x="6883" y="1670"/>
                </a:cubicBezTo>
                <a:cubicBezTo>
                  <a:pt x="6595" y="1267"/>
                  <a:pt x="6595" y="1267"/>
                  <a:pt x="6595" y="1267"/>
                </a:cubicBezTo>
                <a:cubicBezTo>
                  <a:pt x="6480" y="1066"/>
                  <a:pt x="6163" y="1008"/>
                  <a:pt x="5962" y="1123"/>
                </a:cubicBezTo>
                <a:cubicBezTo>
                  <a:pt x="4867" y="1757"/>
                  <a:pt x="4867" y="1757"/>
                  <a:pt x="4867" y="1757"/>
                </a:cubicBezTo>
                <a:cubicBezTo>
                  <a:pt x="4637" y="1872"/>
                  <a:pt x="4550" y="2160"/>
                  <a:pt x="4666" y="2390"/>
                </a:cubicBezTo>
                <a:cubicBezTo>
                  <a:pt x="4867" y="2822"/>
                  <a:pt x="4867" y="2822"/>
                  <a:pt x="4867" y="2822"/>
                </a:cubicBezTo>
                <a:cubicBezTo>
                  <a:pt x="4982" y="3053"/>
                  <a:pt x="4896" y="3370"/>
                  <a:pt x="4694" y="3514"/>
                </a:cubicBezTo>
                <a:cubicBezTo>
                  <a:pt x="4291" y="3888"/>
                  <a:pt x="3888" y="4262"/>
                  <a:pt x="3542" y="4694"/>
                </a:cubicBezTo>
                <a:cubicBezTo>
                  <a:pt x="3370" y="4867"/>
                  <a:pt x="3082" y="4954"/>
                  <a:pt x="2851" y="4838"/>
                </a:cubicBezTo>
                <a:cubicBezTo>
                  <a:pt x="2419" y="4637"/>
                  <a:pt x="2419" y="4637"/>
                  <a:pt x="2419" y="4637"/>
                </a:cubicBezTo>
                <a:cubicBezTo>
                  <a:pt x="2189" y="4550"/>
                  <a:pt x="1901" y="4637"/>
                  <a:pt x="1786" y="4838"/>
                </a:cubicBezTo>
                <a:cubicBezTo>
                  <a:pt x="1152" y="5933"/>
                  <a:pt x="1152" y="5933"/>
                  <a:pt x="1152" y="5933"/>
                </a:cubicBezTo>
                <a:cubicBezTo>
                  <a:pt x="1008" y="6163"/>
                  <a:pt x="1094" y="6451"/>
                  <a:pt x="1296" y="6595"/>
                </a:cubicBezTo>
                <a:cubicBezTo>
                  <a:pt x="1670" y="6854"/>
                  <a:pt x="1670" y="6854"/>
                  <a:pt x="1670" y="6854"/>
                </a:cubicBezTo>
                <a:cubicBezTo>
                  <a:pt x="1901" y="6998"/>
                  <a:pt x="1987" y="7315"/>
                  <a:pt x="1901" y="7546"/>
                </a:cubicBezTo>
                <a:cubicBezTo>
                  <a:pt x="1699" y="8064"/>
                  <a:pt x="1555" y="8582"/>
                  <a:pt x="1469" y="9130"/>
                </a:cubicBezTo>
                <a:cubicBezTo>
                  <a:pt x="1411" y="9389"/>
                  <a:pt x="1181" y="9590"/>
                  <a:pt x="950" y="9619"/>
                </a:cubicBezTo>
                <a:cubicBezTo>
                  <a:pt x="461" y="9677"/>
                  <a:pt x="461" y="9677"/>
                  <a:pt x="461" y="9677"/>
                </a:cubicBezTo>
                <a:cubicBezTo>
                  <a:pt x="202" y="9677"/>
                  <a:pt x="0" y="9907"/>
                  <a:pt x="0" y="10166"/>
                </a:cubicBezTo>
                <a:cubicBezTo>
                  <a:pt x="0" y="11434"/>
                  <a:pt x="0" y="11434"/>
                  <a:pt x="0" y="11434"/>
                </a:cubicBezTo>
                <a:cubicBezTo>
                  <a:pt x="0" y="11664"/>
                  <a:pt x="202" y="11894"/>
                  <a:pt x="461" y="11923"/>
                </a:cubicBezTo>
                <a:cubicBezTo>
                  <a:pt x="950" y="11952"/>
                  <a:pt x="950" y="11952"/>
                  <a:pt x="950" y="11952"/>
                </a:cubicBezTo>
                <a:cubicBezTo>
                  <a:pt x="1181" y="11981"/>
                  <a:pt x="1411" y="12211"/>
                  <a:pt x="1469" y="12442"/>
                </a:cubicBezTo>
                <a:cubicBezTo>
                  <a:pt x="1555" y="12989"/>
                  <a:pt x="1699" y="13536"/>
                  <a:pt x="1901" y="14026"/>
                </a:cubicBezTo>
                <a:cubicBezTo>
                  <a:pt x="1987" y="14256"/>
                  <a:pt x="1901" y="14573"/>
                  <a:pt x="1670" y="14717"/>
                </a:cubicBezTo>
                <a:cubicBezTo>
                  <a:pt x="1296" y="14976"/>
                  <a:pt x="1296" y="14976"/>
                  <a:pt x="1296" y="14976"/>
                </a:cubicBezTo>
                <a:cubicBezTo>
                  <a:pt x="1094" y="15120"/>
                  <a:pt x="1008" y="15437"/>
                  <a:pt x="1152" y="15638"/>
                </a:cubicBezTo>
                <a:cubicBezTo>
                  <a:pt x="1786" y="16733"/>
                  <a:pt x="1786" y="16733"/>
                  <a:pt x="1786" y="16733"/>
                </a:cubicBezTo>
                <a:cubicBezTo>
                  <a:pt x="1901" y="16963"/>
                  <a:pt x="2189" y="17050"/>
                  <a:pt x="2419" y="16934"/>
                </a:cubicBezTo>
                <a:cubicBezTo>
                  <a:pt x="2851" y="16733"/>
                  <a:pt x="2851" y="16733"/>
                  <a:pt x="2851" y="16733"/>
                </a:cubicBezTo>
                <a:cubicBezTo>
                  <a:pt x="3082" y="16618"/>
                  <a:pt x="3370" y="16704"/>
                  <a:pt x="3542" y="16906"/>
                </a:cubicBezTo>
                <a:cubicBezTo>
                  <a:pt x="3888" y="17309"/>
                  <a:pt x="4291" y="17712"/>
                  <a:pt x="4694" y="18058"/>
                </a:cubicBezTo>
                <a:cubicBezTo>
                  <a:pt x="4896" y="18230"/>
                  <a:pt x="4982" y="18518"/>
                  <a:pt x="4867" y="18749"/>
                </a:cubicBezTo>
                <a:cubicBezTo>
                  <a:pt x="4666" y="19181"/>
                  <a:pt x="4666" y="19181"/>
                  <a:pt x="4666" y="19181"/>
                </a:cubicBezTo>
                <a:cubicBezTo>
                  <a:pt x="4550" y="19411"/>
                  <a:pt x="4637" y="19699"/>
                  <a:pt x="4867" y="19814"/>
                </a:cubicBezTo>
                <a:cubicBezTo>
                  <a:pt x="5962" y="20448"/>
                  <a:pt x="5962" y="20448"/>
                  <a:pt x="5962" y="20448"/>
                </a:cubicBezTo>
                <a:cubicBezTo>
                  <a:pt x="6163" y="20592"/>
                  <a:pt x="6480" y="20506"/>
                  <a:pt x="6595" y="20304"/>
                </a:cubicBezTo>
                <a:cubicBezTo>
                  <a:pt x="6883" y="19930"/>
                  <a:pt x="6883" y="19930"/>
                  <a:pt x="6883" y="19930"/>
                </a:cubicBezTo>
                <a:cubicBezTo>
                  <a:pt x="7027" y="19699"/>
                  <a:pt x="7344" y="19613"/>
                  <a:pt x="7574" y="19699"/>
                </a:cubicBezTo>
                <a:cubicBezTo>
                  <a:pt x="8064" y="19901"/>
                  <a:pt x="8611" y="20045"/>
                  <a:pt x="9158" y="20131"/>
                </a:cubicBezTo>
                <a:cubicBezTo>
                  <a:pt x="9389" y="20189"/>
                  <a:pt x="9619" y="20419"/>
                  <a:pt x="9648" y="20650"/>
                </a:cubicBezTo>
                <a:cubicBezTo>
                  <a:pt x="9677" y="21139"/>
                  <a:pt x="9677" y="21139"/>
                  <a:pt x="9677" y="21139"/>
                </a:cubicBezTo>
                <a:cubicBezTo>
                  <a:pt x="9706" y="21398"/>
                  <a:pt x="9936" y="21600"/>
                  <a:pt x="10166" y="21600"/>
                </a:cubicBezTo>
                <a:lnTo>
                  <a:pt x="11434" y="21600"/>
                </a:lnTo>
                <a:close/>
                <a:moveTo>
                  <a:pt x="10253" y="18979"/>
                </a:moveTo>
                <a:cubicBezTo>
                  <a:pt x="9994" y="18979"/>
                  <a:pt x="9590" y="18950"/>
                  <a:pt x="9360" y="18893"/>
                </a:cubicBezTo>
                <a:cubicBezTo>
                  <a:pt x="8899" y="18806"/>
                  <a:pt x="8438" y="18691"/>
                  <a:pt x="8006" y="18547"/>
                </a:cubicBezTo>
                <a:cubicBezTo>
                  <a:pt x="7776" y="18461"/>
                  <a:pt x="7402" y="18259"/>
                  <a:pt x="7200" y="18144"/>
                </a:cubicBezTo>
                <a:cubicBezTo>
                  <a:pt x="6250" y="17597"/>
                  <a:pt x="6250" y="17597"/>
                  <a:pt x="6250" y="17597"/>
                </a:cubicBezTo>
                <a:cubicBezTo>
                  <a:pt x="6048" y="17482"/>
                  <a:pt x="5702" y="17251"/>
                  <a:pt x="5530" y="17107"/>
                </a:cubicBezTo>
                <a:cubicBezTo>
                  <a:pt x="5155" y="16790"/>
                  <a:pt x="4810" y="16445"/>
                  <a:pt x="4493" y="16070"/>
                </a:cubicBezTo>
                <a:cubicBezTo>
                  <a:pt x="4349" y="15898"/>
                  <a:pt x="4118" y="15552"/>
                  <a:pt x="4003" y="15350"/>
                </a:cubicBezTo>
                <a:cubicBezTo>
                  <a:pt x="3456" y="14400"/>
                  <a:pt x="3456" y="14400"/>
                  <a:pt x="3456" y="14400"/>
                </a:cubicBezTo>
                <a:cubicBezTo>
                  <a:pt x="3312" y="14198"/>
                  <a:pt x="3139" y="13824"/>
                  <a:pt x="3053" y="13594"/>
                </a:cubicBezTo>
                <a:cubicBezTo>
                  <a:pt x="2909" y="13162"/>
                  <a:pt x="2794" y="12701"/>
                  <a:pt x="2707" y="12240"/>
                </a:cubicBezTo>
                <a:cubicBezTo>
                  <a:pt x="2650" y="12010"/>
                  <a:pt x="2621" y="11606"/>
                  <a:pt x="2621" y="11347"/>
                </a:cubicBezTo>
                <a:cubicBezTo>
                  <a:pt x="2621" y="10224"/>
                  <a:pt x="2621" y="10224"/>
                  <a:pt x="2621" y="10224"/>
                </a:cubicBezTo>
                <a:cubicBezTo>
                  <a:pt x="2621" y="9965"/>
                  <a:pt x="2650" y="9562"/>
                  <a:pt x="2707" y="9331"/>
                </a:cubicBezTo>
                <a:cubicBezTo>
                  <a:pt x="2765" y="8870"/>
                  <a:pt x="2909" y="8438"/>
                  <a:pt x="3053" y="8006"/>
                </a:cubicBezTo>
                <a:cubicBezTo>
                  <a:pt x="3139" y="7747"/>
                  <a:pt x="3312" y="7402"/>
                  <a:pt x="3456" y="7171"/>
                </a:cubicBezTo>
                <a:cubicBezTo>
                  <a:pt x="4003" y="6250"/>
                  <a:pt x="4003" y="6250"/>
                  <a:pt x="4003" y="6250"/>
                </a:cubicBezTo>
                <a:cubicBezTo>
                  <a:pt x="4118" y="6019"/>
                  <a:pt x="4349" y="5702"/>
                  <a:pt x="4493" y="5501"/>
                </a:cubicBezTo>
                <a:cubicBezTo>
                  <a:pt x="4810" y="5126"/>
                  <a:pt x="5155" y="4781"/>
                  <a:pt x="5501" y="4493"/>
                </a:cubicBezTo>
                <a:cubicBezTo>
                  <a:pt x="5702" y="4320"/>
                  <a:pt x="6048" y="4090"/>
                  <a:pt x="6250" y="3974"/>
                </a:cubicBezTo>
                <a:cubicBezTo>
                  <a:pt x="7200" y="3427"/>
                  <a:pt x="7200" y="3427"/>
                  <a:pt x="7200" y="3427"/>
                </a:cubicBezTo>
                <a:cubicBezTo>
                  <a:pt x="7402" y="3312"/>
                  <a:pt x="7776" y="3139"/>
                  <a:pt x="8006" y="3053"/>
                </a:cubicBezTo>
                <a:cubicBezTo>
                  <a:pt x="8438" y="2880"/>
                  <a:pt x="8899" y="2765"/>
                  <a:pt x="9360" y="2678"/>
                </a:cubicBezTo>
                <a:cubicBezTo>
                  <a:pt x="9590" y="2650"/>
                  <a:pt x="9994" y="2621"/>
                  <a:pt x="10253" y="2621"/>
                </a:cubicBezTo>
                <a:cubicBezTo>
                  <a:pt x="11376" y="2621"/>
                  <a:pt x="11376" y="2621"/>
                  <a:pt x="11376" y="2621"/>
                </a:cubicBezTo>
                <a:cubicBezTo>
                  <a:pt x="11606" y="2621"/>
                  <a:pt x="12010" y="2621"/>
                  <a:pt x="12269" y="2678"/>
                </a:cubicBezTo>
                <a:cubicBezTo>
                  <a:pt x="12730" y="2765"/>
                  <a:pt x="13162" y="2880"/>
                  <a:pt x="13594" y="3053"/>
                </a:cubicBezTo>
                <a:cubicBezTo>
                  <a:pt x="13853" y="3110"/>
                  <a:pt x="14198" y="3312"/>
                  <a:pt x="14429" y="3427"/>
                </a:cubicBezTo>
                <a:cubicBezTo>
                  <a:pt x="15350" y="3974"/>
                  <a:pt x="15350" y="3974"/>
                  <a:pt x="15350" y="3974"/>
                </a:cubicBezTo>
                <a:cubicBezTo>
                  <a:pt x="15581" y="4090"/>
                  <a:pt x="15898" y="4320"/>
                  <a:pt x="16099" y="4464"/>
                </a:cubicBezTo>
                <a:cubicBezTo>
                  <a:pt x="16474" y="4781"/>
                  <a:pt x="16819" y="5126"/>
                  <a:pt x="17107" y="5501"/>
                </a:cubicBezTo>
                <a:cubicBezTo>
                  <a:pt x="17280" y="5702"/>
                  <a:pt x="17510" y="6019"/>
                  <a:pt x="17626" y="6250"/>
                </a:cubicBezTo>
                <a:cubicBezTo>
                  <a:pt x="18173" y="7171"/>
                  <a:pt x="18173" y="7171"/>
                  <a:pt x="18173" y="7171"/>
                </a:cubicBezTo>
                <a:cubicBezTo>
                  <a:pt x="18288" y="7402"/>
                  <a:pt x="18490" y="7747"/>
                  <a:pt x="18576" y="8006"/>
                </a:cubicBezTo>
                <a:cubicBezTo>
                  <a:pt x="18720" y="8438"/>
                  <a:pt x="18835" y="8870"/>
                  <a:pt x="18922" y="9331"/>
                </a:cubicBezTo>
                <a:cubicBezTo>
                  <a:pt x="18979" y="9590"/>
                  <a:pt x="18979" y="9994"/>
                  <a:pt x="18979" y="10224"/>
                </a:cubicBezTo>
                <a:cubicBezTo>
                  <a:pt x="18979" y="11347"/>
                  <a:pt x="18979" y="11347"/>
                  <a:pt x="18979" y="11347"/>
                </a:cubicBezTo>
                <a:cubicBezTo>
                  <a:pt x="18979" y="11606"/>
                  <a:pt x="18979" y="12010"/>
                  <a:pt x="18922" y="12240"/>
                </a:cubicBezTo>
                <a:cubicBezTo>
                  <a:pt x="18835" y="12701"/>
                  <a:pt x="18720" y="13162"/>
                  <a:pt x="18547" y="13594"/>
                </a:cubicBezTo>
                <a:cubicBezTo>
                  <a:pt x="18490" y="13824"/>
                  <a:pt x="18288" y="14198"/>
                  <a:pt x="18173" y="14400"/>
                </a:cubicBezTo>
                <a:cubicBezTo>
                  <a:pt x="17626" y="15350"/>
                  <a:pt x="17626" y="15350"/>
                  <a:pt x="17626" y="15350"/>
                </a:cubicBezTo>
                <a:cubicBezTo>
                  <a:pt x="17510" y="15552"/>
                  <a:pt x="17280" y="15898"/>
                  <a:pt x="17107" y="16070"/>
                </a:cubicBezTo>
                <a:cubicBezTo>
                  <a:pt x="16819" y="16445"/>
                  <a:pt x="16474" y="16790"/>
                  <a:pt x="16099" y="17107"/>
                </a:cubicBezTo>
                <a:cubicBezTo>
                  <a:pt x="15898" y="17251"/>
                  <a:pt x="15581" y="17482"/>
                  <a:pt x="15350" y="17597"/>
                </a:cubicBezTo>
                <a:cubicBezTo>
                  <a:pt x="14429" y="18144"/>
                  <a:pt x="14429" y="18144"/>
                  <a:pt x="14429" y="18144"/>
                </a:cubicBezTo>
                <a:cubicBezTo>
                  <a:pt x="14198" y="18288"/>
                  <a:pt x="13853" y="18461"/>
                  <a:pt x="13622" y="18547"/>
                </a:cubicBezTo>
                <a:cubicBezTo>
                  <a:pt x="13190" y="18691"/>
                  <a:pt x="12730" y="18806"/>
                  <a:pt x="12269" y="18893"/>
                </a:cubicBezTo>
                <a:cubicBezTo>
                  <a:pt x="12010" y="18950"/>
                  <a:pt x="11606" y="18979"/>
                  <a:pt x="11376" y="18979"/>
                </a:cubicBezTo>
                <a:lnTo>
                  <a:pt x="10253" y="18979"/>
                </a:lnTo>
                <a:close/>
              </a:path>
            </a:pathLst>
          </a:custGeom>
          <a:solidFill>
            <a:srgbClr val="8BC34A"/>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878" name="圆形"/>
          <p:cNvSpPr/>
          <p:nvPr>
            <p:custDataLst>
              <p:tags r:id="rId16"/>
            </p:custDataLst>
          </p:nvPr>
        </p:nvSpPr>
        <p:spPr>
          <a:xfrm>
            <a:off x="6685162" y="3104273"/>
            <a:ext cx="1520724" cy="1522858"/>
          </a:xfrm>
          <a:prstGeom prst="ellipse">
            <a:avLst/>
          </a:prstGeom>
          <a:solidFill>
            <a:srgbClr val="8BC34A"/>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0" name="文本框 29"/>
          <p:cNvSpPr txBox="1"/>
          <p:nvPr>
            <p:custDataLst>
              <p:tags r:id="rId17"/>
            </p:custDataLst>
          </p:nvPr>
        </p:nvSpPr>
        <p:spPr>
          <a:xfrm>
            <a:off x="6506845" y="3542665"/>
            <a:ext cx="1854835" cy="587375"/>
          </a:xfrm>
          <a:prstGeom prst="rect">
            <a:avLst/>
          </a:prstGeom>
          <a:noFill/>
        </p:spPr>
        <p:txBody>
          <a:bodyPr wrap="square" rtlCol="0" anchor="ctr" anchorCtr="0"/>
          <a:p>
            <a:pPr lvl="0" algn="ctr" defTabSz="457200">
              <a:lnSpc>
                <a:spcPct val="120000"/>
              </a:lnSpc>
              <a:defRPr/>
            </a:pPr>
            <a:r>
              <a:rPr kumimoji="1" lang="zh-CN" altLang="en-US" sz="1600" b="1" spc="150">
                <a:solidFill>
                  <a:srgbClr val="FFFFFF"/>
                </a:solidFill>
                <a:latin typeface="微软雅黑" panose="020B0503020204020204" charset="-122"/>
                <a:ea typeface="微软雅黑" panose="020B0503020204020204" charset="-122"/>
                <a:cs typeface="+mn-ea"/>
                <a:sym typeface="+mn-lt"/>
              </a:rPr>
              <a:t>Dependency</a:t>
            </a:r>
            <a:endParaRPr kumimoji="1" lang="zh-CN" altLang="en-US" sz="1600" b="1" spc="150">
              <a:solidFill>
                <a:srgbClr val="FFFFFF"/>
              </a:solidFill>
              <a:latin typeface="微软雅黑" panose="020B0503020204020204" charset="-122"/>
              <a:ea typeface="微软雅黑" panose="020B0503020204020204" charset="-122"/>
              <a:cs typeface="+mn-ea"/>
              <a:sym typeface="+mn-lt"/>
            </a:endParaRPr>
          </a:p>
          <a:p>
            <a:pPr lvl="0" algn="ctr" defTabSz="457200">
              <a:lnSpc>
                <a:spcPct val="120000"/>
              </a:lnSpc>
              <a:defRPr/>
            </a:pPr>
            <a:r>
              <a:rPr kumimoji="1" lang="zh-CN" altLang="en-US" sz="1600" b="1" spc="150">
                <a:solidFill>
                  <a:srgbClr val="FFFFFF"/>
                </a:solidFill>
                <a:latin typeface="微软雅黑" panose="020B0503020204020204" charset="-122"/>
                <a:ea typeface="微软雅黑" panose="020B0503020204020204" charset="-122"/>
                <a:cs typeface="+mn-ea"/>
                <a:sym typeface="+mn-lt"/>
              </a:rPr>
              <a:t>Injection</a:t>
            </a:r>
            <a:endParaRPr kumimoji="1" lang="zh-CN" altLang="en-US" sz="1600" b="1" spc="150">
              <a:solidFill>
                <a:srgbClr val="FFFFFF"/>
              </a:solidFill>
              <a:latin typeface="微软雅黑" panose="020B0503020204020204" charset="-122"/>
              <a:ea typeface="微软雅黑" panose="020B0503020204020204" charset="-122"/>
              <a:cs typeface="+mn-ea"/>
              <a:sym typeface="+mn-lt"/>
            </a:endParaRPr>
          </a:p>
        </p:txBody>
      </p:sp>
      <p:sp>
        <p:nvSpPr>
          <p:cNvPr id="876" name="形状"/>
          <p:cNvSpPr/>
          <p:nvPr>
            <p:custDataLst>
              <p:tags r:id="rId18"/>
            </p:custDataLst>
          </p:nvPr>
        </p:nvSpPr>
        <p:spPr>
          <a:xfrm>
            <a:off x="4196524" y="3373200"/>
            <a:ext cx="2080561" cy="2085752"/>
          </a:xfrm>
          <a:custGeom>
            <a:avLst/>
            <a:gdLst/>
            <a:ahLst/>
            <a:cxnLst>
              <a:cxn ang="0">
                <a:pos x="wd2" y="hd2"/>
              </a:cxn>
              <a:cxn ang="5400000">
                <a:pos x="wd2" y="hd2"/>
              </a:cxn>
              <a:cxn ang="10800000">
                <a:pos x="wd2" y="hd2"/>
              </a:cxn>
              <a:cxn ang="16200000">
                <a:pos x="wd2" y="hd2"/>
              </a:cxn>
            </a:cxnLst>
            <a:rect l="0" t="0" r="r" b="b"/>
            <a:pathLst>
              <a:path w="21494" h="21491" extrusionOk="0">
                <a:moveTo>
                  <a:pt x="12968" y="21467"/>
                </a:moveTo>
                <a:cubicBezTo>
                  <a:pt x="14998" y="20855"/>
                  <a:pt x="14998" y="20855"/>
                  <a:pt x="14998" y="20855"/>
                </a:cubicBezTo>
                <a:cubicBezTo>
                  <a:pt x="15228" y="20778"/>
                  <a:pt x="15381" y="20510"/>
                  <a:pt x="15343" y="20280"/>
                </a:cubicBezTo>
                <a:cubicBezTo>
                  <a:pt x="15075" y="19208"/>
                  <a:pt x="15075" y="19208"/>
                  <a:pt x="15075" y="19208"/>
                </a:cubicBezTo>
                <a:cubicBezTo>
                  <a:pt x="15036" y="18978"/>
                  <a:pt x="15151" y="18672"/>
                  <a:pt x="15381" y="18557"/>
                </a:cubicBezTo>
                <a:cubicBezTo>
                  <a:pt x="16224" y="18059"/>
                  <a:pt x="16951" y="17446"/>
                  <a:pt x="17602" y="16718"/>
                </a:cubicBezTo>
                <a:cubicBezTo>
                  <a:pt x="17756" y="16527"/>
                  <a:pt x="18024" y="16450"/>
                  <a:pt x="18253" y="16565"/>
                </a:cubicBezTo>
                <a:cubicBezTo>
                  <a:pt x="19287" y="16987"/>
                  <a:pt x="19287" y="16987"/>
                  <a:pt x="19287" y="16987"/>
                </a:cubicBezTo>
                <a:cubicBezTo>
                  <a:pt x="19517" y="17101"/>
                  <a:pt x="19785" y="16987"/>
                  <a:pt x="19900" y="16795"/>
                </a:cubicBezTo>
                <a:cubicBezTo>
                  <a:pt x="20896" y="14880"/>
                  <a:pt x="20896" y="14880"/>
                  <a:pt x="20896" y="14880"/>
                </a:cubicBezTo>
                <a:cubicBezTo>
                  <a:pt x="21011" y="14650"/>
                  <a:pt x="20934" y="14382"/>
                  <a:pt x="20743" y="14267"/>
                </a:cubicBezTo>
                <a:cubicBezTo>
                  <a:pt x="19785" y="13655"/>
                  <a:pt x="19785" y="13655"/>
                  <a:pt x="19785" y="13655"/>
                </a:cubicBezTo>
                <a:cubicBezTo>
                  <a:pt x="19594" y="13540"/>
                  <a:pt x="19479" y="13233"/>
                  <a:pt x="19556" y="13004"/>
                </a:cubicBezTo>
                <a:cubicBezTo>
                  <a:pt x="19785" y="12084"/>
                  <a:pt x="19862" y="11127"/>
                  <a:pt x="19785" y="10131"/>
                </a:cubicBezTo>
                <a:cubicBezTo>
                  <a:pt x="19785" y="9901"/>
                  <a:pt x="19938" y="9633"/>
                  <a:pt x="20168" y="9557"/>
                </a:cubicBezTo>
                <a:cubicBezTo>
                  <a:pt x="21202" y="9135"/>
                  <a:pt x="21202" y="9135"/>
                  <a:pt x="21202" y="9135"/>
                </a:cubicBezTo>
                <a:cubicBezTo>
                  <a:pt x="21432" y="9021"/>
                  <a:pt x="21547" y="8791"/>
                  <a:pt x="21470" y="8561"/>
                </a:cubicBezTo>
                <a:cubicBezTo>
                  <a:pt x="20819" y="6493"/>
                  <a:pt x="20819" y="6493"/>
                  <a:pt x="20819" y="6493"/>
                </a:cubicBezTo>
                <a:cubicBezTo>
                  <a:pt x="20743" y="6263"/>
                  <a:pt x="20513" y="6110"/>
                  <a:pt x="20283" y="6187"/>
                </a:cubicBezTo>
                <a:cubicBezTo>
                  <a:pt x="19173" y="6416"/>
                  <a:pt x="19173" y="6416"/>
                  <a:pt x="19173" y="6416"/>
                </a:cubicBezTo>
                <a:cubicBezTo>
                  <a:pt x="18943" y="6455"/>
                  <a:pt x="18675" y="6340"/>
                  <a:pt x="18560" y="6148"/>
                </a:cubicBezTo>
                <a:cubicBezTo>
                  <a:pt x="18062" y="5306"/>
                  <a:pt x="17449" y="4540"/>
                  <a:pt x="16721" y="3927"/>
                </a:cubicBezTo>
                <a:cubicBezTo>
                  <a:pt x="16530" y="3774"/>
                  <a:pt x="16453" y="3467"/>
                  <a:pt x="16530" y="3238"/>
                </a:cubicBezTo>
                <a:cubicBezTo>
                  <a:pt x="16990" y="2204"/>
                  <a:pt x="16990" y="2204"/>
                  <a:pt x="16990" y="2204"/>
                </a:cubicBezTo>
                <a:cubicBezTo>
                  <a:pt x="17066" y="2012"/>
                  <a:pt x="16990" y="1744"/>
                  <a:pt x="16760" y="1629"/>
                </a:cubicBezTo>
                <a:cubicBezTo>
                  <a:pt x="14845" y="595"/>
                  <a:pt x="14845" y="595"/>
                  <a:pt x="14845" y="595"/>
                </a:cubicBezTo>
                <a:cubicBezTo>
                  <a:pt x="14653" y="518"/>
                  <a:pt x="14385" y="557"/>
                  <a:pt x="14232" y="787"/>
                </a:cubicBezTo>
                <a:cubicBezTo>
                  <a:pt x="13658" y="1706"/>
                  <a:pt x="13658" y="1706"/>
                  <a:pt x="13658" y="1706"/>
                </a:cubicBezTo>
                <a:cubicBezTo>
                  <a:pt x="13504" y="1935"/>
                  <a:pt x="13236" y="2012"/>
                  <a:pt x="13007" y="1974"/>
                </a:cubicBezTo>
                <a:cubicBezTo>
                  <a:pt x="12087" y="1706"/>
                  <a:pt x="11092" y="1629"/>
                  <a:pt x="10134" y="1706"/>
                </a:cubicBezTo>
                <a:cubicBezTo>
                  <a:pt x="9904" y="1706"/>
                  <a:pt x="9636" y="1553"/>
                  <a:pt x="9521" y="1323"/>
                </a:cubicBezTo>
                <a:cubicBezTo>
                  <a:pt x="9100" y="289"/>
                  <a:pt x="9100" y="289"/>
                  <a:pt x="9100" y="289"/>
                </a:cubicBezTo>
                <a:cubicBezTo>
                  <a:pt x="9024" y="97"/>
                  <a:pt x="8756" y="-56"/>
                  <a:pt x="8526" y="21"/>
                </a:cubicBezTo>
                <a:cubicBezTo>
                  <a:pt x="6496" y="672"/>
                  <a:pt x="6496" y="672"/>
                  <a:pt x="6496" y="672"/>
                </a:cubicBezTo>
                <a:cubicBezTo>
                  <a:pt x="6266" y="748"/>
                  <a:pt x="6113" y="978"/>
                  <a:pt x="6151" y="1208"/>
                </a:cubicBezTo>
                <a:cubicBezTo>
                  <a:pt x="6419" y="2318"/>
                  <a:pt x="6419" y="2318"/>
                  <a:pt x="6419" y="2318"/>
                </a:cubicBezTo>
                <a:cubicBezTo>
                  <a:pt x="6458" y="2548"/>
                  <a:pt x="6343" y="2816"/>
                  <a:pt x="6113" y="2931"/>
                </a:cubicBezTo>
                <a:cubicBezTo>
                  <a:pt x="5270" y="3429"/>
                  <a:pt x="4543" y="4080"/>
                  <a:pt x="3892" y="4770"/>
                </a:cubicBezTo>
                <a:cubicBezTo>
                  <a:pt x="3738" y="4961"/>
                  <a:pt x="3432" y="5038"/>
                  <a:pt x="3241" y="4961"/>
                </a:cubicBezTo>
                <a:cubicBezTo>
                  <a:pt x="2207" y="4501"/>
                  <a:pt x="2207" y="4501"/>
                  <a:pt x="2207" y="4501"/>
                </a:cubicBezTo>
                <a:cubicBezTo>
                  <a:pt x="1977" y="4425"/>
                  <a:pt x="1709" y="4540"/>
                  <a:pt x="1594" y="4731"/>
                </a:cubicBezTo>
                <a:cubicBezTo>
                  <a:pt x="598" y="6646"/>
                  <a:pt x="598" y="6646"/>
                  <a:pt x="598" y="6646"/>
                </a:cubicBezTo>
                <a:cubicBezTo>
                  <a:pt x="483" y="6838"/>
                  <a:pt x="560" y="7144"/>
                  <a:pt x="751" y="7259"/>
                </a:cubicBezTo>
                <a:cubicBezTo>
                  <a:pt x="1709" y="7872"/>
                  <a:pt x="1709" y="7872"/>
                  <a:pt x="1709" y="7872"/>
                </a:cubicBezTo>
                <a:cubicBezTo>
                  <a:pt x="1900" y="7987"/>
                  <a:pt x="2015" y="8255"/>
                  <a:pt x="1938" y="8484"/>
                </a:cubicBezTo>
                <a:cubicBezTo>
                  <a:pt x="1709" y="9442"/>
                  <a:pt x="1632" y="10399"/>
                  <a:pt x="1670" y="11357"/>
                </a:cubicBezTo>
                <a:cubicBezTo>
                  <a:pt x="1709" y="11625"/>
                  <a:pt x="1556" y="11893"/>
                  <a:pt x="1326" y="11970"/>
                </a:cubicBezTo>
                <a:cubicBezTo>
                  <a:pt x="292" y="12391"/>
                  <a:pt x="292" y="12391"/>
                  <a:pt x="292" y="12391"/>
                </a:cubicBezTo>
                <a:cubicBezTo>
                  <a:pt x="62" y="12467"/>
                  <a:pt x="-53" y="12735"/>
                  <a:pt x="24" y="12965"/>
                </a:cubicBezTo>
                <a:cubicBezTo>
                  <a:pt x="675" y="15033"/>
                  <a:pt x="675" y="15033"/>
                  <a:pt x="675" y="15033"/>
                </a:cubicBezTo>
                <a:cubicBezTo>
                  <a:pt x="713" y="15263"/>
                  <a:pt x="981" y="15378"/>
                  <a:pt x="1211" y="15340"/>
                </a:cubicBezTo>
                <a:cubicBezTo>
                  <a:pt x="2283" y="15110"/>
                  <a:pt x="2283" y="15110"/>
                  <a:pt x="2283" y="15110"/>
                </a:cubicBezTo>
                <a:cubicBezTo>
                  <a:pt x="2551" y="15033"/>
                  <a:pt x="2819" y="15187"/>
                  <a:pt x="2934" y="15378"/>
                </a:cubicBezTo>
                <a:cubicBezTo>
                  <a:pt x="3432" y="16221"/>
                  <a:pt x="4045" y="16987"/>
                  <a:pt x="4773" y="17599"/>
                </a:cubicBezTo>
                <a:cubicBezTo>
                  <a:pt x="4964" y="17753"/>
                  <a:pt x="5041" y="18059"/>
                  <a:pt x="4926" y="18289"/>
                </a:cubicBezTo>
                <a:cubicBezTo>
                  <a:pt x="4504" y="19284"/>
                  <a:pt x="4504" y="19284"/>
                  <a:pt x="4504" y="19284"/>
                </a:cubicBezTo>
                <a:cubicBezTo>
                  <a:pt x="4428" y="19514"/>
                  <a:pt x="4504" y="19782"/>
                  <a:pt x="4734" y="19897"/>
                </a:cubicBezTo>
                <a:cubicBezTo>
                  <a:pt x="6611" y="20893"/>
                  <a:pt x="6611" y="20893"/>
                  <a:pt x="6611" y="20893"/>
                </a:cubicBezTo>
                <a:cubicBezTo>
                  <a:pt x="6841" y="21008"/>
                  <a:pt x="7109" y="20931"/>
                  <a:pt x="7262" y="20740"/>
                </a:cubicBezTo>
                <a:cubicBezTo>
                  <a:pt x="7836" y="19782"/>
                  <a:pt x="7836" y="19782"/>
                  <a:pt x="7836" y="19782"/>
                </a:cubicBezTo>
                <a:cubicBezTo>
                  <a:pt x="7990" y="19591"/>
                  <a:pt x="8258" y="19476"/>
                  <a:pt x="8487" y="19553"/>
                </a:cubicBezTo>
                <a:cubicBezTo>
                  <a:pt x="9407" y="19782"/>
                  <a:pt x="10364" y="19897"/>
                  <a:pt x="11360" y="19821"/>
                </a:cubicBezTo>
                <a:cubicBezTo>
                  <a:pt x="11590" y="19782"/>
                  <a:pt x="11858" y="19935"/>
                  <a:pt x="11973" y="20165"/>
                </a:cubicBezTo>
                <a:cubicBezTo>
                  <a:pt x="12356" y="21199"/>
                  <a:pt x="12356" y="21199"/>
                  <a:pt x="12356" y="21199"/>
                </a:cubicBezTo>
                <a:cubicBezTo>
                  <a:pt x="12470" y="21429"/>
                  <a:pt x="12738" y="21544"/>
                  <a:pt x="12968" y="21467"/>
                </a:cubicBezTo>
                <a:close/>
                <a:moveTo>
                  <a:pt x="8679" y="4118"/>
                </a:moveTo>
                <a:cubicBezTo>
                  <a:pt x="12356" y="3008"/>
                  <a:pt x="16224" y="5038"/>
                  <a:pt x="17373" y="8714"/>
                </a:cubicBezTo>
                <a:cubicBezTo>
                  <a:pt x="18521" y="12353"/>
                  <a:pt x="16453" y="16259"/>
                  <a:pt x="12815" y="17370"/>
                </a:cubicBezTo>
                <a:cubicBezTo>
                  <a:pt x="9138" y="18518"/>
                  <a:pt x="5232" y="16489"/>
                  <a:pt x="4121" y="12812"/>
                </a:cubicBezTo>
                <a:cubicBezTo>
                  <a:pt x="2973" y="9174"/>
                  <a:pt x="5041" y="5267"/>
                  <a:pt x="8679" y="4118"/>
                </a:cubicBezTo>
                <a:close/>
              </a:path>
            </a:pathLst>
          </a:custGeom>
          <a:solidFill>
            <a:srgbClr val="009587"/>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2" name="文本框 31"/>
          <p:cNvSpPr txBox="1"/>
          <p:nvPr>
            <p:custDataLst>
              <p:tags r:id="rId19"/>
            </p:custDataLst>
          </p:nvPr>
        </p:nvSpPr>
        <p:spPr>
          <a:xfrm>
            <a:off x="4740641" y="4092911"/>
            <a:ext cx="992326" cy="587469"/>
          </a:xfrm>
          <a:prstGeom prst="rect">
            <a:avLst/>
          </a:prstGeom>
          <a:noFill/>
        </p:spPr>
        <p:txBody>
          <a:bodyPr wrap="square" rtlCol="0" anchor="ctr" anchorCtr="0">
            <a:normAutofit/>
          </a:bodyPr>
          <a:p>
            <a:pPr lvl="0" algn="ctr" defTabSz="457200">
              <a:lnSpc>
                <a:spcPct val="120000"/>
              </a:lnSpc>
              <a:defRPr/>
            </a:pPr>
            <a:r>
              <a:rPr kumimoji="1" lang="zh-CN" altLang="en-US" sz="1400" b="1" spc="150">
                <a:solidFill>
                  <a:srgbClr val="009587"/>
                </a:solidFill>
                <a:latin typeface="微软雅黑" panose="020B0503020204020204" charset="-122"/>
                <a:ea typeface="微软雅黑" panose="020B0503020204020204" charset="-122"/>
                <a:cs typeface="+mn-ea"/>
                <a:sym typeface="+mn-lt"/>
              </a:rPr>
              <a:t>Unity</a:t>
            </a:r>
            <a:endParaRPr kumimoji="1" lang="zh-CN" altLang="en-US" sz="1400" b="1" spc="150">
              <a:solidFill>
                <a:srgbClr val="009587"/>
              </a:solidFill>
              <a:latin typeface="微软雅黑" panose="020B0503020204020204" charset="-122"/>
              <a:ea typeface="微软雅黑" panose="020B0503020204020204" charset="-122"/>
              <a:cs typeface="+mn-ea"/>
              <a:sym typeface="+mn-lt"/>
            </a:endParaRPr>
          </a:p>
        </p:txBody>
      </p:sp>
      <p:sp>
        <p:nvSpPr>
          <p:cNvPr id="35" name="任意形状 34"/>
          <p:cNvSpPr/>
          <p:nvPr>
            <p:custDataLst>
              <p:tags r:id="rId20"/>
            </p:custDataLst>
          </p:nvPr>
        </p:nvSpPr>
        <p:spPr>
          <a:xfrm>
            <a:off x="8598917" y="3172346"/>
            <a:ext cx="2155426" cy="2164396"/>
          </a:xfrm>
          <a:custGeom>
            <a:avLst/>
            <a:gdLst>
              <a:gd name="connsiteX0" fmla="*/ 760363 w 1520724"/>
              <a:gd name="connsiteY0" fmla="*/ 246658 h 1527053"/>
              <a:gd name="connsiteX1" fmla="*/ 243493 w 1520724"/>
              <a:gd name="connsiteY1" fmla="*/ 763527 h 1527053"/>
              <a:gd name="connsiteX2" fmla="*/ 760363 w 1520724"/>
              <a:gd name="connsiteY2" fmla="*/ 1280396 h 1527053"/>
              <a:gd name="connsiteX3" fmla="*/ 1277233 w 1520724"/>
              <a:gd name="connsiteY3" fmla="*/ 763527 h 1527053"/>
              <a:gd name="connsiteX4" fmla="*/ 760363 w 1520724"/>
              <a:gd name="connsiteY4" fmla="*/ 246658 h 1527053"/>
              <a:gd name="connsiteX5" fmla="*/ 716008 w 1520724"/>
              <a:gd name="connsiteY5" fmla="*/ 0 h 1527053"/>
              <a:gd name="connsiteX6" fmla="*/ 804717 w 1520724"/>
              <a:gd name="connsiteY6" fmla="*/ 0 h 1527053"/>
              <a:gd name="connsiteX7" fmla="*/ 871248 w 1520724"/>
              <a:gd name="connsiteY7" fmla="*/ 60305 h 1527053"/>
              <a:gd name="connsiteX8" fmla="*/ 871248 w 1520724"/>
              <a:gd name="connsiteY8" fmla="*/ 76211 h 1527053"/>
              <a:gd name="connsiteX9" fmla="*/ 937780 w 1520724"/>
              <a:gd name="connsiteY9" fmla="*/ 152423 h 1527053"/>
              <a:gd name="connsiteX10" fmla="*/ 1067675 w 1520724"/>
              <a:gd name="connsiteY10" fmla="*/ 206364 h 1527053"/>
              <a:gd name="connsiteX11" fmla="*/ 1165889 w 1520724"/>
              <a:gd name="connsiteY11" fmla="*/ 196820 h 1527053"/>
              <a:gd name="connsiteX12" fmla="*/ 1178561 w 1520724"/>
              <a:gd name="connsiteY12" fmla="*/ 187276 h 1527053"/>
              <a:gd name="connsiteX13" fmla="*/ 1267270 w 1520724"/>
              <a:gd name="connsiteY13" fmla="*/ 190458 h 1527053"/>
              <a:gd name="connsiteX14" fmla="*/ 1330634 w 1520724"/>
              <a:gd name="connsiteY14" fmla="*/ 254014 h 1527053"/>
              <a:gd name="connsiteX15" fmla="*/ 1333802 w 1520724"/>
              <a:gd name="connsiteY15" fmla="*/ 342880 h 1527053"/>
              <a:gd name="connsiteX16" fmla="*/ 1324297 w 1520724"/>
              <a:gd name="connsiteY16" fmla="*/ 355606 h 1527053"/>
              <a:gd name="connsiteX17" fmla="*/ 1314793 w 1520724"/>
              <a:gd name="connsiteY17" fmla="*/ 454016 h 1527053"/>
              <a:gd name="connsiteX18" fmla="*/ 1371820 w 1520724"/>
              <a:gd name="connsiteY18" fmla="*/ 587350 h 1527053"/>
              <a:gd name="connsiteX19" fmla="*/ 1444688 w 1520724"/>
              <a:gd name="connsiteY19" fmla="*/ 650836 h 1527053"/>
              <a:gd name="connsiteX20" fmla="*/ 1460529 w 1520724"/>
              <a:gd name="connsiteY20" fmla="*/ 650836 h 1527053"/>
              <a:gd name="connsiteX21" fmla="*/ 1520724 w 1520724"/>
              <a:gd name="connsiteY21" fmla="*/ 717503 h 1527053"/>
              <a:gd name="connsiteX22" fmla="*/ 1520724 w 1520724"/>
              <a:gd name="connsiteY22" fmla="*/ 806369 h 1527053"/>
              <a:gd name="connsiteX23" fmla="*/ 1460529 w 1520724"/>
              <a:gd name="connsiteY23" fmla="*/ 873036 h 1527053"/>
              <a:gd name="connsiteX24" fmla="*/ 1444688 w 1520724"/>
              <a:gd name="connsiteY24" fmla="*/ 876218 h 1527053"/>
              <a:gd name="connsiteX25" fmla="*/ 1371820 w 1520724"/>
              <a:gd name="connsiteY25" fmla="*/ 939703 h 1527053"/>
              <a:gd name="connsiteX26" fmla="*/ 1314793 w 1520724"/>
              <a:gd name="connsiteY26" fmla="*/ 1069856 h 1527053"/>
              <a:gd name="connsiteX27" fmla="*/ 1324297 w 1520724"/>
              <a:gd name="connsiteY27" fmla="*/ 1168337 h 1527053"/>
              <a:gd name="connsiteX28" fmla="*/ 1333802 w 1520724"/>
              <a:gd name="connsiteY28" fmla="*/ 1180992 h 1527053"/>
              <a:gd name="connsiteX29" fmla="*/ 1330634 w 1520724"/>
              <a:gd name="connsiteY29" fmla="*/ 1269929 h 1527053"/>
              <a:gd name="connsiteX30" fmla="*/ 1267270 w 1520724"/>
              <a:gd name="connsiteY30" fmla="*/ 1333414 h 1527053"/>
              <a:gd name="connsiteX31" fmla="*/ 1178561 w 1520724"/>
              <a:gd name="connsiteY31" fmla="*/ 1336596 h 1527053"/>
              <a:gd name="connsiteX32" fmla="*/ 1165889 w 1520724"/>
              <a:gd name="connsiteY32" fmla="*/ 1327052 h 1527053"/>
              <a:gd name="connsiteX33" fmla="*/ 1067675 w 1520724"/>
              <a:gd name="connsiteY33" fmla="*/ 1320689 h 1527053"/>
              <a:gd name="connsiteX34" fmla="*/ 937780 w 1520724"/>
              <a:gd name="connsiteY34" fmla="*/ 1374631 h 1527053"/>
              <a:gd name="connsiteX35" fmla="*/ 871248 w 1520724"/>
              <a:gd name="connsiteY35" fmla="*/ 1447661 h 1527053"/>
              <a:gd name="connsiteX36" fmla="*/ 871248 w 1520724"/>
              <a:gd name="connsiteY36" fmla="*/ 1466749 h 1527053"/>
              <a:gd name="connsiteX37" fmla="*/ 804717 w 1520724"/>
              <a:gd name="connsiteY37" fmla="*/ 1527053 h 1527053"/>
              <a:gd name="connsiteX38" fmla="*/ 716008 w 1520724"/>
              <a:gd name="connsiteY38" fmla="*/ 1527053 h 1527053"/>
              <a:gd name="connsiteX39" fmla="*/ 649476 w 1520724"/>
              <a:gd name="connsiteY39" fmla="*/ 1466749 h 1527053"/>
              <a:gd name="connsiteX40" fmla="*/ 649476 w 1520724"/>
              <a:gd name="connsiteY40" fmla="*/ 1447661 h 1527053"/>
              <a:gd name="connsiteX41" fmla="*/ 582944 w 1520724"/>
              <a:gd name="connsiteY41" fmla="*/ 1374631 h 1527053"/>
              <a:gd name="connsiteX42" fmla="*/ 453049 w 1520724"/>
              <a:gd name="connsiteY42" fmla="*/ 1320689 h 1527053"/>
              <a:gd name="connsiteX43" fmla="*/ 354836 w 1520724"/>
              <a:gd name="connsiteY43" fmla="*/ 1327052 h 1527053"/>
              <a:gd name="connsiteX44" fmla="*/ 342163 w 1520724"/>
              <a:gd name="connsiteY44" fmla="*/ 1336596 h 1527053"/>
              <a:gd name="connsiteX45" fmla="*/ 253454 w 1520724"/>
              <a:gd name="connsiteY45" fmla="*/ 1333414 h 1527053"/>
              <a:gd name="connsiteX46" fmla="*/ 190091 w 1520724"/>
              <a:gd name="connsiteY46" fmla="*/ 1269929 h 1527053"/>
              <a:gd name="connsiteX47" fmla="*/ 186923 w 1520724"/>
              <a:gd name="connsiteY47" fmla="*/ 1180992 h 1527053"/>
              <a:gd name="connsiteX48" fmla="*/ 196427 w 1520724"/>
              <a:gd name="connsiteY48" fmla="*/ 1168337 h 1527053"/>
              <a:gd name="connsiteX49" fmla="*/ 205932 w 1520724"/>
              <a:gd name="connsiteY49" fmla="*/ 1069856 h 1527053"/>
              <a:gd name="connsiteX50" fmla="*/ 152073 w 1520724"/>
              <a:gd name="connsiteY50" fmla="*/ 939703 h 1527053"/>
              <a:gd name="connsiteX51" fmla="*/ 76036 w 1520724"/>
              <a:gd name="connsiteY51" fmla="*/ 876218 h 1527053"/>
              <a:gd name="connsiteX52" fmla="*/ 60196 w 1520724"/>
              <a:gd name="connsiteY52" fmla="*/ 873036 h 1527053"/>
              <a:gd name="connsiteX53" fmla="*/ 0 w 1520724"/>
              <a:gd name="connsiteY53" fmla="*/ 806369 h 1527053"/>
              <a:gd name="connsiteX54" fmla="*/ 0 w 1520724"/>
              <a:gd name="connsiteY54" fmla="*/ 717503 h 1527053"/>
              <a:gd name="connsiteX55" fmla="*/ 60196 w 1520724"/>
              <a:gd name="connsiteY55" fmla="*/ 650836 h 1527053"/>
              <a:gd name="connsiteX56" fmla="*/ 76036 w 1520724"/>
              <a:gd name="connsiteY56" fmla="*/ 650836 h 1527053"/>
              <a:gd name="connsiteX57" fmla="*/ 152073 w 1520724"/>
              <a:gd name="connsiteY57" fmla="*/ 587350 h 1527053"/>
              <a:gd name="connsiteX58" fmla="*/ 205932 w 1520724"/>
              <a:gd name="connsiteY58" fmla="*/ 454016 h 1527053"/>
              <a:gd name="connsiteX59" fmla="*/ 196427 w 1520724"/>
              <a:gd name="connsiteY59" fmla="*/ 355606 h 1527053"/>
              <a:gd name="connsiteX60" fmla="*/ 186923 w 1520724"/>
              <a:gd name="connsiteY60" fmla="*/ 342880 h 1527053"/>
              <a:gd name="connsiteX61" fmla="*/ 190091 w 1520724"/>
              <a:gd name="connsiteY61" fmla="*/ 254014 h 1527053"/>
              <a:gd name="connsiteX62" fmla="*/ 253454 w 1520724"/>
              <a:gd name="connsiteY62" fmla="*/ 190458 h 1527053"/>
              <a:gd name="connsiteX63" fmla="*/ 342163 w 1520724"/>
              <a:gd name="connsiteY63" fmla="*/ 187276 h 1527053"/>
              <a:gd name="connsiteX64" fmla="*/ 354836 w 1520724"/>
              <a:gd name="connsiteY64" fmla="*/ 196820 h 1527053"/>
              <a:gd name="connsiteX65" fmla="*/ 453049 w 1520724"/>
              <a:gd name="connsiteY65" fmla="*/ 206364 h 1527053"/>
              <a:gd name="connsiteX66" fmla="*/ 582944 w 1520724"/>
              <a:gd name="connsiteY66" fmla="*/ 152423 h 1527053"/>
              <a:gd name="connsiteX67" fmla="*/ 649476 w 1520724"/>
              <a:gd name="connsiteY67" fmla="*/ 76211 h 1527053"/>
              <a:gd name="connsiteX68" fmla="*/ 649476 w 1520724"/>
              <a:gd name="connsiteY68" fmla="*/ 60305 h 1527053"/>
              <a:gd name="connsiteX69" fmla="*/ 716008 w 1520724"/>
              <a:gd name="connsiteY69" fmla="*/ 0 h 152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520724" h="1527053">
                <a:moveTo>
                  <a:pt x="760363" y="246658"/>
                </a:moveTo>
                <a:cubicBezTo>
                  <a:pt x="474904" y="246658"/>
                  <a:pt x="243493" y="478068"/>
                  <a:pt x="243493" y="763527"/>
                </a:cubicBezTo>
                <a:cubicBezTo>
                  <a:pt x="243493" y="1048986"/>
                  <a:pt x="474904" y="1280396"/>
                  <a:pt x="760363" y="1280396"/>
                </a:cubicBezTo>
                <a:cubicBezTo>
                  <a:pt x="1045822" y="1280396"/>
                  <a:pt x="1277233" y="1048986"/>
                  <a:pt x="1277233" y="763527"/>
                </a:cubicBezTo>
                <a:cubicBezTo>
                  <a:pt x="1277233" y="478068"/>
                  <a:pt x="1045822" y="246658"/>
                  <a:pt x="760363" y="246658"/>
                </a:cubicBezTo>
                <a:close/>
                <a:moveTo>
                  <a:pt x="716008" y="0"/>
                </a:moveTo>
                <a:cubicBezTo>
                  <a:pt x="716008" y="0"/>
                  <a:pt x="716008" y="0"/>
                  <a:pt x="804717" y="0"/>
                </a:cubicBezTo>
                <a:cubicBezTo>
                  <a:pt x="839567" y="0"/>
                  <a:pt x="868080" y="25380"/>
                  <a:pt x="871248" y="60305"/>
                </a:cubicBezTo>
                <a:cubicBezTo>
                  <a:pt x="871248" y="60305"/>
                  <a:pt x="871248" y="60305"/>
                  <a:pt x="871248" y="76211"/>
                </a:cubicBezTo>
                <a:cubicBezTo>
                  <a:pt x="874417" y="111136"/>
                  <a:pt x="902930" y="142879"/>
                  <a:pt x="937780" y="152423"/>
                </a:cubicBezTo>
                <a:cubicBezTo>
                  <a:pt x="982134" y="165077"/>
                  <a:pt x="1026489" y="184166"/>
                  <a:pt x="1067675" y="206364"/>
                </a:cubicBezTo>
                <a:cubicBezTo>
                  <a:pt x="1096189" y="222200"/>
                  <a:pt x="1140543" y="219090"/>
                  <a:pt x="1165889" y="196820"/>
                </a:cubicBezTo>
                <a:cubicBezTo>
                  <a:pt x="1165889" y="196820"/>
                  <a:pt x="1165889" y="196820"/>
                  <a:pt x="1178561" y="187276"/>
                </a:cubicBezTo>
                <a:cubicBezTo>
                  <a:pt x="1203907" y="165077"/>
                  <a:pt x="1245093" y="168259"/>
                  <a:pt x="1267270" y="190458"/>
                </a:cubicBezTo>
                <a:cubicBezTo>
                  <a:pt x="1267270" y="190458"/>
                  <a:pt x="1267270" y="190458"/>
                  <a:pt x="1330634" y="254014"/>
                </a:cubicBezTo>
                <a:cubicBezTo>
                  <a:pt x="1355979" y="279394"/>
                  <a:pt x="1355979" y="317500"/>
                  <a:pt x="1333802" y="342880"/>
                </a:cubicBezTo>
                <a:cubicBezTo>
                  <a:pt x="1333802" y="342880"/>
                  <a:pt x="1333802" y="342880"/>
                  <a:pt x="1324297" y="355606"/>
                </a:cubicBezTo>
                <a:cubicBezTo>
                  <a:pt x="1302120" y="384167"/>
                  <a:pt x="1298952" y="425383"/>
                  <a:pt x="1314793" y="454016"/>
                </a:cubicBezTo>
                <a:cubicBezTo>
                  <a:pt x="1340138" y="495232"/>
                  <a:pt x="1355979" y="539700"/>
                  <a:pt x="1371820" y="587350"/>
                </a:cubicBezTo>
                <a:cubicBezTo>
                  <a:pt x="1378156" y="619093"/>
                  <a:pt x="1409838" y="647655"/>
                  <a:pt x="1444688" y="650836"/>
                </a:cubicBezTo>
                <a:cubicBezTo>
                  <a:pt x="1444688" y="650836"/>
                  <a:pt x="1444688" y="650836"/>
                  <a:pt x="1460529" y="650836"/>
                </a:cubicBezTo>
                <a:cubicBezTo>
                  <a:pt x="1495379" y="654017"/>
                  <a:pt x="1520724" y="682579"/>
                  <a:pt x="1520724" y="717503"/>
                </a:cubicBezTo>
                <a:cubicBezTo>
                  <a:pt x="1520724" y="717503"/>
                  <a:pt x="1520724" y="717503"/>
                  <a:pt x="1520724" y="806369"/>
                </a:cubicBezTo>
                <a:cubicBezTo>
                  <a:pt x="1520724" y="841293"/>
                  <a:pt x="1495379" y="869855"/>
                  <a:pt x="1460529" y="873036"/>
                </a:cubicBezTo>
                <a:cubicBezTo>
                  <a:pt x="1460529" y="873036"/>
                  <a:pt x="1460529" y="873036"/>
                  <a:pt x="1444688" y="876218"/>
                </a:cubicBezTo>
                <a:cubicBezTo>
                  <a:pt x="1409838" y="876218"/>
                  <a:pt x="1378156" y="907960"/>
                  <a:pt x="1371820" y="939703"/>
                </a:cubicBezTo>
                <a:cubicBezTo>
                  <a:pt x="1355979" y="984172"/>
                  <a:pt x="1340138" y="1028640"/>
                  <a:pt x="1314793" y="1069856"/>
                </a:cubicBezTo>
                <a:cubicBezTo>
                  <a:pt x="1298952" y="1098489"/>
                  <a:pt x="1302120" y="1142886"/>
                  <a:pt x="1324297" y="1168337"/>
                </a:cubicBezTo>
                <a:cubicBezTo>
                  <a:pt x="1324297" y="1168337"/>
                  <a:pt x="1324297" y="1168337"/>
                  <a:pt x="1333802" y="1180992"/>
                </a:cubicBezTo>
                <a:cubicBezTo>
                  <a:pt x="1355979" y="1206372"/>
                  <a:pt x="1355979" y="1247659"/>
                  <a:pt x="1330634" y="1269929"/>
                </a:cubicBezTo>
                <a:cubicBezTo>
                  <a:pt x="1330634" y="1269929"/>
                  <a:pt x="1330634" y="1269929"/>
                  <a:pt x="1267270" y="1333414"/>
                </a:cubicBezTo>
                <a:cubicBezTo>
                  <a:pt x="1245093" y="1358795"/>
                  <a:pt x="1203907" y="1358795"/>
                  <a:pt x="1178561" y="1336596"/>
                </a:cubicBezTo>
                <a:cubicBezTo>
                  <a:pt x="1178561" y="1336596"/>
                  <a:pt x="1178561" y="1336596"/>
                  <a:pt x="1165889" y="1327052"/>
                </a:cubicBezTo>
                <a:cubicBezTo>
                  <a:pt x="1140543" y="1304853"/>
                  <a:pt x="1096189" y="1301671"/>
                  <a:pt x="1067675" y="1320689"/>
                </a:cubicBezTo>
                <a:cubicBezTo>
                  <a:pt x="1026489" y="1342888"/>
                  <a:pt x="982134" y="1358795"/>
                  <a:pt x="937780" y="1374631"/>
                </a:cubicBezTo>
                <a:cubicBezTo>
                  <a:pt x="902930" y="1384175"/>
                  <a:pt x="874417" y="1415918"/>
                  <a:pt x="871248" y="1447661"/>
                </a:cubicBezTo>
                <a:cubicBezTo>
                  <a:pt x="871248" y="1447661"/>
                  <a:pt x="871248" y="1447661"/>
                  <a:pt x="871248" y="1466749"/>
                </a:cubicBezTo>
                <a:cubicBezTo>
                  <a:pt x="868080" y="1498492"/>
                  <a:pt x="839567" y="1527053"/>
                  <a:pt x="804717" y="1527053"/>
                </a:cubicBezTo>
                <a:cubicBezTo>
                  <a:pt x="804717" y="1527053"/>
                  <a:pt x="804717" y="1527053"/>
                  <a:pt x="716008" y="1527053"/>
                </a:cubicBezTo>
                <a:cubicBezTo>
                  <a:pt x="681158" y="1527053"/>
                  <a:pt x="652644" y="1498492"/>
                  <a:pt x="649476" y="1466749"/>
                </a:cubicBezTo>
                <a:cubicBezTo>
                  <a:pt x="649476" y="1466749"/>
                  <a:pt x="649476" y="1466749"/>
                  <a:pt x="649476" y="1447661"/>
                </a:cubicBezTo>
                <a:cubicBezTo>
                  <a:pt x="646308" y="1415918"/>
                  <a:pt x="617794" y="1384175"/>
                  <a:pt x="582944" y="1374631"/>
                </a:cubicBezTo>
                <a:cubicBezTo>
                  <a:pt x="538590" y="1358795"/>
                  <a:pt x="494236" y="1342888"/>
                  <a:pt x="453049" y="1320689"/>
                </a:cubicBezTo>
                <a:cubicBezTo>
                  <a:pt x="424536" y="1301671"/>
                  <a:pt x="380181" y="1304853"/>
                  <a:pt x="354836" y="1327052"/>
                </a:cubicBezTo>
                <a:cubicBezTo>
                  <a:pt x="354836" y="1327052"/>
                  <a:pt x="354836" y="1327052"/>
                  <a:pt x="342163" y="1336596"/>
                </a:cubicBezTo>
                <a:cubicBezTo>
                  <a:pt x="316818" y="1358795"/>
                  <a:pt x="278800" y="1358795"/>
                  <a:pt x="253454" y="1333414"/>
                </a:cubicBezTo>
                <a:cubicBezTo>
                  <a:pt x="253454" y="1333414"/>
                  <a:pt x="253454" y="1333414"/>
                  <a:pt x="190091" y="1269929"/>
                </a:cubicBezTo>
                <a:cubicBezTo>
                  <a:pt x="167914" y="1247659"/>
                  <a:pt x="164745" y="1206372"/>
                  <a:pt x="186923" y="1180992"/>
                </a:cubicBezTo>
                <a:cubicBezTo>
                  <a:pt x="186923" y="1180992"/>
                  <a:pt x="186923" y="1180992"/>
                  <a:pt x="196427" y="1168337"/>
                </a:cubicBezTo>
                <a:cubicBezTo>
                  <a:pt x="218604" y="1142886"/>
                  <a:pt x="221772" y="1098489"/>
                  <a:pt x="205932" y="1069856"/>
                </a:cubicBezTo>
                <a:cubicBezTo>
                  <a:pt x="180586" y="1028640"/>
                  <a:pt x="164745" y="984172"/>
                  <a:pt x="152073" y="939703"/>
                </a:cubicBezTo>
                <a:cubicBezTo>
                  <a:pt x="142568" y="907960"/>
                  <a:pt x="110886" y="876218"/>
                  <a:pt x="76036" y="876218"/>
                </a:cubicBezTo>
                <a:cubicBezTo>
                  <a:pt x="76036" y="876218"/>
                  <a:pt x="76036" y="876218"/>
                  <a:pt x="60196" y="873036"/>
                </a:cubicBezTo>
                <a:cubicBezTo>
                  <a:pt x="25346" y="869855"/>
                  <a:pt x="0" y="841293"/>
                  <a:pt x="0" y="806369"/>
                </a:cubicBezTo>
                <a:cubicBezTo>
                  <a:pt x="0" y="806369"/>
                  <a:pt x="0" y="806369"/>
                  <a:pt x="0" y="717503"/>
                </a:cubicBezTo>
                <a:cubicBezTo>
                  <a:pt x="0" y="682579"/>
                  <a:pt x="25346" y="654017"/>
                  <a:pt x="60196" y="650836"/>
                </a:cubicBezTo>
                <a:cubicBezTo>
                  <a:pt x="60196" y="650836"/>
                  <a:pt x="60196" y="650836"/>
                  <a:pt x="76036" y="650836"/>
                </a:cubicBezTo>
                <a:cubicBezTo>
                  <a:pt x="110886" y="647655"/>
                  <a:pt x="142568" y="619093"/>
                  <a:pt x="152073" y="587350"/>
                </a:cubicBezTo>
                <a:cubicBezTo>
                  <a:pt x="164745" y="539700"/>
                  <a:pt x="180586" y="495232"/>
                  <a:pt x="205932" y="454016"/>
                </a:cubicBezTo>
                <a:cubicBezTo>
                  <a:pt x="221772" y="425383"/>
                  <a:pt x="218604" y="384167"/>
                  <a:pt x="196427" y="355606"/>
                </a:cubicBezTo>
                <a:cubicBezTo>
                  <a:pt x="196427" y="355606"/>
                  <a:pt x="196427" y="355606"/>
                  <a:pt x="186923" y="342880"/>
                </a:cubicBezTo>
                <a:cubicBezTo>
                  <a:pt x="164745" y="317500"/>
                  <a:pt x="167914" y="279394"/>
                  <a:pt x="190091" y="254014"/>
                </a:cubicBezTo>
                <a:cubicBezTo>
                  <a:pt x="190091" y="254014"/>
                  <a:pt x="190091" y="254014"/>
                  <a:pt x="253454" y="190458"/>
                </a:cubicBezTo>
                <a:cubicBezTo>
                  <a:pt x="278800" y="168259"/>
                  <a:pt x="316818" y="165077"/>
                  <a:pt x="342163" y="187276"/>
                </a:cubicBezTo>
                <a:cubicBezTo>
                  <a:pt x="342163" y="187276"/>
                  <a:pt x="342163" y="187276"/>
                  <a:pt x="354836" y="196820"/>
                </a:cubicBezTo>
                <a:cubicBezTo>
                  <a:pt x="380181" y="219090"/>
                  <a:pt x="424536" y="222200"/>
                  <a:pt x="453049" y="206364"/>
                </a:cubicBezTo>
                <a:cubicBezTo>
                  <a:pt x="494236" y="184166"/>
                  <a:pt x="538590" y="165077"/>
                  <a:pt x="582944" y="152423"/>
                </a:cubicBezTo>
                <a:cubicBezTo>
                  <a:pt x="617794" y="142879"/>
                  <a:pt x="646308" y="111136"/>
                  <a:pt x="649476" y="76211"/>
                </a:cubicBezTo>
                <a:cubicBezTo>
                  <a:pt x="649476" y="76211"/>
                  <a:pt x="649476" y="76211"/>
                  <a:pt x="649476" y="60305"/>
                </a:cubicBezTo>
                <a:cubicBezTo>
                  <a:pt x="652644" y="25380"/>
                  <a:pt x="681158" y="0"/>
                  <a:pt x="716008" y="0"/>
                </a:cubicBezTo>
                <a:close/>
              </a:path>
            </a:pathLst>
          </a:custGeom>
          <a:solidFill>
            <a:srgbClr val="CDDC39"/>
          </a:solidFill>
          <a:ln w="12700">
            <a:miter lim="400000"/>
          </a:ln>
        </p:spPr>
        <p:txBody>
          <a:bodyPr wrap="square" tIns="45720" bIns="45720">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20204"/>
              <a:ea typeface="微软雅黑" panose="020B0503020204020204" charset="-122"/>
              <a:cs typeface="+mn-ea"/>
              <a:sym typeface="+mn-lt"/>
            </a:endParaRPr>
          </a:p>
        </p:txBody>
      </p:sp>
      <p:sp>
        <p:nvSpPr>
          <p:cNvPr id="33" name="文本框 32"/>
          <p:cNvSpPr txBox="1"/>
          <p:nvPr>
            <p:custDataLst>
              <p:tags r:id="rId21"/>
            </p:custDataLst>
          </p:nvPr>
        </p:nvSpPr>
        <p:spPr>
          <a:xfrm>
            <a:off x="8942705" y="3931285"/>
            <a:ext cx="1480820" cy="587375"/>
          </a:xfrm>
          <a:prstGeom prst="rect">
            <a:avLst/>
          </a:prstGeom>
          <a:noFill/>
        </p:spPr>
        <p:txBody>
          <a:bodyPr wrap="square" rtlCol="0" anchor="ctr" anchorCtr="0">
            <a:noAutofit/>
          </a:bodyPr>
          <a:p>
            <a:pPr lvl="0" algn="ctr" defTabSz="457200">
              <a:lnSpc>
                <a:spcPct val="120000"/>
              </a:lnSpc>
              <a:defRPr/>
            </a:pPr>
            <a:r>
              <a:rPr kumimoji="1" lang="zh-CN" altLang="en-US" b="1" spc="150">
                <a:solidFill>
                  <a:srgbClr val="CDDC39"/>
                </a:solidFill>
                <a:latin typeface="微软雅黑" panose="020B0503020204020204" charset="-122"/>
                <a:ea typeface="微软雅黑" panose="020B0503020204020204" charset="-122"/>
                <a:cs typeface="+mn-ea"/>
                <a:sym typeface="+mn-lt"/>
              </a:rPr>
              <a:t>AutoFac</a:t>
            </a:r>
            <a:endParaRPr kumimoji="1" lang="zh-CN" altLang="en-US" b="1" spc="150">
              <a:solidFill>
                <a:srgbClr val="CDDC39"/>
              </a:solidFill>
              <a:latin typeface="微软雅黑" panose="020B0503020204020204" charset="-122"/>
              <a:ea typeface="微软雅黑" panose="020B0503020204020204" charset="-122"/>
              <a:cs typeface="+mn-ea"/>
              <a:sym typeface="+mn-lt"/>
            </a:endParaRPr>
          </a:p>
        </p:txBody>
      </p:sp>
      <p:sp>
        <p:nvSpPr>
          <p:cNvPr id="37" name="矩形 36"/>
          <p:cNvSpPr/>
          <p:nvPr>
            <p:custDataLst>
              <p:tags r:id="rId22"/>
            </p:custDataLst>
          </p:nvPr>
        </p:nvSpPr>
        <p:spPr>
          <a:xfrm>
            <a:off x="2563765" y="1466561"/>
            <a:ext cx="7064470" cy="587469"/>
          </a:xfrm>
          <a:prstGeom prst="rect">
            <a:avLst/>
          </a:prstGeom>
        </p:spPr>
        <p:txBody>
          <a:bodyPr wrap="square">
            <a:normAutofit lnSpcReduction="10000"/>
          </a:bodyPr>
          <a:p>
            <a:pPr lvl="0" algn="ctr" defTabSz="457200">
              <a:lnSpc>
                <a:spcPct val="120000"/>
              </a:lnSpc>
              <a:defRPr/>
            </a:pPr>
            <a:r>
              <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rPr>
              <a:t>单击此处添加文本具体内容，简明扼要的阐述您的观点。根据需要可酌情增减文字，以便观者准确的理解您传达的思想。</a:t>
            </a:r>
            <a:endPar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endParaRPr>
          </a:p>
        </p:txBody>
      </p:sp>
      <p:sp>
        <p:nvSpPr>
          <p:cNvPr id="38" name="TextBox 5"/>
          <p:cNvSpPr txBox="1"/>
          <p:nvPr>
            <p:custDataLst>
              <p:tags r:id="rId23"/>
            </p:custDataLst>
          </p:nvPr>
        </p:nvSpPr>
        <p:spPr>
          <a:xfrm>
            <a:off x="469900" y="602168"/>
            <a:ext cx="11303000" cy="523220"/>
          </a:xfrm>
          <a:prstGeom prst="rect">
            <a:avLst/>
          </a:prstGeom>
          <a:noFill/>
        </p:spPr>
        <p:txBody>
          <a:bodyPr wrap="square" bIns="0" rtlCol="0" anchor="b" anchorCtr="0">
            <a:normAutofit lnSpcReduction="10000"/>
          </a:bodyPr>
          <a:p>
            <a:pPr lvl="0" algn="ctr" defTabSz="457200">
              <a:lnSpc>
                <a:spcPct val="120000"/>
              </a:lnSpc>
              <a:defRPr/>
            </a:pPr>
            <a:r>
              <a:rPr lang="zh-CN" altLang="en-US" sz="2800" b="1" spc="300">
                <a:solidFill>
                  <a:srgbClr val="222222"/>
                </a:solidFill>
                <a:latin typeface="微软雅黑" panose="020B0503020204020204" charset="-122"/>
                <a:ea typeface="微软雅黑" panose="020B0503020204020204" charset="-122"/>
                <a:cs typeface="+mn-ea"/>
                <a:sym typeface="+mn-lt"/>
              </a:rPr>
              <a:t>DI容器 皆可替换</a:t>
            </a:r>
            <a:endParaRPr lang="zh-CN" altLang="en-US" sz="2800" b="1" spc="300">
              <a:solidFill>
                <a:srgbClr val="222222"/>
              </a:solidFill>
              <a:latin typeface="微软雅黑" panose="020B0503020204020204" charset="-122"/>
              <a:ea typeface="微软雅黑" panose="020B0503020204020204" charset="-122"/>
              <a:cs typeface="+mn-ea"/>
              <a:sym typeface="+mn-lt"/>
            </a:endParaRPr>
          </a:p>
        </p:txBody>
      </p:sp>
      <p:sp>
        <p:nvSpPr>
          <p:cNvPr id="39" name="文本框 38"/>
          <p:cNvSpPr txBox="1"/>
          <p:nvPr>
            <p:custDataLst>
              <p:tags r:id="rId24"/>
            </p:custDataLst>
          </p:nvPr>
        </p:nvSpPr>
        <p:spPr>
          <a:xfrm>
            <a:off x="469900" y="1143544"/>
            <a:ext cx="11302999" cy="307777"/>
          </a:xfrm>
          <a:prstGeom prst="rect">
            <a:avLst/>
          </a:prstGeom>
          <a:noFill/>
        </p:spPr>
        <p:txBody>
          <a:bodyPr wrap="square" tIns="0" rtlCol="0" anchor="t" anchorCtr="0">
            <a:normAutofit/>
          </a:bodyPr>
          <a:p>
            <a:pPr lvl="0" algn="ctr" defTabSz="457200">
              <a:lnSpc>
                <a:spcPct val="120000"/>
              </a:lnSpc>
              <a:defRPr/>
            </a:pPr>
            <a:r>
              <a:rPr kumimoji="1" lang="zh-CN" altLang="en-US" sz="1400" spc="300">
                <a:solidFill>
                  <a:srgbClr val="222222"/>
                </a:solidFill>
                <a:latin typeface="微软雅黑" panose="020B0503020204020204" charset="-122"/>
                <a:ea typeface="微软雅黑" panose="020B0503020204020204" charset="-122"/>
                <a:cs typeface="+mn-ea"/>
                <a:sym typeface="+mn-lt"/>
              </a:rPr>
              <a:t>单击此处添加副标题</a:t>
            </a:r>
            <a:endParaRPr kumimoji="1" lang="zh-CN" altLang="en-US" sz="1400" spc="300">
              <a:solidFill>
                <a:srgbClr val="222222"/>
              </a:solidFill>
              <a:latin typeface="微软雅黑" panose="020B0503020204020204" charset="-122"/>
              <a:ea typeface="微软雅黑" panose="020B0503020204020204" charset="-122"/>
              <a:cs typeface="+mn-ea"/>
              <a:sym typeface="+mn-lt"/>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857" name="Group 14857"/>
          <p:cNvGrpSpPr/>
          <p:nvPr>
            <p:custDataLst>
              <p:tags r:id="rId1"/>
            </p:custDataLst>
          </p:nvPr>
        </p:nvGrpSpPr>
        <p:grpSpPr>
          <a:xfrm>
            <a:off x="915246" y="1347129"/>
            <a:ext cx="4696095" cy="4912965"/>
            <a:chOff x="0" y="0"/>
            <a:chExt cx="5009165" cy="5240493"/>
          </a:xfrm>
        </p:grpSpPr>
        <p:sp>
          <p:nvSpPr>
            <p:cNvPr id="14855" name="Shape 14855"/>
            <p:cNvSpPr/>
            <p:nvPr>
              <p:custDataLst>
                <p:tags r:id="rId2"/>
              </p:custDataLst>
            </p:nvPr>
          </p:nvSpPr>
          <p:spPr>
            <a:xfrm flipH="1">
              <a:off x="0" y="0"/>
              <a:ext cx="5009166" cy="5240494"/>
            </a:xfrm>
            <a:custGeom>
              <a:avLst/>
              <a:gdLst/>
              <a:ahLst/>
              <a:cxnLst>
                <a:cxn ang="0">
                  <a:pos x="wd2" y="hd2"/>
                </a:cxn>
                <a:cxn ang="5400000">
                  <a:pos x="wd2" y="hd2"/>
                </a:cxn>
                <a:cxn ang="10800000">
                  <a:pos x="wd2" y="hd2"/>
                </a:cxn>
                <a:cxn ang="16200000">
                  <a:pos x="wd2" y="hd2"/>
                </a:cxn>
              </a:cxnLst>
              <a:rect l="0" t="0" r="r" b="b"/>
              <a:pathLst>
                <a:path w="21600" h="21600" extrusionOk="0">
                  <a:moveTo>
                    <a:pt x="11035" y="0"/>
                  </a:moveTo>
                  <a:lnTo>
                    <a:pt x="0" y="21600"/>
                  </a:lnTo>
                  <a:lnTo>
                    <a:pt x="21600" y="17462"/>
                  </a:lnTo>
                </a:path>
              </a:pathLst>
            </a:custGeom>
            <a:noFill/>
            <a:ln w="25400" cap="flat">
              <a:solidFill>
                <a:srgbClr val="FFFFFF">
                  <a:lumMod val="75000"/>
                </a:srgbClr>
              </a:solidFill>
              <a:custDash>
                <a:ds d="200000" sp="200000"/>
              </a:custDash>
              <a:miter lim="400000"/>
            </a:ln>
            <a:effectLst/>
          </p:spPr>
          <p:txBody>
            <a:bodyPr wrap="square" lIns="47625" tIns="47625" rIns="47625" bIns="47625" numCol="1" anchor="ctr">
              <a:noAutofit/>
            </a:bodyPr>
            <a:p>
              <a:pPr defTabSz="457200"/>
              <a:endParaRPr sz="4690">
                <a:solidFill>
                  <a:srgbClr val="222222"/>
                </a:solidFill>
                <a:latin typeface="微软雅黑" panose="020B0503020204020204" charset="-122"/>
                <a:ea typeface="微软雅黑" panose="020B0503020204020204" charset="-122"/>
              </a:endParaRPr>
            </a:p>
          </p:txBody>
        </p:sp>
        <p:sp>
          <p:nvSpPr>
            <p:cNvPr id="14856" name="Shape 14856"/>
            <p:cNvSpPr/>
            <p:nvPr>
              <p:custDataLst>
                <p:tags r:id="rId3"/>
              </p:custDataLst>
            </p:nvPr>
          </p:nvSpPr>
          <p:spPr>
            <a:xfrm flipH="1" flipV="1">
              <a:off x="628802" y="1839579"/>
              <a:ext cx="4374315" cy="3389096"/>
            </a:xfrm>
            <a:prstGeom prst="line">
              <a:avLst/>
            </a:prstGeom>
            <a:noFill/>
            <a:ln w="25400" cap="flat">
              <a:solidFill>
                <a:srgbClr val="FFFFFF">
                  <a:lumMod val="75000"/>
                </a:srgbClr>
              </a:solidFill>
              <a:custDash>
                <a:ds d="200000" sp="200000"/>
              </a:custDash>
              <a:miter lim="400000"/>
              <a:headEnd type="oval" w="med" len="med"/>
            </a:ln>
            <a:effectLst/>
          </p:spPr>
          <p:txBody>
            <a:bodyPr wrap="square" lIns="47625" tIns="47625" rIns="47625" bIns="47625" numCol="1" anchor="ctr">
              <a:noAutofit/>
            </a:bodyPr>
            <a:p>
              <a:pPr defTabSz="457200"/>
              <a:endParaRPr sz="4690">
                <a:solidFill>
                  <a:srgbClr val="222222"/>
                </a:solidFill>
                <a:latin typeface="微软雅黑" panose="020B0503020204020204" charset="-122"/>
                <a:ea typeface="微软雅黑" panose="020B0503020204020204" charset="-122"/>
              </a:endParaRPr>
            </a:p>
          </p:txBody>
        </p:sp>
      </p:grpSp>
      <p:sp>
        <p:nvSpPr>
          <p:cNvPr id="14858" name="Shape 14858"/>
          <p:cNvSpPr/>
          <p:nvPr>
            <p:custDataLst>
              <p:tags r:id="rId4"/>
            </p:custDataLst>
          </p:nvPr>
        </p:nvSpPr>
        <p:spPr>
          <a:xfrm flipH="1">
            <a:off x="922020" y="1360805"/>
            <a:ext cx="2262505" cy="3927475"/>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rgbClr val="CDDC39"/>
          </a:solidFill>
          <a:ln w="12700" cap="flat">
            <a:noFill/>
            <a:miter lim="400000"/>
          </a:ln>
          <a:effectLst/>
        </p:spPr>
        <p:txBody>
          <a:bodyPr wrap="square" lIns="0" tIns="0" rIns="0" bIns="0" numCol="1" anchor="t">
            <a:noAutofit/>
          </a:bodyPr>
          <a:p>
            <a:pPr defTabSz="457200"/>
            <a:endParaRPr sz="4690">
              <a:solidFill>
                <a:srgbClr val="222222"/>
              </a:solidFill>
              <a:latin typeface="微软雅黑" panose="020B0503020204020204" charset="-122"/>
              <a:ea typeface="微软雅黑" panose="020B0503020204020204" charset="-122"/>
            </a:endParaRPr>
          </a:p>
        </p:txBody>
      </p:sp>
      <p:sp>
        <p:nvSpPr>
          <p:cNvPr id="14859" name="Shape 14859"/>
          <p:cNvSpPr/>
          <p:nvPr>
            <p:custDataLst>
              <p:tags r:id="rId5"/>
            </p:custDataLst>
          </p:nvPr>
        </p:nvSpPr>
        <p:spPr>
          <a:xfrm flipH="1">
            <a:off x="1630680" y="2106930"/>
            <a:ext cx="1913255" cy="3321685"/>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rgbClr val="8BC34A"/>
          </a:solidFill>
          <a:ln w="12700" cap="flat">
            <a:noFill/>
            <a:miter lim="400000"/>
          </a:ln>
          <a:effectLst/>
        </p:spPr>
        <p:txBody>
          <a:bodyPr wrap="square" lIns="0" tIns="0" rIns="0" bIns="0" numCol="1" anchor="t">
            <a:noAutofit/>
          </a:bodyPr>
          <a:p>
            <a:pPr defTabSz="457200"/>
            <a:endParaRPr sz="4690">
              <a:solidFill>
                <a:srgbClr val="222222"/>
              </a:solidFill>
              <a:latin typeface="微软雅黑" panose="020B0503020204020204" charset="-122"/>
              <a:ea typeface="微软雅黑" panose="020B0503020204020204" charset="-122"/>
            </a:endParaRPr>
          </a:p>
        </p:txBody>
      </p:sp>
      <p:sp>
        <p:nvSpPr>
          <p:cNvPr id="14860" name="Shape 14860"/>
          <p:cNvSpPr/>
          <p:nvPr>
            <p:custDataLst>
              <p:tags r:id="rId6"/>
            </p:custDataLst>
          </p:nvPr>
        </p:nvSpPr>
        <p:spPr>
          <a:xfrm flipH="1">
            <a:off x="2474595" y="2986405"/>
            <a:ext cx="1506220" cy="2614295"/>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rgbClr val="009587"/>
          </a:solidFill>
          <a:ln w="12700" cap="flat">
            <a:noFill/>
            <a:miter lim="400000"/>
          </a:ln>
          <a:effectLst/>
        </p:spPr>
        <p:txBody>
          <a:bodyPr wrap="square" lIns="0" tIns="0" rIns="0" bIns="0" numCol="1" anchor="t">
            <a:noAutofit/>
          </a:bodyPr>
          <a:p>
            <a:pPr defTabSz="457200"/>
            <a:endParaRPr sz="4690">
              <a:solidFill>
                <a:srgbClr val="222222"/>
              </a:solidFill>
              <a:latin typeface="微软雅黑" panose="020B0503020204020204" charset="-122"/>
              <a:ea typeface="微软雅黑" panose="020B0503020204020204" charset="-122"/>
            </a:endParaRPr>
          </a:p>
        </p:txBody>
      </p:sp>
      <p:sp>
        <p:nvSpPr>
          <p:cNvPr id="14861" name="Shape 14861"/>
          <p:cNvSpPr/>
          <p:nvPr>
            <p:custDataLst>
              <p:tags r:id="rId7"/>
            </p:custDataLst>
          </p:nvPr>
        </p:nvSpPr>
        <p:spPr>
          <a:xfrm flipH="1">
            <a:off x="3246120" y="3792855"/>
            <a:ext cx="1126490" cy="1956435"/>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rgbClr val="2196F3"/>
          </a:solidFill>
          <a:ln w="12700" cap="flat">
            <a:noFill/>
            <a:miter lim="400000"/>
          </a:ln>
          <a:effectLst/>
        </p:spPr>
        <p:txBody>
          <a:bodyPr wrap="square" lIns="0" tIns="0" rIns="0" bIns="0" numCol="1" anchor="t">
            <a:noAutofit/>
          </a:bodyPr>
          <a:p>
            <a:pPr defTabSz="457200"/>
            <a:endParaRPr sz="4690">
              <a:solidFill>
                <a:srgbClr val="222222"/>
              </a:solidFill>
              <a:latin typeface="微软雅黑" panose="020B0503020204020204" charset="-122"/>
              <a:ea typeface="微软雅黑" panose="020B0503020204020204" charset="-122"/>
            </a:endParaRPr>
          </a:p>
        </p:txBody>
      </p:sp>
      <p:sp>
        <p:nvSpPr>
          <p:cNvPr id="12" name="文本框 11"/>
          <p:cNvSpPr txBox="1"/>
          <p:nvPr>
            <p:custDataLst>
              <p:tags r:id="rId8"/>
            </p:custDataLst>
          </p:nvPr>
        </p:nvSpPr>
        <p:spPr>
          <a:xfrm>
            <a:off x="1561073" y="2948409"/>
            <a:ext cx="599440" cy="521970"/>
          </a:xfrm>
          <a:prstGeom prst="rect">
            <a:avLst/>
          </a:prstGeom>
          <a:noFill/>
        </p:spPr>
        <p:txBody>
          <a:bodyPr wrap="none" rtlCol="0">
            <a:spAutoFit/>
          </a:bodyPr>
          <a:p>
            <a:pPr defTabSz="457200"/>
            <a:r>
              <a:rPr kumimoji="1" lang="en-US" altLang="zh-CN" sz="2800" dirty="0">
                <a:solidFill>
                  <a:srgbClr val="FFFFFF"/>
                </a:solidFill>
                <a:latin typeface="微软雅黑" panose="020B0503020204020204" charset="-122"/>
                <a:ea typeface="微软雅黑" panose="020B0503020204020204" charset="-122"/>
              </a:rPr>
              <a:t>04</a:t>
            </a:r>
            <a:endParaRPr kumimoji="1" lang="zh-CN" altLang="en-US" sz="2800" dirty="0">
              <a:solidFill>
                <a:srgbClr val="FFFFFF"/>
              </a:solidFill>
              <a:latin typeface="微软雅黑" panose="020B0503020204020204" charset="-122"/>
              <a:ea typeface="微软雅黑" panose="020B0503020204020204" charset="-122"/>
            </a:endParaRPr>
          </a:p>
        </p:txBody>
      </p:sp>
      <p:sp>
        <p:nvSpPr>
          <p:cNvPr id="13" name="文本框 12"/>
          <p:cNvSpPr txBox="1"/>
          <p:nvPr>
            <p:custDataLst>
              <p:tags r:id="rId9"/>
            </p:custDataLst>
          </p:nvPr>
        </p:nvSpPr>
        <p:spPr>
          <a:xfrm>
            <a:off x="2175869" y="3498417"/>
            <a:ext cx="633646" cy="521970"/>
          </a:xfrm>
          <a:prstGeom prst="rect">
            <a:avLst/>
          </a:prstGeom>
          <a:noFill/>
        </p:spPr>
        <p:txBody>
          <a:bodyPr wrap="square" rtlCol="0">
            <a:spAutoFit/>
          </a:bodyPr>
          <a:p>
            <a:pPr defTabSz="457200"/>
            <a:r>
              <a:rPr kumimoji="1" lang="en-US" altLang="zh-CN" sz="2800" dirty="0">
                <a:solidFill>
                  <a:srgbClr val="FFFFFF"/>
                </a:solidFill>
                <a:latin typeface="微软雅黑" panose="020B0503020204020204" charset="-122"/>
                <a:ea typeface="微软雅黑" panose="020B0503020204020204" charset="-122"/>
              </a:rPr>
              <a:t>03</a:t>
            </a:r>
            <a:endParaRPr kumimoji="1" lang="zh-CN" altLang="en-US" sz="2800" dirty="0">
              <a:solidFill>
                <a:srgbClr val="FFFFFF"/>
              </a:solidFill>
              <a:latin typeface="微软雅黑" panose="020B0503020204020204" charset="-122"/>
              <a:ea typeface="微软雅黑" panose="020B0503020204020204" charset="-122"/>
            </a:endParaRPr>
          </a:p>
        </p:txBody>
      </p:sp>
      <p:sp>
        <p:nvSpPr>
          <p:cNvPr id="14" name="文本框 13"/>
          <p:cNvSpPr txBox="1"/>
          <p:nvPr>
            <p:custDataLst>
              <p:tags r:id="rId10"/>
            </p:custDataLst>
          </p:nvPr>
        </p:nvSpPr>
        <p:spPr>
          <a:xfrm>
            <a:off x="3565246" y="4660374"/>
            <a:ext cx="633646" cy="521970"/>
          </a:xfrm>
          <a:prstGeom prst="rect">
            <a:avLst/>
          </a:prstGeom>
          <a:noFill/>
        </p:spPr>
        <p:txBody>
          <a:bodyPr wrap="square" rtlCol="0">
            <a:spAutoFit/>
          </a:bodyPr>
          <a:p>
            <a:pPr defTabSz="457200"/>
            <a:r>
              <a:rPr kumimoji="1" lang="en-US" altLang="zh-CN" sz="2800" dirty="0">
                <a:solidFill>
                  <a:srgbClr val="FFFFFF"/>
                </a:solidFill>
                <a:latin typeface="微软雅黑" panose="020B0503020204020204" charset="-122"/>
                <a:ea typeface="微软雅黑" panose="020B0503020204020204" charset="-122"/>
              </a:rPr>
              <a:t>01</a:t>
            </a:r>
            <a:endParaRPr kumimoji="1" lang="zh-CN" altLang="en-US" sz="2800" dirty="0">
              <a:solidFill>
                <a:srgbClr val="FFFFFF"/>
              </a:solidFill>
              <a:latin typeface="微软雅黑" panose="020B0503020204020204" charset="-122"/>
              <a:ea typeface="微软雅黑" panose="020B0503020204020204" charset="-122"/>
            </a:endParaRPr>
          </a:p>
        </p:txBody>
      </p:sp>
      <p:sp>
        <p:nvSpPr>
          <p:cNvPr id="15" name="文本框 14"/>
          <p:cNvSpPr txBox="1"/>
          <p:nvPr>
            <p:custDataLst>
              <p:tags r:id="rId11"/>
            </p:custDataLst>
          </p:nvPr>
        </p:nvSpPr>
        <p:spPr>
          <a:xfrm>
            <a:off x="2859417" y="4061070"/>
            <a:ext cx="633646" cy="521970"/>
          </a:xfrm>
          <a:prstGeom prst="rect">
            <a:avLst/>
          </a:prstGeom>
          <a:noFill/>
        </p:spPr>
        <p:txBody>
          <a:bodyPr wrap="square" rtlCol="0">
            <a:spAutoFit/>
          </a:bodyPr>
          <a:p>
            <a:pPr defTabSz="457200"/>
            <a:r>
              <a:rPr kumimoji="1" lang="en-US" altLang="zh-CN" sz="2800" dirty="0">
                <a:solidFill>
                  <a:srgbClr val="FFFFFF"/>
                </a:solidFill>
                <a:latin typeface="微软雅黑" panose="020B0503020204020204" charset="-122"/>
                <a:ea typeface="微软雅黑" panose="020B0503020204020204" charset="-122"/>
              </a:rPr>
              <a:t>02</a:t>
            </a:r>
            <a:endParaRPr kumimoji="1" lang="zh-CN" altLang="en-US" sz="2800" dirty="0">
              <a:solidFill>
                <a:srgbClr val="FFFFFF"/>
              </a:solidFill>
              <a:latin typeface="微软雅黑" panose="020B0503020204020204" charset="-122"/>
              <a:ea typeface="微软雅黑" panose="020B0503020204020204" charset="-122"/>
            </a:endParaRPr>
          </a:p>
        </p:txBody>
      </p:sp>
      <p:grpSp>
        <p:nvGrpSpPr>
          <p:cNvPr id="3" name="组合 2"/>
          <p:cNvGrpSpPr/>
          <p:nvPr>
            <p:custDataLst>
              <p:tags r:id="rId12"/>
            </p:custDataLst>
          </p:nvPr>
        </p:nvGrpSpPr>
        <p:grpSpPr>
          <a:xfrm>
            <a:off x="5332550" y="1961822"/>
            <a:ext cx="4944461" cy="905004"/>
            <a:chOff x="5395291" y="1708798"/>
            <a:chExt cx="4944461" cy="1058354"/>
          </a:xfrm>
        </p:grpSpPr>
        <p:sp>
          <p:nvSpPr>
            <p:cNvPr id="37" name="矩形 36"/>
            <p:cNvSpPr/>
            <p:nvPr>
              <p:custDataLst>
                <p:tags r:id="rId13"/>
              </p:custDataLst>
            </p:nvPr>
          </p:nvSpPr>
          <p:spPr>
            <a:xfrm>
              <a:off x="5395291" y="1708798"/>
              <a:ext cx="4944461" cy="1058354"/>
            </a:xfrm>
            <a:prstGeom prst="rect">
              <a:avLst/>
            </a:prstGeom>
            <a:solidFill>
              <a:srgbClr val="FFFFFF">
                <a:lumMod val="9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defTabSz="457200"/>
              <a:endParaRPr kumimoji="1" lang="zh-CN" altLang="en-US">
                <a:solidFill>
                  <a:srgbClr val="FFFFFF"/>
                </a:solidFill>
                <a:latin typeface="微软雅黑" panose="020B0503020204020204" charset="-122"/>
                <a:ea typeface="微软雅黑" panose="020B0503020204020204" charset="-122"/>
              </a:endParaRPr>
            </a:p>
          </p:txBody>
        </p:sp>
        <p:cxnSp>
          <p:nvCxnSpPr>
            <p:cNvPr id="40" name="直线连接符 39"/>
            <p:cNvCxnSpPr/>
            <p:nvPr>
              <p:custDataLst>
                <p:tags r:id="rId14"/>
              </p:custDataLst>
            </p:nvPr>
          </p:nvCxnSpPr>
          <p:spPr>
            <a:xfrm>
              <a:off x="5395292" y="1708798"/>
              <a:ext cx="0" cy="1058354"/>
            </a:xfrm>
            <a:prstGeom prst="line">
              <a:avLst/>
            </a:prstGeom>
            <a:ln w="25400">
              <a:solidFill>
                <a:srgbClr val="2196F3"/>
              </a:solidFill>
            </a:ln>
          </p:spPr>
          <p:style>
            <a:lnRef idx="1">
              <a:srgbClr val="2196F3"/>
            </a:lnRef>
            <a:fillRef idx="0">
              <a:srgbClr val="2196F3"/>
            </a:fillRef>
            <a:effectRef idx="0">
              <a:srgbClr val="2196F3"/>
            </a:effectRef>
            <a:fontRef idx="minor">
              <a:srgbClr val="222222"/>
            </a:fontRef>
          </p:style>
        </p:cxnSp>
      </p:grpSp>
      <p:grpSp>
        <p:nvGrpSpPr>
          <p:cNvPr id="56" name="组合 55"/>
          <p:cNvGrpSpPr/>
          <p:nvPr>
            <p:custDataLst>
              <p:tags r:id="rId15"/>
            </p:custDataLst>
          </p:nvPr>
        </p:nvGrpSpPr>
        <p:grpSpPr>
          <a:xfrm>
            <a:off x="5739105" y="3093630"/>
            <a:ext cx="4944461" cy="905004"/>
            <a:chOff x="5395291" y="1708798"/>
            <a:chExt cx="4944461" cy="1058354"/>
          </a:xfrm>
        </p:grpSpPr>
        <p:sp>
          <p:nvSpPr>
            <p:cNvPr id="59" name="矩形 58"/>
            <p:cNvSpPr/>
            <p:nvPr>
              <p:custDataLst>
                <p:tags r:id="rId16"/>
              </p:custDataLst>
            </p:nvPr>
          </p:nvSpPr>
          <p:spPr>
            <a:xfrm>
              <a:off x="5395291" y="1708798"/>
              <a:ext cx="4944461" cy="1058354"/>
            </a:xfrm>
            <a:prstGeom prst="rect">
              <a:avLst/>
            </a:prstGeom>
            <a:solidFill>
              <a:srgbClr val="FFFFFF">
                <a:lumMod val="9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defTabSz="457200"/>
              <a:endParaRPr kumimoji="1" lang="zh-CN" altLang="en-US">
                <a:solidFill>
                  <a:srgbClr val="FFFFFF"/>
                </a:solidFill>
                <a:latin typeface="微软雅黑" panose="020B0503020204020204" charset="-122"/>
                <a:ea typeface="微软雅黑" panose="020B0503020204020204" charset="-122"/>
              </a:endParaRPr>
            </a:p>
          </p:txBody>
        </p:sp>
        <p:cxnSp>
          <p:nvCxnSpPr>
            <p:cNvPr id="60" name="直线连接符 59"/>
            <p:cNvCxnSpPr/>
            <p:nvPr>
              <p:custDataLst>
                <p:tags r:id="rId17"/>
              </p:custDataLst>
            </p:nvPr>
          </p:nvCxnSpPr>
          <p:spPr>
            <a:xfrm>
              <a:off x="5395292" y="1708798"/>
              <a:ext cx="0" cy="1058354"/>
            </a:xfrm>
            <a:prstGeom prst="line">
              <a:avLst/>
            </a:prstGeom>
            <a:ln w="25400">
              <a:solidFill>
                <a:srgbClr val="009587"/>
              </a:solidFill>
            </a:ln>
          </p:spPr>
          <p:style>
            <a:lnRef idx="1">
              <a:srgbClr val="2196F3"/>
            </a:lnRef>
            <a:fillRef idx="0">
              <a:srgbClr val="2196F3"/>
            </a:fillRef>
            <a:effectRef idx="0">
              <a:srgbClr val="2196F3"/>
            </a:effectRef>
            <a:fontRef idx="minor">
              <a:srgbClr val="222222"/>
            </a:fontRef>
          </p:style>
        </p:cxnSp>
      </p:grpSp>
      <p:grpSp>
        <p:nvGrpSpPr>
          <p:cNvPr id="62" name="组合 61"/>
          <p:cNvGrpSpPr/>
          <p:nvPr>
            <p:custDataLst>
              <p:tags r:id="rId18"/>
            </p:custDataLst>
          </p:nvPr>
        </p:nvGrpSpPr>
        <p:grpSpPr>
          <a:xfrm>
            <a:off x="6145660" y="4225438"/>
            <a:ext cx="4944461" cy="905004"/>
            <a:chOff x="5395291" y="1708798"/>
            <a:chExt cx="4944461" cy="1058354"/>
          </a:xfrm>
        </p:grpSpPr>
        <p:sp>
          <p:nvSpPr>
            <p:cNvPr id="65" name="矩形 64"/>
            <p:cNvSpPr/>
            <p:nvPr>
              <p:custDataLst>
                <p:tags r:id="rId19"/>
              </p:custDataLst>
            </p:nvPr>
          </p:nvSpPr>
          <p:spPr>
            <a:xfrm>
              <a:off x="5395291" y="1708798"/>
              <a:ext cx="4944461" cy="1058354"/>
            </a:xfrm>
            <a:prstGeom prst="rect">
              <a:avLst/>
            </a:prstGeom>
            <a:solidFill>
              <a:srgbClr val="FFFFFF">
                <a:lumMod val="9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defTabSz="457200"/>
              <a:endParaRPr kumimoji="1" lang="zh-CN" altLang="en-US">
                <a:solidFill>
                  <a:srgbClr val="FFFFFF"/>
                </a:solidFill>
                <a:latin typeface="微软雅黑" panose="020B0503020204020204" charset="-122"/>
                <a:ea typeface="微软雅黑" panose="020B0503020204020204" charset="-122"/>
              </a:endParaRPr>
            </a:p>
          </p:txBody>
        </p:sp>
        <p:cxnSp>
          <p:nvCxnSpPr>
            <p:cNvPr id="66" name="直线连接符 65"/>
            <p:cNvCxnSpPr/>
            <p:nvPr>
              <p:custDataLst>
                <p:tags r:id="rId20"/>
              </p:custDataLst>
            </p:nvPr>
          </p:nvCxnSpPr>
          <p:spPr>
            <a:xfrm>
              <a:off x="5395292" y="1708798"/>
              <a:ext cx="0" cy="1058354"/>
            </a:xfrm>
            <a:prstGeom prst="line">
              <a:avLst/>
            </a:prstGeom>
            <a:ln w="25400">
              <a:solidFill>
                <a:srgbClr val="8BC34A"/>
              </a:solidFill>
            </a:ln>
          </p:spPr>
          <p:style>
            <a:lnRef idx="1">
              <a:srgbClr val="2196F3"/>
            </a:lnRef>
            <a:fillRef idx="0">
              <a:srgbClr val="2196F3"/>
            </a:fillRef>
            <a:effectRef idx="0">
              <a:srgbClr val="2196F3"/>
            </a:effectRef>
            <a:fontRef idx="minor">
              <a:srgbClr val="222222"/>
            </a:fontRef>
          </p:style>
        </p:cxnSp>
      </p:grpSp>
      <p:grpSp>
        <p:nvGrpSpPr>
          <p:cNvPr id="68" name="组合 67"/>
          <p:cNvGrpSpPr/>
          <p:nvPr>
            <p:custDataLst>
              <p:tags r:id="rId21"/>
            </p:custDataLst>
          </p:nvPr>
        </p:nvGrpSpPr>
        <p:grpSpPr>
          <a:xfrm>
            <a:off x="6552214" y="5357246"/>
            <a:ext cx="4944461" cy="905004"/>
            <a:chOff x="5395291" y="1708798"/>
            <a:chExt cx="4944461" cy="1058354"/>
          </a:xfrm>
        </p:grpSpPr>
        <p:sp>
          <p:nvSpPr>
            <p:cNvPr id="71" name="矩形 70"/>
            <p:cNvSpPr/>
            <p:nvPr>
              <p:custDataLst>
                <p:tags r:id="rId22"/>
              </p:custDataLst>
            </p:nvPr>
          </p:nvSpPr>
          <p:spPr>
            <a:xfrm>
              <a:off x="5395291" y="1708798"/>
              <a:ext cx="4944461" cy="1058354"/>
            </a:xfrm>
            <a:prstGeom prst="rect">
              <a:avLst/>
            </a:prstGeom>
            <a:solidFill>
              <a:srgbClr val="FFFFFF">
                <a:lumMod val="9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defTabSz="457200"/>
              <a:endParaRPr kumimoji="1" lang="zh-CN" altLang="en-US">
                <a:solidFill>
                  <a:srgbClr val="FFFFFF"/>
                </a:solidFill>
                <a:latin typeface="微软雅黑" panose="020B0503020204020204" charset="-122"/>
                <a:ea typeface="微软雅黑" panose="020B0503020204020204" charset="-122"/>
              </a:endParaRPr>
            </a:p>
          </p:txBody>
        </p:sp>
        <p:cxnSp>
          <p:nvCxnSpPr>
            <p:cNvPr id="72" name="直线连接符 71"/>
            <p:cNvCxnSpPr/>
            <p:nvPr>
              <p:custDataLst>
                <p:tags r:id="rId23"/>
              </p:custDataLst>
            </p:nvPr>
          </p:nvCxnSpPr>
          <p:spPr>
            <a:xfrm>
              <a:off x="5395292" y="1708798"/>
              <a:ext cx="0" cy="1058354"/>
            </a:xfrm>
            <a:prstGeom prst="line">
              <a:avLst/>
            </a:prstGeom>
            <a:ln w="25400">
              <a:solidFill>
                <a:srgbClr val="CDDC39"/>
              </a:solidFill>
            </a:ln>
          </p:spPr>
          <p:style>
            <a:lnRef idx="1">
              <a:srgbClr val="2196F3"/>
            </a:lnRef>
            <a:fillRef idx="0">
              <a:srgbClr val="2196F3"/>
            </a:fillRef>
            <a:effectRef idx="0">
              <a:srgbClr val="2196F3"/>
            </a:effectRef>
            <a:fontRef idx="minor">
              <a:srgbClr val="222222"/>
            </a:fontRef>
          </p:style>
        </p:cxnSp>
      </p:grpSp>
      <p:sp>
        <p:nvSpPr>
          <p:cNvPr id="51" name="文本框 50"/>
          <p:cNvSpPr txBox="1"/>
          <p:nvPr>
            <p:custDataLst>
              <p:tags r:id="rId24"/>
            </p:custDataLst>
          </p:nvPr>
        </p:nvSpPr>
        <p:spPr>
          <a:xfrm>
            <a:off x="5431091" y="2085195"/>
            <a:ext cx="4845920" cy="683264"/>
          </a:xfrm>
          <a:prstGeom prst="rect">
            <a:avLst/>
          </a:prstGeom>
          <a:noFill/>
        </p:spPr>
        <p:txBody>
          <a:bodyPr wrap="square" rtlCol="0" anchor="ctr" anchorCtr="0">
            <a:normAutofit lnSpcReduction="20000"/>
          </a:bodyPr>
          <a:p>
            <a:r>
              <a:rPr lang="zh-CN" altLang="en-US" sz="1400" b="1" spc="150" dirty="0">
                <a:solidFill>
                  <a:srgbClr val="EC6E12"/>
                </a:solidFill>
                <a:latin typeface="微软雅黑" panose="020B0503020204020204" charset="-122"/>
                <a:ea typeface="微软雅黑" panose="020B0503020204020204" charset="-122"/>
              </a:rPr>
              <a:t>全局唯一性</a:t>
            </a:r>
            <a:r>
              <a:rPr lang="zh-CN" altLang="en-US" sz="1400" b="1" spc="150" dirty="0">
                <a:latin typeface="微软雅黑" panose="020B0503020204020204" charset="-122"/>
                <a:ea typeface="微软雅黑" panose="020B0503020204020204" charset="-122"/>
              </a:rPr>
              <a:t>：不能出现重复的ID号，既然是唯一标识，这是最基本的要求。</a:t>
            </a:r>
            <a:endParaRPr lang="zh-CN" altLang="en-US" sz="1400" b="1" spc="150" dirty="0">
              <a:latin typeface="微软雅黑" panose="020B0503020204020204" charset="-122"/>
              <a:ea typeface="微软雅黑" panose="020B0503020204020204" charset="-122"/>
            </a:endParaRPr>
          </a:p>
        </p:txBody>
      </p:sp>
      <p:sp>
        <p:nvSpPr>
          <p:cNvPr id="52" name="文本框 51"/>
          <p:cNvSpPr txBox="1"/>
          <p:nvPr>
            <p:custDataLst>
              <p:tags r:id="rId25"/>
            </p:custDataLst>
          </p:nvPr>
        </p:nvSpPr>
        <p:spPr>
          <a:xfrm>
            <a:off x="5805512" y="3205600"/>
            <a:ext cx="4845920" cy="683264"/>
          </a:xfrm>
          <a:prstGeom prst="rect">
            <a:avLst/>
          </a:prstGeom>
          <a:noFill/>
        </p:spPr>
        <p:txBody>
          <a:bodyPr wrap="square" rtlCol="0" anchor="ctr" anchorCtr="0"/>
          <a:p>
            <a:r>
              <a:rPr lang="zh-CN" altLang="en-US" sz="1400" b="1" spc="150">
                <a:solidFill>
                  <a:srgbClr val="EC6E12"/>
                </a:solidFill>
                <a:latin typeface="微软雅黑" panose="020B0503020204020204" charset="-122"/>
                <a:ea typeface="微软雅黑" panose="020B0503020204020204" charset="-122"/>
              </a:rPr>
              <a:t>趋势递增：</a:t>
            </a:r>
            <a:r>
              <a:rPr lang="zh-CN" altLang="en-US" sz="1400" b="1" spc="150">
                <a:latin typeface="微软雅黑" panose="020B0503020204020204" charset="-122"/>
                <a:ea typeface="微软雅黑" panose="020B0503020204020204" charset="-122"/>
              </a:rPr>
              <a:t>在MySQL InnoDB引擎中使用的是聚集索引，由于多数RDBMS使用B-tree的数据结构来存储索引数据，在主键的选择上面我们应该尽量使用有序的主键保证写入性能。</a:t>
            </a:r>
            <a:endParaRPr lang="zh-CN" altLang="en-US" sz="1400" b="1" spc="150">
              <a:latin typeface="微软雅黑" panose="020B0503020204020204" charset="-122"/>
              <a:ea typeface="微软雅黑" panose="020B0503020204020204" charset="-122"/>
            </a:endParaRPr>
          </a:p>
        </p:txBody>
      </p:sp>
      <p:sp>
        <p:nvSpPr>
          <p:cNvPr id="53" name="文本框 52"/>
          <p:cNvSpPr txBox="1"/>
          <p:nvPr>
            <p:custDataLst>
              <p:tags r:id="rId26"/>
            </p:custDataLst>
          </p:nvPr>
        </p:nvSpPr>
        <p:spPr>
          <a:xfrm>
            <a:off x="6195060" y="4336415"/>
            <a:ext cx="4976495" cy="683260"/>
          </a:xfrm>
          <a:prstGeom prst="rect">
            <a:avLst/>
          </a:prstGeom>
          <a:noFill/>
        </p:spPr>
        <p:txBody>
          <a:bodyPr wrap="square" rtlCol="0" anchor="ctr" anchorCtr="0">
            <a:noAutofit/>
          </a:bodyPr>
          <a:p>
            <a:r>
              <a:rPr lang="zh-CN" altLang="en-US" sz="1400" b="1" spc="150">
                <a:solidFill>
                  <a:srgbClr val="EC6E12"/>
                </a:solidFill>
                <a:latin typeface="微软雅黑" panose="020B0503020204020204" charset="-122"/>
                <a:ea typeface="微软雅黑" panose="020B0503020204020204" charset="-122"/>
                <a:sym typeface="+mn-ea"/>
              </a:rPr>
              <a:t>信息安全：</a:t>
            </a:r>
            <a:r>
              <a:rPr lang="zh-CN" altLang="en-US" sz="1400" b="1" spc="150">
                <a:latin typeface="微软雅黑" panose="020B0503020204020204" charset="-122"/>
                <a:ea typeface="微软雅黑" panose="020B0503020204020204" charset="-122"/>
                <a:sym typeface="+mn-ea"/>
              </a:rPr>
              <a:t>如果ID是连续的，恶意用户的扒取工作就非常容易做了，直接按照顺序下载指定URL即可；如果是订单号就更危险了，竞对可以直接知道我们一天的单量。所以在一些应用场景下，会需要ID无规则、不规则。</a:t>
            </a:r>
            <a:endParaRPr lang="zh-CN" altLang="en-US" sz="1400" b="1" spc="150">
              <a:latin typeface="微软雅黑" panose="020B0503020204020204" charset="-122"/>
              <a:ea typeface="微软雅黑" panose="020B0503020204020204" charset="-122"/>
            </a:endParaRPr>
          </a:p>
          <a:p>
            <a:endParaRPr lang="zh-CN" altLang="en-US" sz="1400" b="1" spc="150">
              <a:latin typeface="微软雅黑" panose="020B0503020204020204" charset="-122"/>
              <a:ea typeface="微软雅黑" panose="020B0503020204020204" charset="-122"/>
            </a:endParaRPr>
          </a:p>
        </p:txBody>
      </p:sp>
      <p:sp>
        <p:nvSpPr>
          <p:cNvPr id="54" name="文本框 53"/>
          <p:cNvSpPr txBox="1"/>
          <p:nvPr>
            <p:custDataLst>
              <p:tags r:id="rId27"/>
            </p:custDataLst>
          </p:nvPr>
        </p:nvSpPr>
        <p:spPr>
          <a:xfrm>
            <a:off x="6601460" y="5467985"/>
            <a:ext cx="5000625" cy="683260"/>
          </a:xfrm>
          <a:prstGeom prst="rect">
            <a:avLst/>
          </a:prstGeom>
          <a:noFill/>
        </p:spPr>
        <p:txBody>
          <a:bodyPr wrap="square" rtlCol="0" anchor="ctr" anchorCtr="0"/>
          <a:p>
            <a:r>
              <a:rPr lang="zh-CN" altLang="en-US" sz="1400" b="1" spc="150">
                <a:solidFill>
                  <a:srgbClr val="EC6E12"/>
                </a:solidFill>
                <a:latin typeface="微软雅黑" panose="020B0503020204020204" charset="-122"/>
                <a:ea typeface="微软雅黑" panose="020B0503020204020204" charset="-122"/>
                <a:sym typeface="+mn-ea"/>
              </a:rPr>
              <a:t>单调递增：</a:t>
            </a:r>
            <a:r>
              <a:rPr lang="zh-CN" altLang="en-US" sz="1400" b="1" spc="150">
                <a:latin typeface="微软雅黑" panose="020B0503020204020204" charset="-122"/>
                <a:ea typeface="微软雅黑" panose="020B0503020204020204" charset="-122"/>
                <a:sym typeface="+mn-ea"/>
              </a:rPr>
              <a:t>保证下一个ID一定大于上一个ID，例如事务版本号、IM增量消息、排序等特殊需求。</a:t>
            </a:r>
            <a:endParaRPr lang="zh-CN" altLang="en-US" sz="1400" b="1" spc="150">
              <a:latin typeface="微软雅黑" panose="020B0503020204020204" charset="-122"/>
              <a:ea typeface="微软雅黑" panose="020B0503020204020204" charset="-122"/>
            </a:endParaRPr>
          </a:p>
        </p:txBody>
      </p:sp>
      <p:sp>
        <p:nvSpPr>
          <p:cNvPr id="34" name="TextBox 5"/>
          <p:cNvSpPr txBox="1"/>
          <p:nvPr>
            <p:custDataLst>
              <p:tags r:id="rId28"/>
            </p:custDataLst>
          </p:nvPr>
        </p:nvSpPr>
        <p:spPr>
          <a:xfrm>
            <a:off x="457200" y="608608"/>
            <a:ext cx="11277600" cy="523220"/>
          </a:xfrm>
          <a:prstGeom prst="rect">
            <a:avLst/>
          </a:prstGeom>
          <a:noFill/>
        </p:spPr>
        <p:txBody>
          <a:bodyPr wrap="square" rtlCol="0">
            <a:normAutofit fontScale="90000"/>
          </a:bodyPr>
          <a:p>
            <a:pPr algn="r" defTabSz="457200"/>
            <a:r>
              <a:rPr lang="zh-CN" altLang="en-US" sz="2800" b="1" spc="300" dirty="0">
                <a:solidFill>
                  <a:srgbClr val="222222"/>
                </a:solidFill>
                <a:latin typeface="微软雅黑" panose="020B0503020204020204" charset="-122"/>
                <a:ea typeface="微软雅黑" panose="020B0503020204020204" charset="-122"/>
              </a:rPr>
              <a:t>业务系统对ID号的要求</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35" name="文本框 34"/>
          <p:cNvSpPr txBox="1"/>
          <p:nvPr>
            <p:custDataLst>
              <p:tags r:id="rId29"/>
            </p:custDataLst>
          </p:nvPr>
        </p:nvSpPr>
        <p:spPr>
          <a:xfrm>
            <a:off x="457200" y="1135690"/>
            <a:ext cx="11277600" cy="307777"/>
          </a:xfrm>
          <a:prstGeom prst="rect">
            <a:avLst/>
          </a:prstGeom>
          <a:noFill/>
        </p:spPr>
        <p:txBody>
          <a:bodyPr wrap="square" rtlCol="0">
            <a:normAutofit fontScale="90000"/>
          </a:bodyPr>
          <a:p>
            <a:pPr algn="r" defTabSz="457200"/>
            <a:r>
              <a:rPr kumimoji="1" lang="zh-CN" altLang="en-US" sz="1400" spc="300" dirty="0">
                <a:solidFill>
                  <a:srgbClr val="222222"/>
                </a:solidFill>
                <a:latin typeface="微软雅黑" panose="020B0503020204020204" charset="-122"/>
                <a:ea typeface="微软雅黑" panose="020B0503020204020204" charset="-122"/>
              </a:rPr>
              <a:t>平均延迟和TP999延迟都要尽可能低</a:t>
            </a:r>
            <a:endParaRPr kumimoji="1" lang="zh-CN" altLang="en-US" sz="1400" spc="300" dirty="0">
              <a:solidFill>
                <a:srgbClr val="222222"/>
              </a:solidFill>
              <a:latin typeface="微软雅黑" panose="020B0503020204020204" charset="-122"/>
              <a:ea typeface="微软雅黑" panose="020B0503020204020204" charset="-122"/>
            </a:endParaRPr>
          </a:p>
        </p:txBody>
      </p:sp>
    </p:spTree>
    <p:custDataLst>
      <p:tags r:id="rId3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110480" y="30702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全局业务ID</a:t>
            </a:r>
            <a:endParaRPr sz="1600" b="1">
              <a:solidFill>
                <a:srgbClr val="4F81BD"/>
              </a:solidFill>
              <a:ea typeface="宋体" panose="02010600030101010101" pitchFamily="2" charset="-122"/>
            </a:endParaRPr>
          </a:p>
        </p:txBody>
      </p:sp>
      <p:sp>
        <p:nvSpPr>
          <p:cNvPr id="2" name="文本框 1"/>
          <p:cNvSpPr txBox="1"/>
          <p:nvPr/>
        </p:nvSpPr>
        <p:spPr>
          <a:xfrm>
            <a:off x="788035" y="1214120"/>
            <a:ext cx="5520690" cy="4954270"/>
          </a:xfrm>
          <a:prstGeom prst="rect">
            <a:avLst/>
          </a:prstGeom>
          <a:noFill/>
          <a:ln w="9525">
            <a:noFill/>
          </a:ln>
        </p:spPr>
        <p:txBody>
          <a:bodyPr wrap="square">
            <a:spAutoFit/>
          </a:bodyPr>
          <a:p>
            <a:pPr indent="0"/>
            <a:r>
              <a:rPr lang="en-US" sz="2800" b="1">
                <a:solidFill>
                  <a:srgbClr val="4F81BD"/>
                </a:solidFill>
                <a:latin typeface="Calibri" panose="020F0502020204030204" charset="0"/>
                <a:ea typeface="宋体" panose="02010600030101010101" pitchFamily="2" charset="-122"/>
                <a:cs typeface="Times New Roman" panose="02020603050405020304" charset="0"/>
              </a:rPr>
              <a:t>UUID</a:t>
            </a:r>
            <a:r>
              <a:rPr lang="zh-CN" sz="1600" b="1">
                <a:cs typeface="Cambria" panose="02040503050406030204" charset="0"/>
              </a:rPr>
              <a:t>UUID(Universally Unique Identifier)的标准型式包含32个16进制数字，以连字号分为五段，形式为8-4-4-4-12的36个字符，示例：</a:t>
            </a:r>
            <a:r>
              <a:rPr lang="en-US" sz="1400" b="1">
                <a:latin typeface="Consolas" panose="020B0609020204030204" charset="0"/>
              </a:rPr>
              <a:t>550e8400-e29b-41d4-a716-446655440000</a:t>
            </a:r>
            <a:r>
              <a:rPr lang="zh-CN" sz="1600" b="1">
                <a:cs typeface="Cambria" panose="02040503050406030204" charset="0"/>
              </a:rPr>
              <a:t>，到目前为止业界一共有5种方式生成UUID，详情见IETF发布的UUID规范 </a:t>
            </a:r>
            <a:r>
              <a:rPr lang="en-US" sz="1600" b="1">
                <a:solidFill>
                  <a:srgbClr val="4F81BD"/>
                </a:solidFill>
                <a:latin typeface="Cambria" panose="02040503050406030204" charset="0"/>
                <a:hlinkClick r:id="rId1"/>
              </a:rPr>
              <a:t>A Universally Unique IDentifier (UUID) URN Namespace</a:t>
            </a:r>
            <a:r>
              <a:rPr lang="zh-CN" sz="1600" b="1">
                <a:cs typeface="Cambria" panose="02040503050406030204" charset="0"/>
              </a:rPr>
              <a:t>。</a:t>
            </a:r>
            <a:endParaRPr lang="zh-CN" sz="1600" b="1">
              <a:cs typeface="Cambria" panose="02040503050406030204" charset="0"/>
            </a:endParaRPr>
          </a:p>
          <a:p>
            <a:pPr indent="0"/>
            <a:r>
              <a:rPr lang="zh-CN" sz="1600" b="1">
                <a:solidFill>
                  <a:srgbClr val="7030A0"/>
                </a:solidFill>
                <a:cs typeface="Cambria" panose="02040503050406030204" charset="0"/>
              </a:rPr>
              <a:t>优点：</a:t>
            </a:r>
            <a:r>
              <a:rPr lang="en-US" sz="1600" b="1">
                <a:latin typeface="Cambria" panose="02040503050406030204" charset="0"/>
              </a:rPr>
              <a:t>• </a:t>
            </a:r>
            <a:r>
              <a:rPr lang="zh-CN" sz="1600" b="1">
                <a:cs typeface="Cambria" panose="02040503050406030204" charset="0"/>
              </a:rPr>
              <a:t>性能非常高：本地生成，没有网络消耗。</a:t>
            </a:r>
            <a:endParaRPr lang="zh-CN" sz="1600" b="1">
              <a:cs typeface="Cambria" panose="02040503050406030204" charset="0"/>
            </a:endParaRPr>
          </a:p>
          <a:p>
            <a:pPr indent="0"/>
            <a:r>
              <a:rPr lang="zh-CN" sz="1600" b="1">
                <a:solidFill>
                  <a:srgbClr val="FF0000"/>
                </a:solidFill>
                <a:cs typeface="Cambria" panose="02040503050406030204" charset="0"/>
              </a:rPr>
              <a:t>缺点：</a:t>
            </a:r>
            <a:r>
              <a:rPr lang="en-US" sz="1600" b="1">
                <a:latin typeface="Cambria" panose="02040503050406030204" charset="0"/>
              </a:rPr>
              <a:t>• </a:t>
            </a:r>
            <a:r>
              <a:rPr lang="zh-CN" sz="1600" b="1">
                <a:cs typeface="Cambria" panose="02040503050406030204" charset="0"/>
              </a:rPr>
              <a:t>不易于存储：UUID太长，16字节128位，通常以36长度的字符串表示，很多</a:t>
            </a:r>
            <a:r>
              <a:rPr lang="zh-CN" sz="1600" b="1">
                <a:solidFill>
                  <a:srgbClr val="EC6E12"/>
                </a:solidFill>
                <a:cs typeface="Cambria" panose="02040503050406030204" charset="0"/>
              </a:rPr>
              <a:t>场景</a:t>
            </a:r>
            <a:r>
              <a:rPr lang="zh-CN" sz="1600" b="1">
                <a:cs typeface="Cambria" panose="02040503050406030204" charset="0"/>
              </a:rPr>
              <a:t>不适用。</a:t>
            </a:r>
            <a:r>
              <a:rPr lang="en-US" sz="1600" b="1">
                <a:latin typeface="Cambria" panose="02040503050406030204" charset="0"/>
              </a:rPr>
              <a:t>• </a:t>
            </a:r>
            <a:r>
              <a:rPr lang="zh-CN" sz="1600" b="1">
                <a:cs typeface="Cambria" panose="02040503050406030204" charset="0"/>
              </a:rPr>
              <a:t>信息</a:t>
            </a:r>
            <a:r>
              <a:rPr lang="zh-CN" sz="1600" b="1">
                <a:solidFill>
                  <a:srgbClr val="EC6E12"/>
                </a:solidFill>
                <a:cs typeface="Cambria" panose="02040503050406030204" charset="0"/>
              </a:rPr>
              <a:t>不安全</a:t>
            </a:r>
            <a:r>
              <a:rPr lang="zh-CN" sz="1600" b="1">
                <a:cs typeface="Cambria" panose="02040503050406030204" charset="0"/>
              </a:rPr>
              <a:t>：基于MAC地址生成UUID的算法可能会造成MAC地址泄露，这个漏洞曾被用于寻找梅丽莎病毒的制作者位置。</a:t>
            </a:r>
            <a:r>
              <a:rPr lang="en-US" sz="1600" b="1">
                <a:latin typeface="Cambria" panose="02040503050406030204" charset="0"/>
              </a:rPr>
              <a:t>• </a:t>
            </a:r>
            <a:r>
              <a:rPr lang="zh-CN" sz="1600" b="1">
                <a:cs typeface="Cambria" panose="02040503050406030204" charset="0"/>
              </a:rPr>
              <a:t>ID作为主键时在特定的环境会存在一些问题，比如做DB主键的场景下，UUID就非常不适用：</a:t>
            </a:r>
            <a:endParaRPr lang="en-US" sz="1600" b="1">
              <a:latin typeface="Cambria" panose="02040503050406030204" charset="0"/>
            </a:endParaRPr>
          </a:p>
          <a:p>
            <a:pPr indent="0"/>
            <a:r>
              <a:rPr lang="en-US" sz="1600" b="1">
                <a:latin typeface="Cambria" panose="02040503050406030204" charset="0"/>
              </a:rPr>
              <a:t> </a:t>
            </a:r>
            <a:r>
              <a:rPr lang="zh-CN" sz="1600" b="1">
                <a:cs typeface="Cambria" panose="02040503050406030204" charset="0"/>
              </a:rPr>
              <a:t>① MySQL官方有明确的建议主键要尽量越短越好[4]，36个</a:t>
            </a:r>
            <a:r>
              <a:rPr lang="zh-CN" sz="1600" b="1">
                <a:solidFill>
                  <a:srgbClr val="EC6E12"/>
                </a:solidFill>
                <a:cs typeface="Cambria" panose="02040503050406030204" charset="0"/>
              </a:rPr>
              <a:t>字符长度</a:t>
            </a:r>
            <a:r>
              <a:rPr lang="zh-CN" sz="1600" b="1">
                <a:cs typeface="Cambria" panose="02040503050406030204" charset="0"/>
              </a:rPr>
              <a:t>的UUID不符合要求。</a:t>
            </a:r>
            <a:endParaRPr lang="zh-CN" altLang="en-US" sz="1600" b="1">
              <a:cs typeface="Cambria" panose="02040503050406030204" charset="0"/>
            </a:endParaRPr>
          </a:p>
        </p:txBody>
      </p:sp>
      <p:sp>
        <p:nvSpPr>
          <p:cNvPr id="3" name="文本框 2"/>
          <p:cNvSpPr txBox="1"/>
          <p:nvPr/>
        </p:nvSpPr>
        <p:spPr>
          <a:xfrm>
            <a:off x="6308725" y="1214437"/>
            <a:ext cx="5080000" cy="4892675"/>
          </a:xfrm>
          <a:prstGeom prst="rect">
            <a:avLst/>
          </a:prstGeom>
          <a:noFill/>
          <a:ln w="9525">
            <a:noFill/>
          </a:ln>
        </p:spPr>
        <p:txBody>
          <a:bodyPr wrap="square">
            <a:spAutoFit/>
          </a:bodyPr>
          <a:p>
            <a:pPr indent="0"/>
            <a:r>
              <a:rPr lang="zh-CN" sz="2400" b="1">
                <a:solidFill>
                  <a:srgbClr val="4F81BD"/>
                </a:solidFill>
                <a:ea typeface="宋体" panose="02010600030101010101" pitchFamily="2" charset="-122"/>
              </a:rPr>
              <a:t>数据库</a:t>
            </a:r>
            <a:r>
              <a:rPr lang="en-US" sz="2400" b="1">
                <a:solidFill>
                  <a:srgbClr val="4F81BD"/>
                </a:solidFill>
                <a:latin typeface="Calibri" panose="020F0502020204030204" charset="0"/>
                <a:ea typeface="宋体" panose="02010600030101010101" pitchFamily="2" charset="-122"/>
                <a:cs typeface="Times New Roman" panose="02020603050405020304" charset="0"/>
              </a:rPr>
              <a:t>increment</a:t>
            </a:r>
            <a:r>
              <a:rPr lang="zh-CN" sz="2400" b="1">
                <a:solidFill>
                  <a:srgbClr val="4F81BD"/>
                </a:solidFill>
                <a:ea typeface="宋体" panose="02010600030101010101" pitchFamily="2" charset="-122"/>
              </a:rPr>
              <a:t>生成</a:t>
            </a:r>
            <a:r>
              <a:rPr lang="zh-CN" sz="1600" b="1">
                <a:cs typeface="Cambria" panose="02040503050406030204" charset="0"/>
              </a:rPr>
              <a:t>以MySQL举例，利用给字段设置</a:t>
            </a:r>
            <a:r>
              <a:rPr lang="en-US" sz="1400" b="1">
                <a:latin typeface="Consolas" panose="020B0609020204030204" charset="0"/>
              </a:rPr>
              <a:t>auto_increment_increment</a:t>
            </a:r>
            <a:r>
              <a:rPr lang="zh-CN" sz="1600" b="1">
                <a:cs typeface="Cambria" panose="02040503050406030204" charset="0"/>
              </a:rPr>
              <a:t>和</a:t>
            </a:r>
            <a:r>
              <a:rPr lang="en-US" sz="1400" b="1">
                <a:latin typeface="Consolas" panose="020B0609020204030204" charset="0"/>
              </a:rPr>
              <a:t>auto_increment_offset</a:t>
            </a:r>
            <a:r>
              <a:rPr lang="zh-CN" sz="1600" b="1">
                <a:cs typeface="Cambria" panose="02040503050406030204" charset="0"/>
              </a:rPr>
              <a:t>来保证ID自增，每次业务使用下列SQL读写MySQL得到ID号。</a:t>
            </a:r>
            <a:endParaRPr lang="zh-CN" sz="1600" b="1">
              <a:cs typeface="Cambria" panose="02040503050406030204" charset="0"/>
            </a:endParaRPr>
          </a:p>
          <a:p>
            <a:pPr indent="0"/>
            <a:endParaRPr lang="zh-CN" sz="1600" b="1">
              <a:latin typeface="Cambria" panose="02040503050406030204" charset="0"/>
              <a:cs typeface="Cambria" panose="02040503050406030204" charset="0"/>
            </a:endParaRPr>
          </a:p>
          <a:p>
            <a:pPr indent="0"/>
            <a:r>
              <a:rPr lang="en-US" sz="1600" b="1">
                <a:solidFill>
                  <a:srgbClr val="7030A0"/>
                </a:solidFill>
                <a:latin typeface="Cambria" panose="02040503050406030204" charset="0"/>
              </a:rPr>
              <a:t>优点：</a:t>
            </a:r>
            <a:endParaRPr lang="en-US" sz="1600" b="1">
              <a:latin typeface="Cambria" panose="02040503050406030204" charset="0"/>
            </a:endParaRPr>
          </a:p>
          <a:p>
            <a:pPr indent="0"/>
            <a:endParaRPr lang="en-US" sz="1600" b="1">
              <a:latin typeface="Cambria" panose="02040503050406030204" charset="0"/>
            </a:endParaRPr>
          </a:p>
          <a:p>
            <a:pPr indent="0"/>
            <a:r>
              <a:rPr lang="en-US" sz="1600" b="1">
                <a:latin typeface="Cambria" panose="02040503050406030204" charset="0"/>
              </a:rPr>
              <a:t>- 非常简单，利用现有数据库系统的功能实现，成本小，有DBA专业维护。</a:t>
            </a:r>
            <a:endParaRPr lang="en-US" sz="1600" b="1">
              <a:latin typeface="Cambria" panose="02040503050406030204" charset="0"/>
            </a:endParaRPr>
          </a:p>
          <a:p>
            <a:pPr indent="0"/>
            <a:r>
              <a:rPr lang="en-US" sz="1600" b="1">
                <a:latin typeface="Cambria" panose="02040503050406030204" charset="0"/>
              </a:rPr>
              <a:t>- ID号单调自增，可以实现一些对ID有特殊要求的业务。</a:t>
            </a:r>
            <a:endParaRPr lang="en-US" sz="1600" b="1">
              <a:latin typeface="Cambria" panose="02040503050406030204" charset="0"/>
            </a:endParaRPr>
          </a:p>
          <a:p>
            <a:pPr indent="0"/>
            <a:endParaRPr lang="en-US" sz="1600" b="1">
              <a:latin typeface="Cambria" panose="02040503050406030204" charset="0"/>
            </a:endParaRPr>
          </a:p>
          <a:p>
            <a:pPr indent="0"/>
            <a:r>
              <a:rPr lang="en-US" sz="1600" b="1">
                <a:solidFill>
                  <a:srgbClr val="FF0000"/>
                </a:solidFill>
                <a:latin typeface="Cambria" panose="02040503050406030204" charset="0"/>
              </a:rPr>
              <a:t>缺点：</a:t>
            </a:r>
            <a:r>
              <a:rPr lang="en-US" sz="1600" b="1">
                <a:latin typeface="Cambria" panose="02040503050406030204" charset="0"/>
              </a:rPr>
              <a:t>• </a:t>
            </a:r>
            <a:r>
              <a:rPr lang="zh-CN" sz="1600" b="1">
                <a:cs typeface="Cambria" panose="02040503050406030204" charset="0"/>
              </a:rPr>
              <a:t>强依赖DB，当DB异常时整个系统不可用，属于致命问题。配置主从复制可以尽可能的增加可用性，但是</a:t>
            </a:r>
            <a:r>
              <a:rPr lang="zh-CN" sz="1600" b="1">
                <a:solidFill>
                  <a:srgbClr val="EC6E12"/>
                </a:solidFill>
                <a:cs typeface="Cambria" panose="02040503050406030204" charset="0"/>
              </a:rPr>
              <a:t>数据一致性</a:t>
            </a:r>
            <a:r>
              <a:rPr lang="zh-CN" sz="1600" b="1">
                <a:cs typeface="Cambria" panose="02040503050406030204" charset="0"/>
              </a:rPr>
              <a:t>在特殊情况下难以保证。主从切换时的不一致可能会导致重复发号。</a:t>
            </a:r>
            <a:endParaRPr lang="zh-CN" sz="1600" b="1">
              <a:cs typeface="Cambria" panose="02040503050406030204" charset="0"/>
            </a:endParaRPr>
          </a:p>
          <a:p>
            <a:pPr indent="0"/>
            <a:r>
              <a:rPr lang="en-US" sz="1600" b="1">
                <a:latin typeface="Cambria" panose="02040503050406030204" charset="0"/>
              </a:rPr>
              <a:t>• </a:t>
            </a:r>
            <a:r>
              <a:rPr lang="zh-CN" sz="1600" b="1">
                <a:cs typeface="Cambria" panose="02040503050406030204" charset="0"/>
              </a:rPr>
              <a:t>ID发号性能瓶颈限制在单台</a:t>
            </a:r>
            <a:r>
              <a:rPr lang="zh-CN" sz="1600" b="1">
                <a:solidFill>
                  <a:srgbClr val="EC6E12"/>
                </a:solidFill>
                <a:cs typeface="Cambria" panose="02040503050406030204" charset="0"/>
              </a:rPr>
              <a:t>MySQL的读写性能</a:t>
            </a:r>
            <a:r>
              <a:rPr lang="zh-CN" sz="1600" b="1">
                <a:cs typeface="Cambria" panose="02040503050406030204" charset="0"/>
              </a:rPr>
              <a:t>。</a:t>
            </a:r>
            <a:endParaRPr lang="zh-CN" altLang="en-US" sz="1600" b="1">
              <a:cs typeface="Cambria" panose="02040503050406030204" charset="0"/>
            </a:endParaRPr>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6946900" y="1173480"/>
            <a:ext cx="4651375" cy="4646295"/>
          </a:xfrm>
          <a:prstGeom prst="rect">
            <a:avLst/>
          </a:prstGeom>
          <a:noFill/>
          <a:ln w="9525">
            <a:noFill/>
          </a:ln>
        </p:spPr>
        <p:txBody>
          <a:bodyPr wrap="square">
            <a:spAutoFit/>
          </a:bodyPr>
          <a:p>
            <a:pPr indent="0"/>
            <a:r>
              <a:rPr lang="zh-CN" sz="1600" b="1">
                <a:cs typeface="Cambria" panose="02040503050406030204" charset="0"/>
              </a:rPr>
              <a:t>这种模式有以下优缺点</a:t>
            </a:r>
            <a:r>
              <a:rPr lang="zh-CN" sz="1400" b="1">
                <a:cs typeface="Cambria" panose="02040503050406030204" charset="0"/>
              </a:rPr>
              <a:t>：优点：</a:t>
            </a:r>
            <a:r>
              <a:rPr lang="en-US" sz="1400" b="1">
                <a:latin typeface="Cambria" panose="02040503050406030204" charset="0"/>
              </a:rPr>
              <a:t>• </a:t>
            </a:r>
            <a:r>
              <a:rPr lang="zh-CN" sz="1400" b="1">
                <a:cs typeface="Cambria" panose="02040503050406030204" charset="0"/>
              </a:rPr>
              <a:t>Leaf服务可以很方便的</a:t>
            </a:r>
            <a:r>
              <a:rPr lang="zh-CN" sz="1400" b="1">
                <a:solidFill>
                  <a:srgbClr val="EC6E12"/>
                </a:solidFill>
                <a:cs typeface="Cambria" panose="02040503050406030204" charset="0"/>
              </a:rPr>
              <a:t>线性扩展</a:t>
            </a:r>
            <a:r>
              <a:rPr lang="zh-CN" sz="1400" b="1">
                <a:cs typeface="Cambria" panose="02040503050406030204" charset="0"/>
              </a:rPr>
              <a:t>，性能完全能够支撑大多数业务场景。</a:t>
            </a:r>
            <a:endParaRPr lang="zh-CN" sz="1400" b="1">
              <a:cs typeface="Cambria" panose="02040503050406030204" charset="0"/>
            </a:endParaRPr>
          </a:p>
          <a:p>
            <a:pPr indent="0"/>
            <a:endParaRPr lang="en-US" sz="1400" b="1">
              <a:latin typeface="Cambria" panose="02040503050406030204" charset="0"/>
              <a:cs typeface="Cambria" panose="02040503050406030204" charset="0"/>
            </a:endParaRPr>
          </a:p>
          <a:p>
            <a:pPr indent="0"/>
            <a:r>
              <a:rPr lang="en-US" sz="1400" b="1">
                <a:latin typeface="Cambria" panose="02040503050406030204" charset="0"/>
              </a:rPr>
              <a:t>• </a:t>
            </a:r>
            <a:r>
              <a:rPr lang="zh-CN" sz="1400" b="1">
                <a:cs typeface="Cambria" panose="02040503050406030204" charset="0"/>
              </a:rPr>
              <a:t>ID号码是</a:t>
            </a:r>
            <a:r>
              <a:rPr lang="zh-CN" sz="1400" b="1">
                <a:solidFill>
                  <a:srgbClr val="EC6E12"/>
                </a:solidFill>
                <a:cs typeface="Cambria" panose="02040503050406030204" charset="0"/>
              </a:rPr>
              <a:t>趋势递增</a:t>
            </a:r>
            <a:r>
              <a:rPr lang="zh-CN" sz="1400" b="1">
                <a:cs typeface="Cambria" panose="02040503050406030204" charset="0"/>
              </a:rPr>
              <a:t>的8byte的64位数字，满足上述数据库存储的主键要求。</a:t>
            </a:r>
            <a:endParaRPr lang="zh-CN" sz="1400" b="1">
              <a:cs typeface="Cambria" panose="02040503050406030204" charset="0"/>
            </a:endParaRPr>
          </a:p>
          <a:p>
            <a:pPr indent="0"/>
            <a:r>
              <a:rPr lang="en-US" sz="1400" b="1">
                <a:latin typeface="Cambria" panose="02040503050406030204" charset="0"/>
              </a:rPr>
              <a:t>• </a:t>
            </a:r>
            <a:r>
              <a:rPr lang="zh-CN" sz="1400" b="1">
                <a:cs typeface="Cambria" panose="02040503050406030204" charset="0"/>
              </a:rPr>
              <a:t>容灾性高：Leaf服务内部有号段缓存，即使DB宕机，短时间内Leaf仍能正常对外提供服务。</a:t>
            </a:r>
            <a:endParaRPr lang="zh-CN" sz="1400" b="1">
              <a:cs typeface="Cambria" panose="02040503050406030204" charset="0"/>
            </a:endParaRPr>
          </a:p>
          <a:p>
            <a:pPr indent="0"/>
            <a:r>
              <a:rPr lang="en-US" sz="1400" b="1">
                <a:latin typeface="Cambria" panose="02040503050406030204" charset="0"/>
              </a:rPr>
              <a:t>• </a:t>
            </a:r>
            <a:r>
              <a:rPr lang="zh-CN" sz="1400" b="1">
                <a:cs typeface="Cambria" panose="02040503050406030204" charset="0"/>
              </a:rPr>
              <a:t>可以自定义max_id的大小，非常方便业务从原有的ID方式上迁移过来。</a:t>
            </a:r>
            <a:endParaRPr lang="zh-CN" sz="1400" b="1">
              <a:cs typeface="Cambria" panose="02040503050406030204" charset="0"/>
            </a:endParaRPr>
          </a:p>
          <a:p>
            <a:pPr indent="0"/>
            <a:endParaRPr lang="zh-CN" sz="1400" b="1">
              <a:cs typeface="Cambria" panose="02040503050406030204" charset="0"/>
            </a:endParaRPr>
          </a:p>
          <a:p>
            <a:pPr indent="0"/>
            <a:r>
              <a:rPr lang="zh-CN" sz="1400" b="1">
                <a:solidFill>
                  <a:srgbClr val="FF0000"/>
                </a:solidFill>
                <a:cs typeface="Cambria" panose="02040503050406030204" charset="0"/>
              </a:rPr>
              <a:t>缺点：</a:t>
            </a:r>
            <a:r>
              <a:rPr lang="en-US" sz="1400" b="1">
                <a:latin typeface="Cambria" panose="02040503050406030204" charset="0"/>
              </a:rPr>
              <a:t>• </a:t>
            </a:r>
            <a:r>
              <a:rPr lang="zh-CN" sz="1400" b="1">
                <a:cs typeface="Cambria" panose="02040503050406030204" charset="0"/>
              </a:rPr>
              <a:t>ID号码</a:t>
            </a:r>
            <a:r>
              <a:rPr lang="zh-CN" sz="1400" b="1">
                <a:solidFill>
                  <a:srgbClr val="FF0000"/>
                </a:solidFill>
                <a:cs typeface="Cambria" panose="02040503050406030204" charset="0"/>
              </a:rPr>
              <a:t>不够随机</a:t>
            </a:r>
            <a:r>
              <a:rPr lang="zh-CN" sz="1400" b="1">
                <a:cs typeface="Cambria" panose="02040503050406030204" charset="0"/>
              </a:rPr>
              <a:t>，能够泄露发号数量的信息，不太安全。</a:t>
            </a:r>
            <a:endParaRPr lang="zh-CN" sz="1400" b="1">
              <a:cs typeface="Cambria" panose="02040503050406030204" charset="0"/>
            </a:endParaRPr>
          </a:p>
          <a:p>
            <a:pPr indent="0"/>
            <a:r>
              <a:rPr lang="en-US" sz="1400" b="1">
                <a:latin typeface="Cambria" panose="02040503050406030204" charset="0"/>
              </a:rPr>
              <a:t>• </a:t>
            </a:r>
            <a:r>
              <a:rPr lang="zh-CN" sz="1400" b="1">
                <a:cs typeface="Cambria" panose="02040503050406030204" charset="0"/>
              </a:rPr>
              <a:t>TP999数据波动大，当号段使用完之后还是会hang在更新数据库的I/O上，tg999数据会出现偶尔的尖刺。</a:t>
            </a:r>
            <a:endParaRPr lang="zh-CN" sz="1400" b="1">
              <a:cs typeface="Cambria" panose="02040503050406030204" charset="0"/>
            </a:endParaRPr>
          </a:p>
          <a:p>
            <a:pPr indent="0"/>
            <a:r>
              <a:rPr lang="en-US" sz="1400" b="1">
                <a:latin typeface="Cambria" panose="02040503050406030204" charset="0"/>
              </a:rPr>
              <a:t>• </a:t>
            </a:r>
            <a:r>
              <a:rPr lang="zh-CN" sz="1400" b="1">
                <a:cs typeface="Cambria" panose="02040503050406030204" charset="0"/>
              </a:rPr>
              <a:t>DB宕机会造成整个系统不可用。</a:t>
            </a:r>
            <a:endParaRPr lang="zh-CN" altLang="en-US" sz="1400" b="1">
              <a:cs typeface="Cambria" panose="02040503050406030204" charset="0"/>
            </a:endParaRPr>
          </a:p>
        </p:txBody>
      </p:sp>
      <p:sp>
        <p:nvSpPr>
          <p:cNvPr id="100" name="文本框 99"/>
          <p:cNvSpPr txBox="1"/>
          <p:nvPr/>
        </p:nvSpPr>
        <p:spPr>
          <a:xfrm>
            <a:off x="4929505" y="27781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sym typeface="+mn-ea"/>
              </a:rPr>
              <a:t>全局业务ID</a:t>
            </a:r>
            <a:endParaRPr lang="zh-CN" altLang="en-US"/>
          </a:p>
        </p:txBody>
      </p:sp>
      <p:sp>
        <p:nvSpPr>
          <p:cNvPr id="2" name="文本框 1"/>
          <p:cNvSpPr txBox="1"/>
          <p:nvPr/>
        </p:nvSpPr>
        <p:spPr>
          <a:xfrm>
            <a:off x="374650" y="796925"/>
            <a:ext cx="5080000" cy="1198880"/>
          </a:xfrm>
          <a:prstGeom prst="rect">
            <a:avLst/>
          </a:prstGeom>
          <a:noFill/>
          <a:ln w="9525">
            <a:noFill/>
          </a:ln>
        </p:spPr>
        <p:txBody>
          <a:bodyPr>
            <a:spAutoFit/>
          </a:bodyPr>
          <a:p>
            <a:pPr indent="0"/>
            <a:r>
              <a:rPr lang="zh-CN" sz="1600" b="1">
                <a:solidFill>
                  <a:srgbClr val="4F81BD"/>
                </a:solidFill>
                <a:ea typeface="宋体" panose="02010600030101010101" pitchFamily="2" charset="-122"/>
              </a:rPr>
              <a:t>类</a:t>
            </a:r>
            <a:r>
              <a:rPr lang="en-US" sz="1600" b="1">
                <a:solidFill>
                  <a:srgbClr val="4F81BD"/>
                </a:solidFill>
                <a:latin typeface="Calibri" panose="020F0502020204030204" charset="0"/>
                <a:ea typeface="宋体" panose="02010600030101010101" pitchFamily="2" charset="-122"/>
                <a:cs typeface="Times New Roman" panose="02020603050405020304" charset="0"/>
              </a:rPr>
              <a:t>snowflake</a:t>
            </a:r>
            <a:r>
              <a:rPr lang="zh-CN" sz="1600" b="1">
                <a:solidFill>
                  <a:srgbClr val="4F81BD"/>
                </a:solidFill>
                <a:ea typeface="宋体" panose="02010600030101010101" pitchFamily="2" charset="-122"/>
              </a:rPr>
              <a:t>方案</a:t>
            </a:r>
            <a:r>
              <a:rPr lang="zh-CN" sz="1400" b="1">
                <a:cs typeface="Cambria" panose="02040503050406030204" charset="0"/>
              </a:rPr>
              <a:t>这种方案大致来说是一种以划分命名空间（UUID也算，由于比较常见，所以单独分析）来生成ID的一种算法，这种方案把64-bit分别划分成多段，分开来标示机器、时间等，比如在snowflake中的64-bit分别表示如下图（图片来自网络）所示：</a:t>
            </a:r>
            <a:endParaRPr lang="zh-CN" altLang="en-US" sz="1400" b="1">
              <a:cs typeface="Cambria" panose="02040503050406030204" charset="0"/>
            </a:endParaRPr>
          </a:p>
        </p:txBody>
      </p:sp>
      <p:pic>
        <p:nvPicPr>
          <p:cNvPr id="3" name="图片 2"/>
          <p:cNvPicPr/>
          <p:nvPr/>
        </p:nvPicPr>
        <p:blipFill>
          <a:blip r:embed="rId1"/>
          <a:stretch>
            <a:fillRect/>
          </a:stretch>
        </p:blipFill>
        <p:spPr>
          <a:xfrm>
            <a:off x="247650" y="2261235"/>
            <a:ext cx="5400675" cy="1323975"/>
          </a:xfrm>
          <a:prstGeom prst="rect">
            <a:avLst/>
          </a:prstGeom>
          <a:noFill/>
          <a:ln w="9525">
            <a:noFill/>
          </a:ln>
        </p:spPr>
      </p:pic>
      <p:sp>
        <p:nvSpPr>
          <p:cNvPr id="101" name="文本框 100"/>
          <p:cNvSpPr txBox="1"/>
          <p:nvPr/>
        </p:nvSpPr>
        <p:spPr>
          <a:xfrm>
            <a:off x="374650" y="3585210"/>
            <a:ext cx="5080000" cy="2491740"/>
          </a:xfrm>
          <a:prstGeom prst="rect">
            <a:avLst/>
          </a:prstGeom>
          <a:noFill/>
          <a:ln w="9525">
            <a:noFill/>
          </a:ln>
        </p:spPr>
        <p:txBody>
          <a:bodyPr>
            <a:spAutoFit/>
          </a:bodyPr>
          <a:p>
            <a:pPr indent="0"/>
            <a:r>
              <a:rPr lang="en-US" sz="1200" b="1">
                <a:latin typeface="Cambria" panose="02040503050406030204" charset="0"/>
                <a:cs typeface="Times New Roman" panose="02020603050405020304" charset="0"/>
              </a:rPr>
              <a:t> 优点：</a:t>
            </a:r>
            <a:endParaRPr lang="en-US" sz="1200" b="1">
              <a:latin typeface="Cambria" panose="02040503050406030204" charset="0"/>
              <a:cs typeface="Times New Roman" panose="02020603050405020304" charset="0"/>
            </a:endParaRPr>
          </a:p>
          <a:p>
            <a:pPr indent="0"/>
            <a:r>
              <a:rPr lang="en-US" sz="1200" b="1">
                <a:latin typeface="Cambria" panose="02040503050406030204" charset="0"/>
                <a:cs typeface="Times New Roman" panose="02020603050405020304" charset="0"/>
              </a:rPr>
              <a:t>- 毫秒数在高位，整个ID都是</a:t>
            </a:r>
            <a:r>
              <a:rPr lang="en-US" sz="1200" b="1">
                <a:solidFill>
                  <a:srgbClr val="FF0000"/>
                </a:solidFill>
                <a:latin typeface="Cambria" panose="02040503050406030204" charset="0"/>
                <a:cs typeface="Times New Roman" panose="02020603050405020304" charset="0"/>
              </a:rPr>
              <a:t>趋势递增</a:t>
            </a:r>
            <a:r>
              <a:rPr lang="en-US" sz="1200" b="1">
                <a:latin typeface="Cambria" panose="02040503050406030204" charset="0"/>
                <a:cs typeface="Times New Roman" panose="02020603050405020304" charset="0"/>
              </a:rPr>
              <a:t>的。</a:t>
            </a:r>
            <a:endParaRPr lang="en-US" sz="1200" b="1">
              <a:latin typeface="Cambria" panose="02040503050406030204" charset="0"/>
              <a:cs typeface="Times New Roman" panose="02020603050405020304" charset="0"/>
            </a:endParaRPr>
          </a:p>
          <a:p>
            <a:pPr indent="0"/>
            <a:r>
              <a:rPr lang="en-US" sz="1200" b="1">
                <a:latin typeface="Cambria" panose="02040503050406030204" charset="0"/>
                <a:cs typeface="Times New Roman" panose="02020603050405020304" charset="0"/>
              </a:rPr>
              <a:t>- 不依赖数据库等第三方系统，</a:t>
            </a:r>
            <a:r>
              <a:rPr lang="en-US" sz="1200" b="1">
                <a:solidFill>
                  <a:srgbClr val="FF0000"/>
                </a:solidFill>
                <a:latin typeface="Cambria" panose="02040503050406030204" charset="0"/>
                <a:cs typeface="Times New Roman" panose="02020603050405020304" charset="0"/>
              </a:rPr>
              <a:t>以服务的方式部署，稳定性更高</a:t>
            </a:r>
            <a:r>
              <a:rPr lang="en-US" sz="1200" b="1">
                <a:latin typeface="Cambria" panose="02040503050406030204" charset="0"/>
                <a:cs typeface="Times New Roman" panose="02020603050405020304" charset="0"/>
              </a:rPr>
              <a:t>，生成ID的性能也是非常高的。</a:t>
            </a:r>
            <a:endParaRPr lang="en-US" sz="1200" b="1">
              <a:latin typeface="Cambria" panose="02040503050406030204" charset="0"/>
              <a:cs typeface="Times New Roman" panose="02020603050405020304" charset="0"/>
            </a:endParaRPr>
          </a:p>
          <a:p>
            <a:pPr indent="0"/>
            <a:r>
              <a:rPr lang="en-US" sz="1200" b="1">
                <a:latin typeface="Cambria" panose="02040503050406030204" charset="0"/>
                <a:cs typeface="Times New Roman" panose="02020603050405020304" charset="0"/>
              </a:rPr>
              <a:t>- 可以根据自身业务特性分配bit位，非常灵活。</a:t>
            </a:r>
            <a:endParaRPr lang="en-US" sz="1200" b="1">
              <a:latin typeface="Cambria" panose="02040503050406030204" charset="0"/>
              <a:cs typeface="Times New Roman" panose="02020603050405020304" charset="0"/>
            </a:endParaRPr>
          </a:p>
          <a:p>
            <a:pPr indent="0"/>
            <a:endParaRPr lang="en-US" sz="1200" b="1" i="1">
              <a:latin typeface="Cambria" panose="02040503050406030204" charset="0"/>
              <a:cs typeface="Times New Roman" panose="02020603050405020304" charset="0"/>
            </a:endParaRPr>
          </a:p>
          <a:p>
            <a:pPr indent="0"/>
            <a:r>
              <a:rPr lang="en-US" sz="1200" b="1" i="1">
                <a:latin typeface="Cambria" panose="02040503050406030204" charset="0"/>
                <a:cs typeface="Times New Roman" panose="02020603050405020304" charset="0"/>
              </a:rPr>
              <a:t>缺点：</a:t>
            </a:r>
            <a:r>
              <a:rPr lang="zh-CN" sz="1200" b="1">
                <a:cs typeface="Cambria" panose="02040503050406030204" charset="0"/>
              </a:rPr>
              <a:t>强依赖机器时钟，如果机器上时钟回拨，会导致发号重复或者服务会处于不可用状态。</a:t>
            </a:r>
            <a:endParaRPr lang="zh-CN" sz="1200" b="1">
              <a:solidFill>
                <a:srgbClr val="4F81BD"/>
              </a:solidFill>
              <a:cs typeface="Cambria" panose="02040503050406030204" charset="0"/>
            </a:endParaRPr>
          </a:p>
          <a:p>
            <a:pPr indent="0"/>
            <a:r>
              <a:rPr lang="zh-CN" sz="1200" b="1">
                <a:solidFill>
                  <a:srgbClr val="4F81BD"/>
                </a:solidFill>
                <a:cs typeface="Cambria" panose="02040503050406030204" charset="0"/>
                <a:hlinkClick r:id="rId2"/>
              </a:rPr>
              <a:t>MongoDB官方文档 ObjectID</a:t>
            </a:r>
            <a:r>
              <a:rPr lang="zh-CN" sz="1200" b="1">
                <a:cs typeface="Cambria" panose="02040503050406030204" charset="0"/>
              </a:rPr>
              <a:t>可以算作是和snowflake类似方法，通过“时间+机器码+pid+inc”共12个字节，通过4+3+2+3的方式最终标识成一个24长度的十六进制字符。</a:t>
            </a:r>
            <a:endParaRPr lang="zh-CN" altLang="en-US" b="1"/>
          </a:p>
        </p:txBody>
      </p:sp>
      <p:sp>
        <p:nvSpPr>
          <p:cNvPr id="4" name="文本框 3"/>
          <p:cNvSpPr txBox="1"/>
          <p:nvPr/>
        </p:nvSpPr>
        <p:spPr>
          <a:xfrm>
            <a:off x="6264275" y="841692"/>
            <a:ext cx="5080000" cy="1168400"/>
          </a:xfrm>
          <a:prstGeom prst="rect">
            <a:avLst/>
          </a:prstGeom>
          <a:noFill/>
          <a:ln w="9525">
            <a:noFill/>
          </a:ln>
        </p:spPr>
        <p:txBody>
          <a:bodyPr>
            <a:spAutoFit/>
          </a:bodyPr>
          <a:p>
            <a:pPr indent="0"/>
            <a:r>
              <a:rPr lang="zh-CN" sz="1400" b="1">
                <a:cs typeface="Cambria" panose="02040503050406030204" charset="0"/>
              </a:rPr>
              <a:t>双buffer优化</a:t>
            </a:r>
            <a:r>
              <a:rPr lang="en-US" sz="1400" b="1">
                <a:latin typeface="Cambria" panose="02040503050406030204" charset="0"/>
                <a:cs typeface="Times New Roman" panose="02020603050405020304" charset="0"/>
              </a:rPr>
              <a:t> </a:t>
            </a:r>
            <a:r>
              <a:rPr lang="zh-CN" sz="1400" b="1">
                <a:cs typeface="Cambria" panose="02040503050406030204" charset="0"/>
              </a:rPr>
              <a:t>即当号段消费到某个点时就异步的把下一个号段加载到内存中。而不需要等到号段用尽的时候才去更新号段。</a:t>
            </a:r>
            <a:r>
              <a:rPr lang="zh-CN" sz="1400">
                <a:cs typeface="Cambria" panose="02040503050406030204" charset="0"/>
              </a:rPr>
              <a:t>这样做就可以很大程度上的降低系统的TP999指标。详细实现如下图所示：</a:t>
            </a:r>
            <a:endParaRPr lang="zh-CN" altLang="en-US" sz="1400">
              <a:cs typeface="Cambria" panose="02040503050406030204" charset="0"/>
            </a:endParaRPr>
          </a:p>
        </p:txBody>
      </p:sp>
      <p:pic>
        <p:nvPicPr>
          <p:cNvPr id="5" name="图片 4"/>
          <p:cNvPicPr/>
          <p:nvPr/>
        </p:nvPicPr>
        <p:blipFill>
          <a:blip r:embed="rId3"/>
          <a:stretch>
            <a:fillRect/>
          </a:stretch>
        </p:blipFill>
        <p:spPr>
          <a:xfrm>
            <a:off x="6264275" y="2182177"/>
            <a:ext cx="5334000" cy="2628900"/>
          </a:xfrm>
          <a:prstGeom prst="rect">
            <a:avLst/>
          </a:prstGeom>
          <a:noFill/>
          <a:ln w="9525">
            <a:noFill/>
          </a:ln>
        </p:spPr>
      </p:pic>
      <p:pic>
        <p:nvPicPr>
          <p:cNvPr id="6" name="图片 5" descr="5e4ff128"/>
          <p:cNvPicPr>
            <a:picLocks noChangeAspect="1"/>
          </p:cNvPicPr>
          <p:nvPr/>
        </p:nvPicPr>
        <p:blipFill>
          <a:blip r:embed="rId4"/>
          <a:stretch>
            <a:fillRect/>
          </a:stretch>
        </p:blipFill>
        <p:spPr>
          <a:xfrm>
            <a:off x="-304800" y="770255"/>
            <a:ext cx="6334125" cy="5317490"/>
          </a:xfrm>
          <a:prstGeom prst="rect">
            <a:avLst/>
          </a:prstGeom>
        </p:spPr>
      </p:pic>
      <p:sp>
        <p:nvSpPr>
          <p:cNvPr id="8" name="文本框 7"/>
          <p:cNvSpPr txBox="1"/>
          <p:nvPr/>
        </p:nvSpPr>
        <p:spPr>
          <a:xfrm>
            <a:off x="6391275" y="4810760"/>
            <a:ext cx="5080000" cy="1014730"/>
          </a:xfrm>
          <a:prstGeom prst="rect">
            <a:avLst/>
          </a:prstGeom>
          <a:noFill/>
          <a:ln w="9525">
            <a:noFill/>
          </a:ln>
        </p:spPr>
        <p:txBody>
          <a:bodyPr wrap="square">
            <a:spAutoFit/>
          </a:bodyPr>
          <a:p>
            <a:pPr marL="304800" indent="-304800"/>
            <a:r>
              <a:rPr lang="en-US" sz="1200" b="0">
                <a:latin typeface="Cambria" panose="02040503050406030204" charset="0"/>
              </a:rPr>
              <a:t>• </a:t>
            </a:r>
            <a:r>
              <a:rPr lang="zh-CN" sz="1200" b="0">
                <a:cs typeface="Cambria" panose="02040503050406030204" charset="0"/>
              </a:rPr>
              <a:t>每个biz-tag都有消费速度监控，通常推荐segment长度设置为服务</a:t>
            </a:r>
            <a:r>
              <a:rPr lang="zh-CN" sz="1200" b="1">
                <a:cs typeface="Cambria" panose="02040503050406030204" charset="0"/>
              </a:rPr>
              <a:t>高峰期发号QPS的600倍（10分钟）</a:t>
            </a:r>
            <a:r>
              <a:rPr lang="zh-CN" sz="1200" b="0">
                <a:cs typeface="Cambria" panose="02040503050406030204" charset="0"/>
              </a:rPr>
              <a:t>，这样即使DB宕机，Leaf仍能</a:t>
            </a:r>
            <a:r>
              <a:rPr lang="zh-CN" sz="1200" b="1">
                <a:cs typeface="Cambria" panose="02040503050406030204" charset="0"/>
              </a:rPr>
              <a:t>持续发号10-20分钟不受影响</a:t>
            </a:r>
            <a:r>
              <a:rPr lang="zh-CN" sz="1200" b="0">
                <a:cs typeface="Cambria" panose="02040503050406030204" charset="0"/>
              </a:rPr>
              <a:t>。</a:t>
            </a:r>
            <a:r>
              <a:rPr lang="en-US" sz="1200" b="0">
                <a:latin typeface="Cambria" panose="02040503050406030204" charset="0"/>
              </a:rPr>
              <a:t>• </a:t>
            </a:r>
            <a:r>
              <a:rPr lang="zh-CN" sz="1200" b="0">
                <a:cs typeface="Cambria" panose="02040503050406030204" charset="0"/>
              </a:rPr>
              <a:t>每次请求来临时都会判断下个号段的状态，从而更新此号段，所以偶尔的网络抖动不会影响下个号段的更新。</a:t>
            </a:r>
            <a:endParaRPr lang="zh-CN" altLang="en-US"/>
          </a:p>
        </p:txBody>
      </p:sp>
      <p:sp>
        <p:nvSpPr>
          <p:cNvPr id="9" name="文本框 8"/>
          <p:cNvSpPr txBox="1"/>
          <p:nvPr/>
        </p:nvSpPr>
        <p:spPr>
          <a:xfrm>
            <a:off x="6029325" y="673100"/>
            <a:ext cx="2613025" cy="368300"/>
          </a:xfrm>
          <a:prstGeom prst="rect">
            <a:avLst/>
          </a:prstGeom>
          <a:noFill/>
        </p:spPr>
        <p:txBody>
          <a:bodyPr wrap="none" rtlCol="0" anchor="t">
            <a:spAutoFit/>
          </a:bodyPr>
          <a:p>
            <a:r>
              <a:rPr lang="en-US" b="1">
                <a:solidFill>
                  <a:srgbClr val="4F81BD"/>
                </a:solidFill>
                <a:latin typeface="Calibri" panose="020F0502020204030204" charset="0"/>
                <a:ea typeface="宋体" panose="02010600030101010101" pitchFamily="2" charset="-122"/>
                <a:cs typeface="Times New Roman" panose="02020603050405020304" charset="0"/>
                <a:sym typeface="+mn-ea"/>
              </a:rPr>
              <a:t>Leaf-segment</a:t>
            </a:r>
            <a:r>
              <a:rPr lang="zh-CN" b="1">
                <a:solidFill>
                  <a:srgbClr val="4F81BD"/>
                </a:solidFill>
                <a:ea typeface="宋体" panose="02010600030101010101" pitchFamily="2" charset="-122"/>
                <a:sym typeface="+mn-ea"/>
              </a:rPr>
              <a:t>数据库方案</a:t>
            </a:r>
            <a:endParaRPr lang="zh-CN" altLang="en-US"/>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xit" presetSubtype="4" fill="hold" grpId="1" nodeType="clickEffect">
                                  <p:stCondLst>
                                    <p:cond delay="0"/>
                                  </p:stCondLst>
                                  <p:childTnLst>
                                    <p:anim calcmode="lin" valueType="num">
                                      <p:cBhvr additive="base">
                                        <p:cTn id="19" dur="500"/>
                                        <p:tgtEl>
                                          <p:spTgt spid="10"/>
                                        </p:tgtEl>
                                        <p:attrNameLst>
                                          <p:attrName>ppt_y</p:attrName>
                                        </p:attrNameLst>
                                      </p:cBhvr>
                                      <p:tavLst>
                                        <p:tav tm="0">
                                          <p:val>
                                            <p:strVal val="#ppt_y"/>
                                          </p:val>
                                        </p:tav>
                                        <p:tav tm="100000">
                                          <p:val>
                                            <p:strVal val="#ppt_y+#ppt_h*1.125000"/>
                                          </p:val>
                                        </p:tav>
                                      </p:tavLst>
                                    </p:anim>
                                    <p:animEffect transition="out" filter="wipe(down)">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6" presetClass="entr" presetSubtype="21"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4"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624705" y="297498"/>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Leaf-snowflake方案</a:t>
            </a:r>
            <a:endParaRPr sz="1600" b="1">
              <a:solidFill>
                <a:srgbClr val="4F81BD"/>
              </a:solidFill>
              <a:ea typeface="宋体" panose="02010600030101010101" pitchFamily="2" charset="-122"/>
            </a:endParaRPr>
          </a:p>
        </p:txBody>
      </p:sp>
      <p:pic>
        <p:nvPicPr>
          <p:cNvPr id="10" name="Picture"/>
          <p:cNvPicPr>
            <a:picLocks noChangeAspect="1" noChangeArrowheads="1"/>
          </p:cNvPicPr>
          <p:nvPr/>
        </p:nvPicPr>
        <p:blipFill>
          <a:blip r:embed="rId1"/>
          <a:stretch>
            <a:fillRect/>
          </a:stretch>
        </p:blipFill>
        <p:spPr>
          <a:xfrm>
            <a:off x="685800" y="1095375"/>
            <a:ext cx="5334000" cy="2359025"/>
          </a:xfrm>
          <a:prstGeom prst="rect">
            <a:avLst/>
          </a:prstGeom>
          <a:noFill/>
          <a:ln w="9525">
            <a:noFill/>
          </a:ln>
        </p:spPr>
      </p:pic>
      <p:sp>
        <p:nvSpPr>
          <p:cNvPr id="101" name="文本框 100"/>
          <p:cNvSpPr txBox="1"/>
          <p:nvPr/>
        </p:nvSpPr>
        <p:spPr>
          <a:xfrm>
            <a:off x="527685" y="3463290"/>
            <a:ext cx="5365115" cy="3322955"/>
          </a:xfrm>
          <a:prstGeom prst="rect">
            <a:avLst/>
          </a:prstGeom>
          <a:noFill/>
          <a:ln w="9525">
            <a:noFill/>
          </a:ln>
        </p:spPr>
        <p:txBody>
          <a:bodyPr wrap="square">
            <a:spAutoFit/>
          </a:bodyPr>
          <a:p>
            <a:pPr indent="0"/>
            <a:r>
              <a:rPr lang="zh-CN" sz="1400" b="1">
                <a:cs typeface="Cambria" panose="02040503050406030204" charset="0"/>
              </a:rPr>
              <a:t>Leaf-snowflake方案完全沿用snowflake方案的bit位设计，即是</a:t>
            </a:r>
            <a:r>
              <a:rPr lang="zh-CN" sz="1400" b="1">
                <a:solidFill>
                  <a:srgbClr val="EC6E12"/>
                </a:solidFill>
                <a:cs typeface="Cambria" panose="02040503050406030204" charset="0"/>
              </a:rPr>
              <a:t>“1+41+10+12”</a:t>
            </a:r>
            <a:r>
              <a:rPr lang="zh-CN" sz="1400" b="1">
                <a:cs typeface="Cambria" panose="02040503050406030204" charset="0"/>
              </a:rPr>
              <a:t>的方式组装ID号。对于workerID的分配，当服务集群数量较小的情况下，完全可以手动配置。Leaf服务规模较大，动手配置成本太高。所以使用Zookeeper</a:t>
            </a:r>
            <a:r>
              <a:rPr lang="zh-CN" sz="1400" b="1">
                <a:solidFill>
                  <a:srgbClr val="EC6E12"/>
                </a:solidFill>
                <a:cs typeface="Cambria" panose="02040503050406030204" charset="0"/>
              </a:rPr>
              <a:t>持久顺序节点</a:t>
            </a:r>
            <a:r>
              <a:rPr lang="zh-CN" sz="1400" b="1">
                <a:cs typeface="Cambria" panose="02040503050406030204" charset="0"/>
              </a:rPr>
              <a:t>的特性自动对snowflake节点配置wokerID。Leaf-snowflake是按照下面几个步骤启动的：</a:t>
            </a:r>
            <a:endParaRPr lang="zh-CN" sz="1400" b="1">
              <a:cs typeface="Cambria" panose="02040503050406030204" charset="0"/>
            </a:endParaRPr>
          </a:p>
          <a:p>
            <a:pPr indent="0"/>
            <a:r>
              <a:rPr lang="zh-CN" sz="1400" b="1">
                <a:cs typeface="Cambria" panose="02040503050406030204" charset="0"/>
              </a:rPr>
              <a:t>启动Leaf-snowflake服务，连接Zookeeper，在leaf_forever父节点下检查自己是否已经注册过（是否有该顺序子节点）。</a:t>
            </a:r>
            <a:endParaRPr lang="zh-CN" sz="1400" b="1">
              <a:cs typeface="Cambria" panose="02040503050406030204" charset="0"/>
            </a:endParaRPr>
          </a:p>
          <a:p>
            <a:pPr indent="0"/>
            <a:r>
              <a:rPr lang="zh-CN" sz="1400" b="1">
                <a:cs typeface="Cambria" panose="02040503050406030204" charset="0"/>
              </a:rPr>
              <a:t>如果有注册过直接取回自己的workerID（zk顺序节点生成的int类型ID号），启动服务。</a:t>
            </a:r>
            <a:endParaRPr lang="zh-CN" sz="1400" b="1">
              <a:cs typeface="Cambria" panose="02040503050406030204" charset="0"/>
            </a:endParaRPr>
          </a:p>
          <a:p>
            <a:pPr indent="0"/>
            <a:r>
              <a:rPr lang="zh-CN" sz="1400" b="1">
                <a:cs typeface="Cambria" panose="02040503050406030204" charset="0"/>
              </a:rPr>
              <a:t>如果没有注册过，就在该父节点下面</a:t>
            </a:r>
            <a:r>
              <a:rPr lang="zh-CN" sz="1400" b="1">
                <a:solidFill>
                  <a:srgbClr val="EC6E12"/>
                </a:solidFill>
                <a:cs typeface="Cambria" panose="02040503050406030204" charset="0"/>
              </a:rPr>
              <a:t>创建一个持久顺序节点</a:t>
            </a:r>
            <a:r>
              <a:rPr lang="zh-CN" sz="1400" b="1">
                <a:cs typeface="Cambria" panose="02040503050406030204" charset="0"/>
              </a:rPr>
              <a:t>，创建成功后取回顺序号当做自己的workerID号，启动服务。</a:t>
            </a:r>
            <a:endParaRPr lang="zh-CN" altLang="en-US" sz="1400" b="1">
              <a:cs typeface="Cambria" panose="02040503050406030204" charset="0"/>
            </a:endParaRPr>
          </a:p>
        </p:txBody>
      </p:sp>
      <p:sp>
        <p:nvSpPr>
          <p:cNvPr id="2" name="文本框 1"/>
          <p:cNvSpPr txBox="1"/>
          <p:nvPr/>
        </p:nvSpPr>
        <p:spPr>
          <a:xfrm>
            <a:off x="6019800" y="3463290"/>
            <a:ext cx="5699125" cy="2676525"/>
          </a:xfrm>
          <a:prstGeom prst="rect">
            <a:avLst/>
          </a:prstGeom>
          <a:noFill/>
          <a:ln w="9525">
            <a:noFill/>
          </a:ln>
        </p:spPr>
        <p:txBody>
          <a:bodyPr wrap="square">
            <a:spAutoFit/>
          </a:bodyPr>
          <a:p>
            <a:pPr marL="304800" indent="-304800"/>
            <a:r>
              <a:rPr lang="en-US" sz="1400" b="1">
                <a:latin typeface="Cambria" panose="02040503050406030204" charset="0"/>
              </a:rPr>
              <a:t>        • </a:t>
            </a:r>
            <a:r>
              <a:rPr lang="zh-CN" sz="1400" b="1">
                <a:cs typeface="Cambria" panose="02040503050406030204" charset="0"/>
              </a:rPr>
              <a:t>第1位置为0。</a:t>
            </a:r>
            <a:r>
              <a:rPr lang="en-US" sz="1400" b="1">
                <a:latin typeface="Cambria" panose="02040503050406030204" charset="0"/>
              </a:rPr>
              <a:t>• </a:t>
            </a:r>
            <a:r>
              <a:rPr lang="zh-CN" sz="1400" b="1">
                <a:cs typeface="Cambria" panose="02040503050406030204" charset="0"/>
              </a:rPr>
              <a:t>第2-42位是相对时间戳，通过当前时间戳减去一个固定的历史时间戳生成。</a:t>
            </a:r>
            <a:r>
              <a:rPr lang="en-US" sz="1400" b="1">
                <a:latin typeface="Cambria" panose="02040503050406030204" charset="0"/>
              </a:rPr>
              <a:t>• </a:t>
            </a:r>
            <a:r>
              <a:rPr lang="zh-CN" sz="1400" b="1">
                <a:cs typeface="Cambria" panose="02040503050406030204" charset="0"/>
              </a:rPr>
              <a:t>第43-52位是机器号workerID，每个Server的机器ID不同。</a:t>
            </a:r>
            <a:r>
              <a:rPr lang="en-US" sz="1400" b="1">
                <a:latin typeface="Cambria" panose="02040503050406030204" charset="0"/>
              </a:rPr>
              <a:t>• </a:t>
            </a:r>
            <a:r>
              <a:rPr lang="zh-CN" sz="1400" b="1">
                <a:cs typeface="Cambria" panose="02040503050406030204" charset="0"/>
              </a:rPr>
              <a:t>第53-64位是自增ID。</a:t>
            </a:r>
            <a:endParaRPr lang="zh-CN" sz="1400" b="1">
              <a:cs typeface="Cambria" panose="02040503050406030204" charset="0"/>
            </a:endParaRPr>
          </a:p>
          <a:p>
            <a:pPr marL="304800" indent="-304800"/>
            <a:r>
              <a:rPr lang="zh-CN" sz="1400" b="1">
                <a:solidFill>
                  <a:srgbClr val="EC6E12"/>
                </a:solidFill>
                <a:cs typeface="Cambria" panose="02040503050406030204" charset="0"/>
              </a:rPr>
              <a:t>这样通过时间+机器号+自ID的组合</a:t>
            </a:r>
            <a:endParaRPr lang="zh-CN" sz="1400" b="1">
              <a:solidFill>
                <a:srgbClr val="EC6E12"/>
              </a:solidFill>
              <a:cs typeface="Cambria" panose="02040503050406030204" charset="0"/>
            </a:endParaRPr>
          </a:p>
          <a:p>
            <a:pPr marL="304800" indent="-304800"/>
            <a:r>
              <a:rPr lang="en-US" altLang="zh-CN" sz="1400" b="1">
                <a:solidFill>
                  <a:srgbClr val="EC6E12"/>
                </a:solidFill>
                <a:cs typeface="Cambria" panose="02040503050406030204" charset="0"/>
              </a:rPr>
              <a:t>	</a:t>
            </a:r>
            <a:r>
              <a:rPr lang="zh-CN" sz="1400" b="1">
                <a:solidFill>
                  <a:srgbClr val="EC6E12"/>
                </a:solidFill>
                <a:cs typeface="Cambria" panose="02040503050406030204" charset="0"/>
              </a:rPr>
              <a:t>实现了完全分布式的ID下发。</a:t>
            </a:r>
            <a:r>
              <a:rPr lang="zh-CN" sz="1400" b="1">
                <a:solidFill>
                  <a:schemeClr val="tx1"/>
                </a:solidFill>
                <a:cs typeface="Cambria" panose="02040503050406030204" charset="0"/>
              </a:rPr>
              <a:t>在这里，同时对</a:t>
            </a:r>
            <a:r>
              <a:rPr lang="zh-CN" sz="1400" b="1">
                <a:solidFill>
                  <a:srgbClr val="EC6E12"/>
                </a:solidFill>
                <a:cs typeface="Cambria" panose="02040503050406030204" charset="0"/>
              </a:rPr>
              <a:t>ZooKeeper</a:t>
            </a:r>
            <a:r>
              <a:rPr lang="zh-CN" sz="1400" b="1">
                <a:solidFill>
                  <a:schemeClr val="tx1"/>
                </a:solidFill>
                <a:cs typeface="Cambria" panose="02040503050406030204" charset="0"/>
              </a:rPr>
              <a:t>生成机器号做了弱依赖处理，即使ZooKeeper有问题，也不会影响服务。Leaf在第一次从ZooKeeper拿取workerID后，会在本机文件系统上缓存一个workerID文件。即使ZooKeeper出现问题，同时恰好机器也在重启，也能保证服务的正常运行</a:t>
            </a:r>
            <a:endParaRPr lang="zh-CN" altLang="en-US" sz="1400" b="1">
              <a:solidFill>
                <a:schemeClr val="tx1"/>
              </a:solidFill>
              <a:cs typeface="Cambria" panose="02040503050406030204" charset="0"/>
            </a:endParaRPr>
          </a:p>
        </p:txBody>
      </p:sp>
      <p:sp>
        <p:nvSpPr>
          <p:cNvPr id="3" name="文本框 2"/>
          <p:cNvSpPr txBox="1"/>
          <p:nvPr/>
        </p:nvSpPr>
        <p:spPr>
          <a:xfrm>
            <a:off x="6377305" y="857250"/>
            <a:ext cx="4984750" cy="1229995"/>
          </a:xfrm>
          <a:prstGeom prst="rect">
            <a:avLst/>
          </a:prstGeom>
          <a:noFill/>
          <a:ln w="9525">
            <a:noFill/>
          </a:ln>
        </p:spPr>
        <p:txBody>
          <a:bodyPr wrap="square">
            <a:spAutoFit/>
          </a:bodyPr>
          <a:p>
            <a:pPr indent="0"/>
            <a:r>
              <a:rPr lang="en-US" b="1">
                <a:solidFill>
                  <a:srgbClr val="4F81BD"/>
                </a:solidFill>
                <a:latin typeface="Calibri" panose="020F0502020204030204" charset="0"/>
                <a:ea typeface="宋体" panose="02010600030101010101" pitchFamily="2" charset="-122"/>
                <a:cs typeface="Times New Roman" panose="02020603050405020304" charset="0"/>
              </a:rPr>
              <a:t>Leaf</a:t>
            </a:r>
            <a:r>
              <a:rPr lang="zh-CN" b="1">
                <a:solidFill>
                  <a:srgbClr val="4F81BD"/>
                </a:solidFill>
                <a:ea typeface="宋体" panose="02010600030101010101" pitchFamily="2" charset="-122"/>
              </a:rPr>
              <a:t>监控</a:t>
            </a:r>
            <a:r>
              <a:rPr lang="zh-CN" sz="1400" b="1">
                <a:cs typeface="Cambria" panose="02040503050406030204" charset="0"/>
              </a:rPr>
              <a:t>针对服务自身的监控，Leaf提供了Web层的内存数据映射界面，可以实时看到所有号段的下发状态。比如每个号段双Buffer的使用情况，当前ID下发到了哪个位置等信息都可以在Web界面上查看。</a:t>
            </a:r>
            <a:endParaRPr lang="zh-CN" altLang="en-US" sz="1400" b="1">
              <a:cs typeface="Cambria" panose="02040503050406030204" charset="0"/>
            </a:endParaRPr>
          </a:p>
        </p:txBody>
      </p:sp>
      <p:pic>
        <p:nvPicPr>
          <p:cNvPr id="4" name="图片 3"/>
          <p:cNvPicPr/>
          <p:nvPr/>
        </p:nvPicPr>
        <p:blipFill>
          <a:blip r:embed="rId2"/>
          <a:stretch>
            <a:fillRect/>
          </a:stretch>
        </p:blipFill>
        <p:spPr>
          <a:xfrm>
            <a:off x="6236335" y="2139315"/>
            <a:ext cx="5400675" cy="1323975"/>
          </a:xfrm>
          <a:prstGeom prst="rect">
            <a:avLst/>
          </a:prstGeom>
          <a:noFill/>
          <a:ln w="9525">
            <a:noFill/>
          </a:ln>
        </p:spPr>
      </p:pic>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624705" y="297498"/>
            <a:ext cx="5080000" cy="398780"/>
          </a:xfrm>
          <a:prstGeom prst="rect">
            <a:avLst/>
          </a:prstGeom>
          <a:noFill/>
          <a:ln w="9525">
            <a:noFill/>
          </a:ln>
        </p:spPr>
        <p:txBody>
          <a:bodyPr>
            <a:spAutoFit/>
          </a:bodyPr>
          <a:p>
            <a:pPr indent="0"/>
            <a:r>
              <a:rPr sz="2000" b="1">
                <a:solidFill>
                  <a:srgbClr val="4F81BD"/>
                </a:solidFill>
                <a:effectLst>
                  <a:outerShdw blurRad="38100" dist="38100" dir="2700000" algn="tl">
                    <a:srgbClr val="000000">
                      <a:alpha val="43137"/>
                    </a:srgbClr>
                  </a:outerShdw>
                </a:effectLst>
                <a:ea typeface="宋体" panose="02010600030101010101" pitchFamily="2" charset="-122"/>
              </a:rPr>
              <a:t>Session有什么问题</a:t>
            </a:r>
            <a:endParaRPr sz="2000" b="1">
              <a:solidFill>
                <a:srgbClr val="4F81BD"/>
              </a:solidFill>
              <a:effectLst>
                <a:outerShdw blurRad="38100" dist="38100" dir="2700000" algn="tl">
                  <a:srgbClr val="000000">
                    <a:alpha val="43137"/>
                  </a:srgbClr>
                </a:outerShdw>
              </a:effectLst>
              <a:ea typeface="宋体" panose="02010600030101010101" pitchFamily="2" charset="-122"/>
            </a:endParaRPr>
          </a:p>
        </p:txBody>
      </p:sp>
      <p:sp>
        <p:nvSpPr>
          <p:cNvPr id="101" name="文本框 100"/>
          <p:cNvSpPr txBox="1"/>
          <p:nvPr/>
        </p:nvSpPr>
        <p:spPr>
          <a:xfrm>
            <a:off x="508000" y="928053"/>
            <a:ext cx="5080000" cy="460375"/>
          </a:xfrm>
          <a:prstGeom prst="rect">
            <a:avLst/>
          </a:prstGeom>
          <a:noFill/>
          <a:ln w="9525">
            <a:noFill/>
          </a:ln>
        </p:spPr>
        <p:txBody>
          <a:bodyPr>
            <a:spAutoFit/>
          </a:bodyPr>
          <a:p>
            <a:pPr indent="0"/>
            <a:r>
              <a:rPr lang="zh-CN" sz="2400" b="1">
                <a:solidFill>
                  <a:srgbClr val="EC6E12"/>
                </a:solidFill>
                <a:ea typeface="宋体" panose="02010600030101010101" pitchFamily="2" charset="-122"/>
              </a:rPr>
              <a:t>用户会话</a:t>
            </a:r>
            <a:r>
              <a:rPr lang="en-US" sz="2400" b="1">
                <a:solidFill>
                  <a:srgbClr val="EC6E12"/>
                </a:solidFill>
                <a:latin typeface="Calibri" panose="020F0502020204030204" charset="0"/>
                <a:ea typeface="宋体" panose="02010600030101010101" pitchFamily="2" charset="-122"/>
                <a:cs typeface="Times New Roman" panose="02020603050405020304" charset="0"/>
              </a:rPr>
              <a:t>Session</a:t>
            </a:r>
            <a:endParaRPr lang="en-US" altLang="en-US" sz="2400" b="1">
              <a:solidFill>
                <a:srgbClr val="EC6E12"/>
              </a:solidFill>
              <a:latin typeface="Calibri" panose="020F0502020204030204" charset="0"/>
              <a:ea typeface="宋体" panose="02010600030101010101" pitchFamily="2" charset="-122"/>
              <a:cs typeface="Times New Roman" panose="02020603050405020304" charset="0"/>
            </a:endParaRPr>
          </a:p>
        </p:txBody>
      </p:sp>
      <p:sp>
        <p:nvSpPr>
          <p:cNvPr id="2" name="文本框 1"/>
          <p:cNvSpPr txBox="1"/>
          <p:nvPr/>
        </p:nvSpPr>
        <p:spPr>
          <a:xfrm>
            <a:off x="508000" y="1454150"/>
            <a:ext cx="4597400" cy="3014980"/>
          </a:xfrm>
          <a:prstGeom prst="rect">
            <a:avLst/>
          </a:prstGeom>
          <a:noFill/>
          <a:ln w="9525">
            <a:noFill/>
          </a:ln>
        </p:spPr>
        <p:txBody>
          <a:bodyPr wrap="square">
            <a:spAutoFit/>
          </a:bodyPr>
          <a:p>
            <a:pPr indent="0"/>
            <a:r>
              <a:rPr lang="zh-CN" sz="1600" b="1">
                <a:cs typeface="Cambria" panose="02040503050406030204" charset="0"/>
              </a:rPr>
              <a:t> Session 是用于</a:t>
            </a:r>
            <a:r>
              <a:rPr lang="zh-CN" sz="1600" b="1">
                <a:solidFill>
                  <a:srgbClr val="EC6E12"/>
                </a:solidFill>
                <a:cs typeface="Cambria" panose="02040503050406030204" charset="0"/>
              </a:rPr>
              <a:t>保持状态</a:t>
            </a:r>
            <a:r>
              <a:rPr lang="zh-CN" sz="1600" b="1">
                <a:cs typeface="Cambria" panose="02040503050406030204" charset="0"/>
              </a:rPr>
              <a:t>的基于 Web 服务器的方法，在 Web 服务器上保持用户的状态信息供在任何时间从任何页访问。Session 允许通过将对象存储在 Web 服务器的内存中在整个</a:t>
            </a:r>
            <a:r>
              <a:rPr lang="zh-CN" sz="1600" b="1">
                <a:solidFill>
                  <a:srgbClr val="EC6E12"/>
                </a:solidFill>
                <a:cs typeface="Cambria" panose="02040503050406030204" charset="0"/>
              </a:rPr>
              <a:t>用户会话过程中</a:t>
            </a:r>
            <a:r>
              <a:rPr lang="zh-CN" sz="1600" b="1">
                <a:cs typeface="Cambria" panose="02040503050406030204" charset="0"/>
              </a:rPr>
              <a:t>保持任何对象。当我们使用用户名和密码登陆网站，系统会首先验证当前登陆用户是否合法，当合法后将用户名等相关信息保存在</a:t>
            </a:r>
            <a:r>
              <a:rPr lang="en-US" sz="1600" b="1">
                <a:latin typeface="Cambria" panose="02040503050406030204" charset="0"/>
                <a:cs typeface="Times New Roman" panose="02020603050405020304" charset="0"/>
              </a:rPr>
              <a:t>Session </a:t>
            </a:r>
            <a:r>
              <a:rPr lang="zh-CN" sz="1600" b="1">
                <a:cs typeface="Cambria" panose="02040503050406030204" charset="0"/>
              </a:rPr>
              <a:t>中。登陆后点击进入某功能页面时，系统也会去判断当前你是否有访问权限，判断的方式是验证Session 中的内容是否正确。</a:t>
            </a:r>
            <a:endParaRPr lang="zh-CN" sz="1600" b="1">
              <a:cs typeface="Cambria" panose="02040503050406030204" charset="0"/>
            </a:endParaRPr>
          </a:p>
          <a:p>
            <a:pPr indent="0"/>
            <a:endParaRPr lang="en-US" sz="1400" b="1">
              <a:latin typeface="Calibri" panose="020F0502020204030204" charset="0"/>
              <a:ea typeface="宋体" panose="02010600030101010101" pitchFamily="2" charset="-122"/>
              <a:cs typeface="Times New Roman" panose="02020603050405020304" charset="0"/>
            </a:endParaRPr>
          </a:p>
          <a:p>
            <a:endParaRPr lang="zh-CN" altLang="en-US" sz="1600" b="1">
              <a:cs typeface="Cambria" panose="02040503050406030204" charset="0"/>
            </a:endParaRPr>
          </a:p>
        </p:txBody>
      </p:sp>
      <p:pic>
        <p:nvPicPr>
          <p:cNvPr id="3" name="图片 2"/>
          <p:cNvPicPr>
            <a:picLocks noChangeAspect="1"/>
          </p:cNvPicPr>
          <p:nvPr/>
        </p:nvPicPr>
        <p:blipFill>
          <a:blip r:embed="rId1"/>
          <a:stretch>
            <a:fillRect/>
          </a:stretch>
        </p:blipFill>
        <p:spPr>
          <a:xfrm>
            <a:off x="5387975" y="635000"/>
            <a:ext cx="6457950" cy="3009900"/>
          </a:xfrm>
          <a:prstGeom prst="rect">
            <a:avLst/>
          </a:prstGeom>
        </p:spPr>
      </p:pic>
      <p:sp>
        <p:nvSpPr>
          <p:cNvPr id="4" name="文本框 3"/>
          <p:cNvSpPr txBox="1"/>
          <p:nvPr/>
        </p:nvSpPr>
        <p:spPr>
          <a:xfrm>
            <a:off x="778510" y="4193540"/>
            <a:ext cx="9901555" cy="2306955"/>
          </a:xfrm>
          <a:prstGeom prst="rect">
            <a:avLst/>
          </a:prstGeom>
          <a:noFill/>
        </p:spPr>
        <p:txBody>
          <a:bodyPr wrap="square" rtlCol="0" anchor="t">
            <a:spAutoFit/>
          </a:bodyPr>
          <a:p>
            <a:pPr indent="0"/>
            <a:r>
              <a:rPr lang="en-US" b="1">
                <a:latin typeface="Calibri" panose="020F0502020204030204" charset="0"/>
                <a:ea typeface="宋体" panose="02010600030101010101" pitchFamily="2" charset="-122"/>
                <a:cs typeface="Times New Roman" panose="02020603050405020304" charset="0"/>
                <a:sym typeface="+mn-ea"/>
              </a:rPr>
              <a:t>Session</a:t>
            </a:r>
            <a:r>
              <a:rPr lang="zh-CN" b="1">
                <a:ea typeface="宋体" panose="02010600030101010101" pitchFamily="2" charset="-122"/>
                <a:sym typeface="+mn-ea"/>
              </a:rPr>
              <a:t>是客户端与服务器端建立的会话，总是放在服务器上的，服务器会为每次会话建立一个</a:t>
            </a:r>
            <a:r>
              <a:rPr lang="en-US" b="1">
                <a:solidFill>
                  <a:srgbClr val="EC6E12"/>
                </a:solidFill>
                <a:latin typeface="Calibri" panose="020F0502020204030204" charset="0"/>
                <a:ea typeface="宋体" panose="02010600030101010101" pitchFamily="2" charset="-122"/>
                <a:cs typeface="Times New Roman" panose="02020603050405020304" charset="0"/>
                <a:sym typeface="+mn-ea"/>
              </a:rPr>
              <a:t>sessionId</a:t>
            </a:r>
            <a:r>
              <a:rPr lang="zh-CN" b="1">
                <a:ea typeface="宋体" panose="02010600030101010101" pitchFamily="2" charset="-122"/>
                <a:sym typeface="+mn-ea"/>
              </a:rPr>
              <a:t>，每个客户会跟一个</a:t>
            </a:r>
            <a:r>
              <a:rPr lang="en-US" b="1">
                <a:solidFill>
                  <a:srgbClr val="EC6E12"/>
                </a:solidFill>
                <a:latin typeface="Calibri" panose="020F0502020204030204" charset="0"/>
                <a:ea typeface="宋体" panose="02010600030101010101" pitchFamily="2" charset="-122"/>
                <a:cs typeface="Times New Roman" panose="02020603050405020304" charset="0"/>
                <a:sym typeface="+mn-ea"/>
              </a:rPr>
              <a:t>sessionID</a:t>
            </a:r>
            <a:r>
              <a:rPr lang="zh-CN" b="1">
                <a:ea typeface="宋体" panose="02010600030101010101" pitchFamily="2" charset="-122"/>
                <a:sym typeface="+mn-ea"/>
              </a:rPr>
              <a:t>对应。并不是关闭浏览器就结束了本次会话，通常是用户执行</a:t>
            </a:r>
            <a:r>
              <a:rPr lang="en-US" b="1">
                <a:latin typeface="Calibri" panose="020F0502020204030204" charset="0"/>
                <a:ea typeface="宋体" panose="02010600030101010101" pitchFamily="2" charset="-122"/>
                <a:cs typeface="Times New Roman" panose="02020603050405020304" charset="0"/>
                <a:sym typeface="+mn-ea"/>
              </a:rPr>
              <a:t>“</a:t>
            </a:r>
            <a:r>
              <a:rPr lang="zh-CN" b="1">
                <a:ea typeface="宋体" panose="02010600030101010101" pitchFamily="2" charset="-122"/>
                <a:sym typeface="+mn-ea"/>
              </a:rPr>
              <a:t>退出</a:t>
            </a:r>
            <a:r>
              <a:rPr lang="en-US" b="1">
                <a:latin typeface="Calibri" panose="020F0502020204030204" charset="0"/>
                <a:ea typeface="宋体" panose="02010600030101010101" pitchFamily="2" charset="-122"/>
                <a:sym typeface="+mn-ea"/>
              </a:rPr>
              <a:t>”</a:t>
            </a:r>
            <a:r>
              <a:rPr lang="zh-CN" b="1">
                <a:ea typeface="宋体" panose="02010600030101010101" pitchFamily="2" charset="-122"/>
                <a:sym typeface="+mn-ea"/>
              </a:rPr>
              <a:t>操作或者会话超时时才会结束。</a:t>
            </a:r>
            <a:endParaRPr lang="zh-CN" b="1">
              <a:ea typeface="宋体" panose="02010600030101010101" pitchFamily="2" charset="-122"/>
            </a:endParaRPr>
          </a:p>
          <a:p>
            <a:pPr indent="0"/>
            <a:r>
              <a:rPr lang="zh-CN" b="1">
                <a:cs typeface="Cambria" panose="02040503050406030204" charset="0"/>
                <a:sym typeface="+mn-ea"/>
              </a:rPr>
              <a:t>session代表的是一个回话，在WEB开发中，服务器可以为每个用户浏览器创建一个会话对象（session对象），注意：一个浏览器独占一个session对象(默认情况下)。因此，在需要保存用户数据时，服务器程序可以把用户数据写到用户浏览器独占的session中，当用户使用浏览器访问其它程序时，其它程序可以从用户的s</a:t>
            </a:r>
            <a:r>
              <a:rPr lang="zh-CN" b="1">
                <a:solidFill>
                  <a:srgbClr val="EC6E12"/>
                </a:solidFill>
                <a:cs typeface="Cambria" panose="02040503050406030204" charset="0"/>
                <a:sym typeface="+mn-ea"/>
              </a:rPr>
              <a:t>ession中取出该用户的数据，为用户服务</a:t>
            </a:r>
            <a:r>
              <a:rPr lang="zh-CN" b="1">
                <a:cs typeface="Cambria" panose="02040503050406030204" charset="0"/>
                <a:sym typeface="+mn-ea"/>
              </a:rPr>
              <a:t>。</a:t>
            </a:r>
            <a:endParaRPr lang="zh-CN" altLang="en-US"/>
          </a:p>
        </p:txBody>
      </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 name="文本框 100"/>
          <p:cNvSpPr txBox="1"/>
          <p:nvPr/>
        </p:nvSpPr>
        <p:spPr>
          <a:xfrm>
            <a:off x="508000" y="47339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Session有什么问题</a:t>
            </a:r>
            <a:endParaRPr sz="1600" b="1">
              <a:solidFill>
                <a:srgbClr val="4F81BD"/>
              </a:solidFill>
              <a:ea typeface="宋体" panose="02010600030101010101" pitchFamily="2" charset="-122"/>
            </a:endParaRPr>
          </a:p>
        </p:txBody>
      </p:sp>
      <p:sp>
        <p:nvSpPr>
          <p:cNvPr id="2" name="文本框 1"/>
          <p:cNvSpPr txBox="1"/>
          <p:nvPr/>
        </p:nvSpPr>
        <p:spPr>
          <a:xfrm>
            <a:off x="508000" y="537210"/>
            <a:ext cx="4753610" cy="5262245"/>
          </a:xfrm>
          <a:prstGeom prst="rect">
            <a:avLst/>
          </a:prstGeom>
          <a:noFill/>
          <a:ln w="9525">
            <a:noFill/>
          </a:ln>
        </p:spPr>
        <p:txBody>
          <a:bodyPr wrap="square">
            <a:spAutoFit/>
          </a:bodyPr>
          <a:p>
            <a:pPr indent="0"/>
            <a:endParaRPr sz="1600" b="1"/>
          </a:p>
          <a:p>
            <a:pPr indent="0"/>
            <a:r>
              <a:rPr sz="1600" b="1"/>
              <a:t>•IIS中由于有进程回收机制，系统繁忙的话会导致Session会</a:t>
            </a:r>
            <a:r>
              <a:rPr sz="1600" b="1">
                <a:solidFill>
                  <a:srgbClr val="EC6E12"/>
                </a:solidFill>
              </a:rPr>
              <a:t>丢失</a:t>
            </a:r>
            <a:r>
              <a:rPr sz="1600" b="1"/>
              <a:t>，IIS 重启也会造成Session丢失。</a:t>
            </a:r>
            <a:endParaRPr sz="1600" b="1"/>
          </a:p>
          <a:p>
            <a:pPr indent="0"/>
            <a:endParaRPr sz="1600" b="1"/>
          </a:p>
          <a:p>
            <a:pPr indent="0"/>
            <a:r>
              <a:rPr sz="1600" b="1"/>
              <a:t>•这并不是Bug，而是In-Proc方式存储Session的缺陷，缺陷是和 Bug 不一样的，In-Proc 方式存储Session会由服务器来决定什么时候</a:t>
            </a:r>
            <a:r>
              <a:rPr sz="1600" b="1">
                <a:solidFill>
                  <a:srgbClr val="EC6E12"/>
                </a:solidFill>
              </a:rPr>
              <a:t>释放</a:t>
            </a:r>
            <a:r>
              <a:rPr sz="1600" b="1"/>
              <a:t>Session。</a:t>
            </a:r>
            <a:endParaRPr sz="1600" b="1"/>
          </a:p>
          <a:p>
            <a:pPr indent="0"/>
            <a:endParaRPr sz="1600" b="1"/>
          </a:p>
          <a:p>
            <a:pPr indent="0"/>
            <a:r>
              <a:rPr sz="1600" b="1">
                <a:solidFill>
                  <a:srgbClr val="4F81BD"/>
                </a:solidFill>
                <a:ea typeface="宋体" panose="02010600030101010101" pitchFamily="2" charset="-122"/>
                <a:sym typeface="+mn-ea"/>
              </a:rPr>
              <a:t>用什么方法加以解决？</a:t>
            </a:r>
            <a:endParaRPr sz="1600" b="1">
              <a:solidFill>
                <a:srgbClr val="4F81BD"/>
              </a:solidFill>
              <a:ea typeface="宋体" panose="02010600030101010101" pitchFamily="2" charset="-122"/>
              <a:sym typeface="+mn-ea"/>
            </a:endParaRPr>
          </a:p>
          <a:p>
            <a:pPr indent="0"/>
            <a:endParaRPr sz="1600" b="1"/>
          </a:p>
          <a:p>
            <a:pPr indent="0"/>
            <a:r>
              <a:rPr sz="1600" b="1"/>
              <a:t>保证session一致性的架构设计常见方法：</a:t>
            </a:r>
            <a:endParaRPr sz="1600" b="1"/>
          </a:p>
          <a:p>
            <a:pPr indent="0"/>
            <a:endParaRPr sz="1600" b="1"/>
          </a:p>
          <a:p>
            <a:pPr indent="0"/>
            <a:r>
              <a:rPr sz="1600" b="1"/>
              <a:t>•session同步法：多台web-server</a:t>
            </a:r>
            <a:r>
              <a:rPr sz="1600" b="1">
                <a:solidFill>
                  <a:srgbClr val="EC6E12"/>
                </a:solidFill>
              </a:rPr>
              <a:t>相互同步数据</a:t>
            </a:r>
            <a:endParaRPr sz="1600" b="1"/>
          </a:p>
          <a:p>
            <a:pPr indent="0"/>
            <a:endParaRPr sz="1600" b="1"/>
          </a:p>
          <a:p>
            <a:pPr indent="0"/>
            <a:r>
              <a:rPr sz="1600" b="1"/>
              <a:t>•客户端存储法：一个用户只存储自己的数据</a:t>
            </a:r>
            <a:endParaRPr sz="1600" b="1"/>
          </a:p>
          <a:p>
            <a:pPr indent="0"/>
            <a:endParaRPr sz="1600" b="1"/>
          </a:p>
          <a:p>
            <a:pPr indent="0"/>
            <a:r>
              <a:rPr sz="1600" b="1"/>
              <a:t>•</a:t>
            </a:r>
            <a:r>
              <a:rPr sz="1600" b="1">
                <a:solidFill>
                  <a:srgbClr val="EC6E12"/>
                </a:solidFill>
              </a:rPr>
              <a:t>反向代理hash</a:t>
            </a:r>
            <a:r>
              <a:rPr sz="1600" b="1"/>
              <a:t>一致性：四层hash和七层hash都可以做，保证一个用户的</a:t>
            </a:r>
            <a:r>
              <a:rPr sz="1600" b="1">
                <a:solidFill>
                  <a:srgbClr val="EC6E12"/>
                </a:solidFill>
              </a:rPr>
              <a:t>请求落在一台web-server</a:t>
            </a:r>
            <a:r>
              <a:rPr sz="1600" b="1"/>
              <a:t>上</a:t>
            </a:r>
            <a:endParaRPr sz="1600" b="1"/>
          </a:p>
          <a:p>
            <a:pPr indent="0"/>
            <a:endParaRPr sz="1600" b="1"/>
          </a:p>
          <a:p>
            <a:pPr indent="0"/>
            <a:r>
              <a:rPr sz="1600" b="1"/>
              <a:t>•后端统一存储：web-server重启和扩容，session也不会丢失</a:t>
            </a:r>
            <a:endParaRPr sz="1600" b="1"/>
          </a:p>
        </p:txBody>
      </p:sp>
      <p:sp>
        <p:nvSpPr>
          <p:cNvPr id="4" name="文本框 3"/>
          <p:cNvSpPr txBox="1"/>
          <p:nvPr/>
        </p:nvSpPr>
        <p:spPr>
          <a:xfrm>
            <a:off x="5588000" y="3510915"/>
            <a:ext cx="6043930" cy="2338070"/>
          </a:xfrm>
          <a:prstGeom prst="rect">
            <a:avLst/>
          </a:prstGeom>
          <a:noFill/>
        </p:spPr>
        <p:txBody>
          <a:bodyPr wrap="square" rtlCol="0" anchor="t">
            <a:spAutoFit/>
          </a:bodyPr>
          <a:p>
            <a:pPr indent="0"/>
            <a:r>
              <a:rPr b="1">
                <a:solidFill>
                  <a:srgbClr val="EC6E12"/>
                </a:solidFill>
                <a:ea typeface="宋体" panose="02010600030101010101" pitchFamily="2" charset="-122"/>
                <a:sym typeface="+mn-ea"/>
              </a:rPr>
              <a:t>思路：</a:t>
            </a:r>
            <a:r>
              <a:rPr b="1">
                <a:ea typeface="宋体" panose="02010600030101010101" pitchFamily="2" charset="-122"/>
                <a:sym typeface="+mn-ea"/>
              </a:rPr>
              <a:t>将session存储在web-server后端的存储层，数据库或者缓存</a:t>
            </a:r>
            <a:endParaRPr b="1">
              <a:ea typeface="宋体" panose="02010600030101010101" pitchFamily="2" charset="-122"/>
              <a:sym typeface="+mn-ea"/>
            </a:endParaRPr>
          </a:p>
          <a:p>
            <a:pPr indent="0"/>
            <a:endParaRPr b="1">
              <a:ea typeface="宋体" panose="02010600030101010101" pitchFamily="2" charset="-122"/>
              <a:sym typeface="+mn-ea"/>
            </a:endParaRPr>
          </a:p>
          <a:p>
            <a:pPr indent="0"/>
            <a:r>
              <a:rPr b="1">
                <a:ea typeface="宋体" panose="02010600030101010101" pitchFamily="2" charset="-122"/>
                <a:sym typeface="+mn-ea"/>
              </a:rPr>
              <a:t>•web层、service层无状态是大规模分布式系统设计原则之一，session属于状态，不宜放在web层</a:t>
            </a:r>
            <a:endParaRPr b="1">
              <a:ea typeface="宋体" panose="02010600030101010101" pitchFamily="2" charset="-122"/>
              <a:sym typeface="+mn-ea"/>
            </a:endParaRPr>
          </a:p>
          <a:p>
            <a:pPr indent="0"/>
            <a:endParaRPr b="1">
              <a:ea typeface="宋体" panose="02010600030101010101" pitchFamily="2" charset="-122"/>
              <a:sym typeface="+mn-ea"/>
            </a:endParaRPr>
          </a:p>
          <a:p>
            <a:pPr indent="0"/>
            <a:r>
              <a:rPr b="1">
                <a:ea typeface="宋体" panose="02010600030101010101" pitchFamily="2" charset="-122"/>
                <a:sym typeface="+mn-ea"/>
              </a:rPr>
              <a:t>•让专业的软件做专业的事情，web-server存session？还是让</a:t>
            </a:r>
            <a:r>
              <a:rPr sz="2000" b="1">
                <a:solidFill>
                  <a:srgbClr val="EC6E12"/>
                </a:solidFill>
                <a:ea typeface="宋体" panose="02010600030101010101" pitchFamily="2" charset="-122"/>
                <a:sym typeface="+mn-ea"/>
              </a:rPr>
              <a:t>cache</a:t>
            </a:r>
            <a:r>
              <a:rPr b="1">
                <a:ea typeface="宋体" panose="02010600030101010101" pitchFamily="2" charset="-122"/>
                <a:sym typeface="+mn-ea"/>
              </a:rPr>
              <a:t>去做这样的事情吧。</a:t>
            </a:r>
            <a:endParaRPr b="1">
              <a:ea typeface="宋体" panose="02010600030101010101" pitchFamily="2" charset="-122"/>
              <a:sym typeface="+mn-ea"/>
            </a:endParaRPr>
          </a:p>
        </p:txBody>
      </p:sp>
      <p:pic>
        <p:nvPicPr>
          <p:cNvPr id="52" name="Picture"/>
          <p:cNvPicPr>
            <a:picLocks noChangeAspect="1" noChangeArrowheads="1"/>
          </p:cNvPicPr>
          <p:nvPr/>
        </p:nvPicPr>
        <p:blipFill>
          <a:blip r:embed="rId1"/>
          <a:stretch>
            <a:fillRect/>
          </a:stretch>
        </p:blipFill>
        <p:spPr>
          <a:xfrm>
            <a:off x="5844540" y="810895"/>
            <a:ext cx="5334000" cy="2482850"/>
          </a:xfrm>
          <a:prstGeom prst="rect">
            <a:avLst/>
          </a:prstGeom>
          <a:noFill/>
          <a:ln w="9525">
            <a:noFill/>
          </a:ln>
        </p:spPr>
      </p:pic>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矩形 36"/>
          <p:cNvSpPr/>
          <p:nvPr>
            <p:custDataLst>
              <p:tags r:id="rId1"/>
            </p:custDataLst>
          </p:nvPr>
        </p:nvSpPr>
        <p:spPr>
          <a:xfrm>
            <a:off x="2563495" y="1466850"/>
            <a:ext cx="7715250" cy="587375"/>
          </a:xfrm>
          <a:prstGeom prst="rect">
            <a:avLst/>
          </a:prstGeom>
        </p:spPr>
        <p:txBody>
          <a:bodyPr wrap="square">
            <a:normAutofit lnSpcReduction="10000"/>
          </a:bodyPr>
          <a:p>
            <a:pPr lvl="0" algn="ctr" defTabSz="457200">
              <a:lnSpc>
                <a:spcPct val="120000"/>
              </a:lnSpc>
              <a:defRPr/>
            </a:pPr>
            <a:r>
              <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rPr>
              <a:t>这两个关键字简化了异步编程，之所以简化了，还是因为编译器给我们做了更多的工作</a:t>
            </a:r>
            <a:endParaRPr kumimoji="1" lang="zh-CN" altLang="en-US" sz="1400" spc="150">
              <a:solidFill>
                <a:srgbClr val="222222">
                  <a:lumMod val="75000"/>
                  <a:lumOff val="25000"/>
                </a:srgbClr>
              </a:solidFill>
              <a:latin typeface="微软雅黑" panose="020B0503020204020204" charset="-122"/>
              <a:ea typeface="微软雅黑" panose="020B0503020204020204" charset="-122"/>
              <a:cs typeface="+mn-ea"/>
              <a:sym typeface="+mn-lt"/>
            </a:endParaRPr>
          </a:p>
        </p:txBody>
      </p:sp>
      <p:sp>
        <p:nvSpPr>
          <p:cNvPr id="38" name="TextBox 5"/>
          <p:cNvSpPr txBox="1"/>
          <p:nvPr>
            <p:custDataLst>
              <p:tags r:id="rId2"/>
            </p:custDataLst>
          </p:nvPr>
        </p:nvSpPr>
        <p:spPr>
          <a:xfrm>
            <a:off x="469900" y="602168"/>
            <a:ext cx="11303000" cy="523220"/>
          </a:xfrm>
          <a:prstGeom prst="rect">
            <a:avLst/>
          </a:prstGeom>
          <a:noFill/>
        </p:spPr>
        <p:txBody>
          <a:bodyPr wrap="square" bIns="0" rtlCol="0" anchor="b" anchorCtr="0">
            <a:normAutofit lnSpcReduction="10000"/>
          </a:bodyPr>
          <a:p>
            <a:pPr algn="ctr" defTabSz="457200">
              <a:lnSpc>
                <a:spcPct val="120000"/>
              </a:lnSpc>
              <a:defRPr/>
            </a:pPr>
            <a:r>
              <a:rPr lang="en-US" altLang="zh-CN" sz="2800" b="1" spc="300">
                <a:solidFill>
                  <a:srgbClr val="222222"/>
                </a:solidFill>
                <a:latin typeface="微软雅黑" panose="020B0503020204020204" charset="-122"/>
                <a:ea typeface="微软雅黑" panose="020B0503020204020204" charset="-122"/>
                <a:cs typeface="+mn-ea"/>
                <a:sym typeface="+mn-lt"/>
              </a:rPr>
              <a:t>Task	</a:t>
            </a: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solidFill>
              <a:latin typeface="微软雅黑" panose="020B0503020204020204" charset="-122"/>
              <a:ea typeface="微软雅黑" panose="020B0503020204020204" charset="-122"/>
              <a:cs typeface="+mn-ea"/>
              <a:sym typeface="+mn-lt"/>
            </a:endParaRPr>
          </a:p>
        </p:txBody>
      </p:sp>
      <p:sp>
        <p:nvSpPr>
          <p:cNvPr id="39" name="文本框 38"/>
          <p:cNvSpPr txBox="1"/>
          <p:nvPr>
            <p:custDataLst>
              <p:tags r:id="rId3"/>
            </p:custDataLst>
          </p:nvPr>
        </p:nvSpPr>
        <p:spPr>
          <a:xfrm>
            <a:off x="469900" y="1143544"/>
            <a:ext cx="11302999" cy="307777"/>
          </a:xfrm>
          <a:prstGeom prst="rect">
            <a:avLst/>
          </a:prstGeom>
          <a:noFill/>
        </p:spPr>
        <p:txBody>
          <a:bodyPr wrap="square" tIns="0" rtlCol="0" anchor="t" anchorCtr="0">
            <a:normAutofit/>
          </a:bodyPr>
          <a:p>
            <a:pPr algn="ctr" defTabSz="457200">
              <a:lnSpc>
                <a:spcPct val="120000"/>
              </a:lnSpc>
              <a:defRPr/>
            </a:pPr>
            <a:r>
              <a:rPr kumimoji="1" lang="zh-CN" altLang="en-US" sz="1400" spc="300">
                <a:solidFill>
                  <a:srgbClr val="222222"/>
                </a:solidFill>
                <a:latin typeface="微软雅黑" panose="020B0503020204020204" charset="-122"/>
                <a:ea typeface="微软雅黑" panose="020B0503020204020204" charset="-122"/>
                <a:cs typeface="+mn-ea"/>
                <a:sym typeface="+mn-lt"/>
              </a:rPr>
              <a:t>Async和Await使异步编程更简单</a:t>
            </a:r>
            <a:endParaRPr kumimoji="1" lang="zh-CN" altLang="en-US" sz="1400" spc="300">
              <a:solidFill>
                <a:srgbClr val="222222"/>
              </a:solidFill>
              <a:latin typeface="微软雅黑" panose="020B0503020204020204" charset="-122"/>
              <a:ea typeface="微软雅黑" panose="020B0503020204020204" charset="-122"/>
              <a:cs typeface="+mn-ea"/>
              <a:sym typeface="+mn-lt"/>
            </a:endParaRPr>
          </a:p>
        </p:txBody>
      </p:sp>
      <p:pic>
        <p:nvPicPr>
          <p:cNvPr id="7" name="图片 6" descr="1537460975578027"/>
          <p:cNvPicPr>
            <a:picLocks noChangeAspect="1"/>
          </p:cNvPicPr>
          <p:nvPr/>
        </p:nvPicPr>
        <p:blipFill>
          <a:blip r:embed="rId4"/>
          <a:stretch>
            <a:fillRect/>
          </a:stretch>
        </p:blipFill>
        <p:spPr>
          <a:xfrm>
            <a:off x="1488440" y="1895475"/>
            <a:ext cx="3209925" cy="1724025"/>
          </a:xfrm>
          <a:prstGeom prst="rect">
            <a:avLst/>
          </a:prstGeom>
        </p:spPr>
      </p:pic>
      <p:pic>
        <p:nvPicPr>
          <p:cNvPr id="12" name="图片 11" descr="1537461283230831"/>
          <p:cNvPicPr>
            <a:picLocks noChangeAspect="1"/>
          </p:cNvPicPr>
          <p:nvPr/>
        </p:nvPicPr>
        <p:blipFill>
          <a:blip r:embed="rId5"/>
          <a:stretch>
            <a:fillRect/>
          </a:stretch>
        </p:blipFill>
        <p:spPr>
          <a:xfrm>
            <a:off x="7165975" y="1895475"/>
            <a:ext cx="3305175" cy="1666875"/>
          </a:xfrm>
          <a:prstGeom prst="rect">
            <a:avLst/>
          </a:prstGeom>
        </p:spPr>
      </p:pic>
      <p:sp>
        <p:nvSpPr>
          <p:cNvPr id="100" name="文本框 99"/>
          <p:cNvSpPr txBox="1"/>
          <p:nvPr/>
        </p:nvSpPr>
        <p:spPr>
          <a:xfrm>
            <a:off x="6146165" y="3431540"/>
            <a:ext cx="5080000" cy="2030095"/>
          </a:xfrm>
          <a:prstGeom prst="rect">
            <a:avLst/>
          </a:prstGeom>
          <a:noFill/>
          <a:ln w="9525">
            <a:noFill/>
          </a:ln>
        </p:spPr>
        <p:txBody>
          <a:bodyPr>
            <a:spAutoFit/>
          </a:bodyPr>
          <a:p>
            <a:pPr indent="0"/>
            <a:r>
              <a:rPr lang="zh-CN" sz="1600" b="1">
                <a:solidFill>
                  <a:srgbClr val="4F81BD"/>
                </a:solidFill>
                <a:ea typeface="宋体" panose="02010600030101010101" pitchFamily="2" charset="-122"/>
              </a:rPr>
              <a:t>并行</a:t>
            </a:r>
            <a:r>
              <a:rPr lang="en-US" sz="1600" b="1">
                <a:solidFill>
                  <a:srgbClr val="4F81BD"/>
                </a:solidFill>
                <a:latin typeface="Calibri" panose="020F0502020204030204" charset="0"/>
                <a:ea typeface="宋体" panose="02010600030101010101" pitchFamily="2" charset="-122"/>
                <a:cs typeface="Times New Roman" panose="02020603050405020304" charset="0"/>
              </a:rPr>
              <a:t>:</a:t>
            </a:r>
            <a:endParaRPr lang="zh-CN" sz="1400" b="1">
              <a:cs typeface="Cambria" panose="02040503050406030204" charset="0"/>
            </a:endParaRPr>
          </a:p>
          <a:p>
            <a:pPr indent="0"/>
            <a:r>
              <a:rPr lang="zh-CN" sz="1400" b="1">
                <a:solidFill>
                  <a:srgbClr val="EC6E12"/>
                </a:solidFill>
                <a:cs typeface="Cambria" panose="02040503050406030204" charset="0"/>
              </a:rPr>
              <a:t>物理</a:t>
            </a:r>
            <a:r>
              <a:rPr lang="zh-CN" sz="1400" b="1">
                <a:cs typeface="Cambria" panose="02040503050406030204" charset="0"/>
              </a:rPr>
              <a:t>OS操作线程可观的同时 并行指两个或两个以上事件（或线程）在同一时刻发生，是真正意义上的不同事件或线程在同一时刻，在不同CPU资源上</a:t>
            </a:r>
            <a:r>
              <a:rPr lang="zh-CN" sz="1400" b="1">
                <a:solidFill>
                  <a:srgbClr val="EC6E12"/>
                </a:solidFill>
                <a:cs typeface="Cambria" panose="02040503050406030204" charset="0"/>
              </a:rPr>
              <a:t>（多核），同时执行。</a:t>
            </a:r>
            <a:endParaRPr lang="zh-CN" sz="1400" b="1">
              <a:solidFill>
                <a:srgbClr val="EC6E12"/>
              </a:solidFill>
              <a:cs typeface="Cambria" panose="02040503050406030204" charset="0"/>
            </a:endParaRPr>
          </a:p>
          <a:p>
            <a:pPr indent="0"/>
            <a:endParaRPr lang="en-US" sz="1200" b="1">
              <a:latin typeface="Calibri" panose="020F0502020204030204" charset="0"/>
              <a:ea typeface="宋体" panose="02010600030101010101" pitchFamily="2" charset="-122"/>
              <a:cs typeface="Times New Roman" panose="02020603050405020304" charset="0"/>
            </a:endParaRPr>
          </a:p>
          <a:p>
            <a:pPr indent="0"/>
            <a:r>
              <a:rPr lang="en-US" sz="1400" b="1">
                <a:latin typeface="Calibri" panose="020F0502020204030204" charset="0"/>
                <a:ea typeface="宋体" panose="02010600030101010101" pitchFamily="2" charset="-122"/>
                <a:cs typeface="Times New Roman" panose="02020603050405020304" charset="0"/>
              </a:rPr>
              <a:t> </a:t>
            </a:r>
            <a:r>
              <a:rPr lang="zh-CN" sz="1400" b="1">
                <a:ea typeface="宋体" panose="02010600030101010101" pitchFamily="2" charset="-122"/>
              </a:rPr>
              <a:t>并行，不存在像并发那样竞争</a:t>
            </a:r>
            <a:r>
              <a:rPr lang="en-US" sz="1400" b="1">
                <a:latin typeface="Calibri" panose="020F0502020204030204" charset="0"/>
                <a:ea typeface="宋体" panose="02010600030101010101" pitchFamily="2" charset="-122"/>
                <a:cs typeface="Times New Roman" panose="02020603050405020304" charset="0"/>
              </a:rPr>
              <a:t>CPU</a:t>
            </a:r>
            <a:r>
              <a:rPr lang="zh-CN" sz="1400" b="1">
                <a:ea typeface="宋体" panose="02010600030101010101" pitchFamily="2" charset="-122"/>
              </a:rPr>
              <a:t>资源，等待执行的概念，因为并行状态下的线程分布在不同的</a:t>
            </a:r>
            <a:r>
              <a:rPr lang="en-US" sz="1400" b="1">
                <a:latin typeface="Calibri" panose="020F0502020204030204" charset="0"/>
                <a:ea typeface="宋体" panose="02010600030101010101" pitchFamily="2" charset="-122"/>
              </a:rPr>
              <a:t>CPU</a:t>
            </a:r>
            <a:r>
              <a:rPr lang="zh-CN" sz="1400" b="1">
                <a:ea typeface="宋体" panose="02010600030101010101" pitchFamily="2" charset="-122"/>
              </a:rPr>
              <a:t>上。</a:t>
            </a:r>
            <a:r>
              <a:rPr lang="en-US" sz="1400" b="1">
                <a:latin typeface="Calibri" panose="020F0502020204030204" charset="0"/>
                <a:ea typeface="宋体" panose="02010600030101010101" pitchFamily="2" charset="-122"/>
                <a:cs typeface="Times New Roman" panose="02020603050405020304" charset="0"/>
              </a:rPr>
              <a:t> </a:t>
            </a:r>
            <a:r>
              <a:rPr lang="zh-CN" sz="1400" b="1">
                <a:ea typeface="宋体" panose="02010600030101010101" pitchFamily="2" charset="-122"/>
              </a:rPr>
              <a:t>图中，</a:t>
            </a:r>
            <a:r>
              <a:rPr lang="en-US" sz="1400" b="1">
                <a:latin typeface="Calibri" panose="020F0502020204030204" charset="0"/>
                <a:ea typeface="宋体" panose="02010600030101010101" pitchFamily="2" charset="-122"/>
                <a:cs typeface="Times New Roman" panose="02020603050405020304" charset="0"/>
              </a:rPr>
              <a:t>A</a:t>
            </a:r>
            <a:r>
              <a:rPr lang="zh-CN" sz="1400" b="1">
                <a:ea typeface="宋体" panose="02010600030101010101" pitchFamily="2" charset="-122"/>
              </a:rPr>
              <a:t>，</a:t>
            </a:r>
            <a:r>
              <a:rPr lang="en-US" sz="1400" b="1">
                <a:latin typeface="Calibri" panose="020F0502020204030204" charset="0"/>
                <a:ea typeface="宋体" panose="02010600030101010101" pitchFamily="2" charset="-122"/>
              </a:rPr>
              <a:t>B</a:t>
            </a:r>
            <a:r>
              <a:rPr lang="zh-CN" sz="1400" b="1">
                <a:ea typeface="宋体" panose="02010600030101010101" pitchFamily="2" charset="-122"/>
              </a:rPr>
              <a:t>，</a:t>
            </a:r>
            <a:r>
              <a:rPr lang="en-US" sz="1400" b="1">
                <a:latin typeface="Calibri" panose="020F0502020204030204" charset="0"/>
                <a:ea typeface="宋体" panose="02010600030101010101" pitchFamily="2" charset="-122"/>
              </a:rPr>
              <a:t>C</a:t>
            </a:r>
            <a:r>
              <a:rPr lang="zh-CN" sz="1400" b="1">
                <a:ea typeface="宋体" panose="02010600030101010101" pitchFamily="2" charset="-122"/>
              </a:rPr>
              <a:t>都在同时运行（微观，宏观）。</a:t>
            </a:r>
            <a:endParaRPr lang="zh-CN" altLang="en-US" sz="1400" b="1">
              <a:ea typeface="宋体" panose="02010600030101010101" pitchFamily="2" charset="-122"/>
            </a:endParaRPr>
          </a:p>
        </p:txBody>
      </p:sp>
      <p:sp>
        <p:nvSpPr>
          <p:cNvPr id="3" name="文本框 2"/>
          <p:cNvSpPr txBox="1"/>
          <p:nvPr/>
        </p:nvSpPr>
        <p:spPr>
          <a:xfrm>
            <a:off x="404495" y="3431540"/>
            <a:ext cx="5741670" cy="3199765"/>
          </a:xfrm>
          <a:prstGeom prst="rect">
            <a:avLst/>
          </a:prstGeom>
          <a:noFill/>
          <a:ln w="9525">
            <a:noFill/>
          </a:ln>
        </p:spPr>
        <p:txBody>
          <a:bodyPr wrap="square">
            <a:spAutoFit/>
          </a:bodyPr>
          <a:p>
            <a:pPr indent="0"/>
            <a:r>
              <a:rPr lang="en-US" sz="1400" b="1">
                <a:solidFill>
                  <a:srgbClr val="4F81BD"/>
                </a:solidFill>
                <a:latin typeface="Calibri" panose="020F0502020204030204" charset="0"/>
                <a:ea typeface="宋体" panose="02010600030101010101" pitchFamily="2" charset="-122"/>
                <a:cs typeface="Times New Roman" panose="02020603050405020304" charset="0"/>
                <a:sym typeface="+mn-ea"/>
              </a:rPr>
              <a:t>并发:</a:t>
            </a:r>
            <a:endParaRPr lang="en-US" sz="1400" b="1">
              <a:solidFill>
                <a:srgbClr val="4F81BD"/>
              </a:solidFill>
              <a:latin typeface="Calibri" panose="020F0502020204030204" charset="0"/>
              <a:ea typeface="宋体" panose="02010600030101010101" pitchFamily="2" charset="-122"/>
              <a:cs typeface="Times New Roman" panose="02020603050405020304" charset="0"/>
              <a:sym typeface="+mn-ea"/>
            </a:endParaRPr>
          </a:p>
          <a:p>
            <a:pPr indent="0"/>
            <a:r>
              <a:rPr lang="en-US" sz="1400" b="1">
                <a:solidFill>
                  <a:srgbClr val="EC6E12"/>
                </a:solidFill>
                <a:latin typeface="Calibri" panose="020F0502020204030204" charset="0"/>
                <a:ea typeface="宋体" panose="02010600030101010101" pitchFamily="2" charset="-122"/>
                <a:cs typeface="Times New Roman" panose="02020603050405020304" charset="0"/>
                <a:sym typeface="+mn-ea"/>
              </a:rPr>
              <a:t>虚拟</a:t>
            </a:r>
            <a:r>
              <a:rPr lang="en-US" sz="1400" b="1">
                <a:solidFill>
                  <a:srgbClr val="4F81BD"/>
                </a:solidFill>
                <a:latin typeface="Calibri" panose="020F0502020204030204" charset="0"/>
                <a:ea typeface="宋体" panose="02010600030101010101" pitchFamily="2" charset="-122"/>
                <a:cs typeface="Times New Roman" panose="02020603050405020304" charset="0"/>
                <a:sym typeface="+mn-ea"/>
              </a:rPr>
              <a:t>的同时执行，时间片切换</a:t>
            </a:r>
            <a:r>
              <a:rPr lang="en-US" sz="1400" b="1">
                <a:latin typeface="Cambria" panose="02040503050406030204" charset="0"/>
                <a:cs typeface="Times New Roman" panose="02020603050405020304" charset="0"/>
              </a:rPr>
              <a:t> </a:t>
            </a:r>
            <a:r>
              <a:rPr lang="zh-CN" sz="1400" b="1">
                <a:cs typeface="Cambria" panose="02040503050406030204" charset="0"/>
              </a:rPr>
              <a:t>抢占并发的实质是一个物理CPU(也可以多个物理CPU) 在若干道程序（或线程）之间多路复用，并发性是对</a:t>
            </a:r>
            <a:r>
              <a:rPr lang="zh-CN" sz="1400" b="1">
                <a:solidFill>
                  <a:srgbClr val="EC6E12"/>
                </a:solidFill>
                <a:cs typeface="Cambria" panose="02040503050406030204" charset="0"/>
              </a:rPr>
              <a:t>有限物理资源强制行使</a:t>
            </a:r>
            <a:r>
              <a:rPr lang="zh-CN" sz="1400" b="1">
                <a:cs typeface="Cambria" panose="02040503050406030204" charset="0"/>
              </a:rPr>
              <a:t>多用户共享以提高效率。</a:t>
            </a:r>
            <a:r>
              <a:rPr lang="en-US" sz="1400" b="1">
                <a:latin typeface="Cambria" panose="02040503050406030204" charset="0"/>
                <a:cs typeface="Times New Roman" panose="02020603050405020304" charset="0"/>
              </a:rPr>
              <a:t>  </a:t>
            </a:r>
            <a:r>
              <a:rPr lang="zh-CN" sz="1400" b="1">
                <a:cs typeface="Cambria" panose="02040503050406030204" charset="0"/>
              </a:rPr>
              <a:t>微观角度：所有的并发处理都有排队等候，唤醒，执行等这样的步骤，在微观上他们都是序列被处理的，如果是同一时刻到达的请求（或线程）也会根据优先级的不同，而先后进入队列排队等候执行。</a:t>
            </a:r>
            <a:r>
              <a:rPr lang="en-US" sz="1400" b="1">
                <a:latin typeface="Cambria" panose="02040503050406030204" charset="0"/>
                <a:cs typeface="Times New Roman" panose="02020603050405020304" charset="0"/>
              </a:rPr>
              <a:t> </a:t>
            </a:r>
            <a:r>
              <a:rPr lang="zh-CN" sz="1400" b="1">
                <a:cs typeface="Cambria" panose="02040503050406030204" charset="0"/>
              </a:rPr>
              <a:t>宏观角度：多个几乎同时到达的请求（或线程）在宏观上看就像是同时在被处理。</a:t>
            </a:r>
            <a:r>
              <a:rPr lang="zh-CN" sz="1200" b="1">
                <a:ea typeface="宋体" panose="02010600030101010101" pitchFamily="2" charset="-122"/>
              </a:rPr>
              <a:t>并发就是只有一个</a:t>
            </a:r>
            <a:r>
              <a:rPr lang="en-US" sz="1200" b="1">
                <a:latin typeface="Calibri" panose="020F0502020204030204" charset="0"/>
                <a:ea typeface="宋体" panose="02010600030101010101" pitchFamily="2" charset="-122"/>
                <a:cs typeface="Times New Roman" panose="02020603050405020304" charset="0"/>
              </a:rPr>
              <a:t>CPU</a:t>
            </a:r>
            <a:r>
              <a:rPr lang="zh-CN" sz="1200" b="1">
                <a:ea typeface="宋体" panose="02010600030101010101" pitchFamily="2" charset="-122"/>
              </a:rPr>
              <a:t>资源，程序（或线程）之间要</a:t>
            </a:r>
            <a:r>
              <a:rPr lang="zh-CN" sz="1200" b="1">
                <a:solidFill>
                  <a:srgbClr val="EC6E12"/>
                </a:solidFill>
                <a:ea typeface="宋体" panose="02010600030101010101" pitchFamily="2" charset="-122"/>
              </a:rPr>
              <a:t>竞争得到执行机会</a:t>
            </a:r>
            <a:r>
              <a:rPr lang="zh-CN" sz="1200" b="1">
                <a:ea typeface="宋体" panose="02010600030101010101" pitchFamily="2" charset="-122"/>
              </a:rPr>
              <a:t>。图中的第一个阶段，在</a:t>
            </a:r>
            <a:r>
              <a:rPr lang="en-US" sz="1200" b="1">
                <a:latin typeface="Calibri" panose="020F0502020204030204" charset="0"/>
                <a:ea typeface="宋体" panose="02010600030101010101" pitchFamily="2" charset="-122"/>
                <a:cs typeface="Times New Roman" panose="02020603050405020304" charset="0"/>
              </a:rPr>
              <a:t>A</a:t>
            </a:r>
            <a:r>
              <a:rPr lang="zh-CN" sz="1200" b="1">
                <a:ea typeface="宋体" panose="02010600030101010101" pitchFamily="2" charset="-122"/>
              </a:rPr>
              <a:t>执行的过程中</a:t>
            </a:r>
            <a:r>
              <a:rPr lang="en-US" sz="1200" b="1">
                <a:latin typeface="Calibri" panose="020F0502020204030204" charset="0"/>
                <a:ea typeface="宋体" panose="02010600030101010101" pitchFamily="2" charset="-122"/>
              </a:rPr>
              <a:t>B</a:t>
            </a:r>
            <a:r>
              <a:rPr lang="zh-CN" sz="1200" b="1">
                <a:ea typeface="宋体" panose="02010600030101010101" pitchFamily="2" charset="-122"/>
              </a:rPr>
              <a:t>，</a:t>
            </a:r>
            <a:r>
              <a:rPr lang="en-US" sz="1200" b="1">
                <a:latin typeface="Calibri" panose="020F0502020204030204" charset="0"/>
                <a:ea typeface="宋体" panose="02010600030101010101" pitchFamily="2" charset="-122"/>
              </a:rPr>
              <a:t>C</a:t>
            </a:r>
            <a:r>
              <a:rPr lang="zh-CN" sz="1200" b="1">
                <a:ea typeface="宋体" panose="02010600030101010101" pitchFamily="2" charset="-122"/>
              </a:rPr>
              <a:t>不会执行，因为这段时间内这个</a:t>
            </a:r>
            <a:r>
              <a:rPr lang="en-US" sz="1200" b="1">
                <a:latin typeface="Calibri" panose="020F0502020204030204" charset="0"/>
                <a:ea typeface="宋体" panose="02010600030101010101" pitchFamily="2" charset="-122"/>
              </a:rPr>
              <a:t>CPU</a:t>
            </a:r>
            <a:r>
              <a:rPr lang="zh-CN" sz="1200" b="1">
                <a:ea typeface="宋体" panose="02010600030101010101" pitchFamily="2" charset="-122"/>
              </a:rPr>
              <a:t>资源被</a:t>
            </a:r>
            <a:r>
              <a:rPr lang="en-US" sz="1200" b="1">
                <a:latin typeface="Calibri" panose="020F0502020204030204" charset="0"/>
                <a:ea typeface="宋体" panose="02010600030101010101" pitchFamily="2" charset="-122"/>
              </a:rPr>
              <a:t>A</a:t>
            </a:r>
            <a:r>
              <a:rPr lang="zh-CN" sz="1200" b="1">
                <a:ea typeface="宋体" panose="02010600030101010101" pitchFamily="2" charset="-122"/>
              </a:rPr>
              <a:t>竞争到了，同理，第二个阶段只有</a:t>
            </a:r>
            <a:r>
              <a:rPr lang="en-US" sz="1200" b="1">
                <a:latin typeface="Calibri" panose="020F0502020204030204" charset="0"/>
                <a:ea typeface="宋体" panose="02010600030101010101" pitchFamily="2" charset="-122"/>
              </a:rPr>
              <a:t>B</a:t>
            </a:r>
            <a:r>
              <a:rPr lang="zh-CN" sz="1200" b="1">
                <a:ea typeface="宋体" panose="02010600030101010101" pitchFamily="2" charset="-122"/>
              </a:rPr>
              <a:t>在执行，第三个阶段只有</a:t>
            </a:r>
            <a:r>
              <a:rPr lang="en-US" sz="1200" b="1">
                <a:latin typeface="Calibri" panose="020F0502020204030204" charset="0"/>
                <a:ea typeface="宋体" panose="02010600030101010101" pitchFamily="2" charset="-122"/>
              </a:rPr>
              <a:t>C</a:t>
            </a:r>
            <a:r>
              <a:rPr lang="zh-CN" sz="1200" b="1">
                <a:ea typeface="宋体" panose="02010600030101010101" pitchFamily="2" charset="-122"/>
              </a:rPr>
              <a:t>在执行。其实，并发过程中，</a:t>
            </a:r>
            <a:r>
              <a:rPr lang="en-US" sz="1200" b="1">
                <a:latin typeface="Calibri" panose="020F0502020204030204" charset="0"/>
                <a:ea typeface="宋体" panose="02010600030101010101" pitchFamily="2" charset="-122"/>
              </a:rPr>
              <a:t>A</a:t>
            </a:r>
            <a:r>
              <a:rPr lang="zh-CN" sz="1200" b="1">
                <a:ea typeface="宋体" panose="02010600030101010101" pitchFamily="2" charset="-122"/>
              </a:rPr>
              <a:t>，</a:t>
            </a:r>
            <a:r>
              <a:rPr lang="en-US" sz="1200" b="1">
                <a:latin typeface="Calibri" panose="020F0502020204030204" charset="0"/>
                <a:ea typeface="宋体" panose="02010600030101010101" pitchFamily="2" charset="-122"/>
              </a:rPr>
              <a:t>B</a:t>
            </a:r>
            <a:r>
              <a:rPr lang="zh-CN" sz="1200" b="1">
                <a:ea typeface="宋体" panose="02010600030101010101" pitchFamily="2" charset="-122"/>
              </a:rPr>
              <a:t>，</a:t>
            </a:r>
            <a:r>
              <a:rPr lang="en-US" sz="1200" b="1">
                <a:latin typeface="Calibri" panose="020F0502020204030204" charset="0"/>
                <a:ea typeface="宋体" panose="02010600030101010101" pitchFamily="2" charset="-122"/>
              </a:rPr>
              <a:t>C</a:t>
            </a:r>
            <a:r>
              <a:rPr lang="zh-CN" sz="1200" b="1">
                <a:ea typeface="宋体" panose="02010600030101010101" pitchFamily="2" charset="-122"/>
              </a:rPr>
              <a:t>并不是同时在进行的（微观角度）。但又是同时进行的（宏观角度）。</a:t>
            </a:r>
            <a:endParaRPr lang="zh-CN" altLang="en-US" sz="1200" b="1">
              <a:ea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TextBox 5"/>
          <p:cNvSpPr txBox="1"/>
          <p:nvPr>
            <p:custDataLst>
              <p:tags r:id="rId1"/>
            </p:custDataLst>
          </p:nvPr>
        </p:nvSpPr>
        <p:spPr>
          <a:xfrm>
            <a:off x="469900" y="602168"/>
            <a:ext cx="11303000" cy="523220"/>
          </a:xfrm>
          <a:prstGeom prst="rect">
            <a:avLst/>
          </a:prstGeom>
          <a:noFill/>
        </p:spPr>
        <p:txBody>
          <a:bodyPr wrap="square" bIns="0" rtlCol="0" anchor="b" anchorCtr="0">
            <a:normAutofit lnSpcReduction="10000"/>
          </a:bodyPr>
          <a:p>
            <a:pPr algn="ctr" defTabSz="457200">
              <a:lnSpc>
                <a:spcPct val="120000"/>
              </a:lnSpc>
              <a:defRPr/>
            </a:pPr>
            <a:r>
              <a:rPr lang="en-US" altLang="zh-CN" sz="2800" b="1" spc="300">
                <a:solidFill>
                  <a:srgbClr val="222222"/>
                </a:solidFill>
                <a:latin typeface="微软雅黑" panose="020B0503020204020204" charset="-122"/>
                <a:ea typeface="微软雅黑" panose="020B0503020204020204" charset="-122"/>
                <a:cs typeface="+mn-ea"/>
                <a:sym typeface="+mn-lt"/>
              </a:rPr>
              <a:t>Task	</a:t>
            </a: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solidFill>
              <a:latin typeface="微软雅黑" panose="020B0503020204020204" charset="-122"/>
              <a:ea typeface="微软雅黑" panose="020B0503020204020204" charset="-122"/>
              <a:cs typeface="+mn-ea"/>
              <a:sym typeface="+mn-lt"/>
            </a:endParaRPr>
          </a:p>
        </p:txBody>
      </p:sp>
      <p:sp>
        <p:nvSpPr>
          <p:cNvPr id="39" name="文本框 38"/>
          <p:cNvSpPr txBox="1"/>
          <p:nvPr>
            <p:custDataLst>
              <p:tags r:id="rId2"/>
            </p:custDataLst>
          </p:nvPr>
        </p:nvSpPr>
        <p:spPr>
          <a:xfrm>
            <a:off x="469900" y="1143544"/>
            <a:ext cx="11302999" cy="307777"/>
          </a:xfrm>
          <a:prstGeom prst="rect">
            <a:avLst/>
          </a:prstGeom>
          <a:noFill/>
        </p:spPr>
        <p:txBody>
          <a:bodyPr wrap="square" tIns="0" rtlCol="0" anchor="t" anchorCtr="0">
            <a:normAutofit/>
          </a:bodyPr>
          <a:p>
            <a:pPr algn="ctr" defTabSz="457200">
              <a:lnSpc>
                <a:spcPct val="120000"/>
              </a:lnSpc>
              <a:defRPr/>
            </a:pPr>
            <a:r>
              <a:rPr kumimoji="1" lang="zh-CN" altLang="en-US" sz="1400" spc="300">
                <a:solidFill>
                  <a:srgbClr val="222222"/>
                </a:solidFill>
                <a:latin typeface="微软雅黑" panose="020B0503020204020204" charset="-122"/>
                <a:ea typeface="微软雅黑" panose="020B0503020204020204" charset="-122"/>
                <a:cs typeface="+mn-ea"/>
                <a:sym typeface="+mn-lt"/>
              </a:rPr>
              <a:t>Async和Await使异步编程更简单</a:t>
            </a:r>
            <a:endParaRPr kumimoji="1" lang="zh-CN" altLang="en-US" sz="1400" spc="300">
              <a:solidFill>
                <a:srgbClr val="222222"/>
              </a:solidFill>
              <a:latin typeface="微软雅黑" panose="020B0503020204020204" charset="-122"/>
              <a:ea typeface="微软雅黑" panose="020B0503020204020204" charset="-122"/>
              <a:cs typeface="+mn-ea"/>
              <a:sym typeface="+mn-lt"/>
            </a:endParaRPr>
          </a:p>
        </p:txBody>
      </p:sp>
      <p:sp>
        <p:nvSpPr>
          <p:cNvPr id="100" name="文本框 99"/>
          <p:cNvSpPr txBox="1"/>
          <p:nvPr/>
        </p:nvSpPr>
        <p:spPr>
          <a:xfrm>
            <a:off x="5994400" y="1451610"/>
            <a:ext cx="5080000" cy="4554220"/>
          </a:xfrm>
          <a:prstGeom prst="rect">
            <a:avLst/>
          </a:prstGeom>
          <a:noFill/>
          <a:ln w="9525">
            <a:noFill/>
          </a:ln>
        </p:spPr>
        <p:txBody>
          <a:bodyPr>
            <a:spAutoFit/>
          </a:bodyPr>
          <a:p>
            <a:pPr indent="0"/>
            <a:r>
              <a:rPr lang="zh-CN" b="1">
                <a:solidFill>
                  <a:srgbClr val="4F81BD"/>
                </a:solidFill>
                <a:ea typeface="宋体" panose="02010600030101010101" pitchFamily="2" charset="-122"/>
              </a:rPr>
              <a:t>多线程实现并发，并行</a:t>
            </a:r>
            <a:r>
              <a:rPr lang="zh-CN" sz="1600" b="0">
                <a:cs typeface="Cambria" panose="02040503050406030204" charset="0"/>
              </a:rPr>
              <a:t> 1、在CPU比较繁忙，资源不足的时候（开启了很多进程），操作系统只为一个含有多线程的进程分配仅有的CPU资源，这些线程就会为自己尽量</a:t>
            </a:r>
            <a:r>
              <a:rPr lang="zh-CN" sz="1600" b="1">
                <a:cs typeface="Cambria" panose="02040503050406030204" charset="0"/>
              </a:rPr>
              <a:t>多抢时间片</a:t>
            </a:r>
            <a:r>
              <a:rPr lang="zh-CN" sz="1600" b="0">
                <a:cs typeface="Cambria" panose="02040503050406030204" charset="0"/>
              </a:rPr>
              <a:t>，这就是通过多线程实现并发，线程之间会竞争CPU资源争取执行机会。 2、 在CPU资源比较充足的时候，一个进程内的多线程，可以被</a:t>
            </a:r>
            <a:r>
              <a:rPr lang="zh-CN" sz="1600" b="0">
                <a:solidFill>
                  <a:srgbClr val="4F81BD"/>
                </a:solidFill>
                <a:cs typeface="Cambria" panose="02040503050406030204" charset="0"/>
                <a:hlinkClick r:id=""/>
              </a:rPr>
              <a:t>分配到不同的CPU资源</a:t>
            </a:r>
            <a:r>
              <a:rPr lang="zh-CN" sz="1600" b="0">
                <a:cs typeface="Cambria" panose="02040503050406030204" charset="0"/>
              </a:rPr>
              <a:t>，这就是通过多线程实现并行。 3、</a:t>
            </a:r>
            <a:r>
              <a:rPr lang="zh-CN" sz="1600" b="0">
                <a:solidFill>
                  <a:srgbClr val="4F81BD"/>
                </a:solidFill>
                <a:cs typeface="Cambria" panose="02040503050406030204" charset="0"/>
                <a:hlinkClick r:id="rId3"/>
              </a:rPr>
              <a:t>至于多线程实现的是并发还是并行？上面所说</a:t>
            </a:r>
            <a:r>
              <a:rPr lang="zh-CN" sz="1600" b="0">
                <a:cs typeface="Cambria" panose="02040503050406030204" charset="0"/>
              </a:rPr>
              <a:t>，所写多线程可能被分配到一个CPU内核中执行，也可能被分配到不同CPU执行，分配过程</a:t>
            </a:r>
            <a:r>
              <a:rPr lang="zh-CN" sz="1600" b="1">
                <a:cs typeface="Cambria" panose="02040503050406030204" charset="0"/>
              </a:rPr>
              <a:t>是操作系统所为，不可人为控制</a:t>
            </a:r>
            <a:r>
              <a:rPr lang="zh-CN" sz="1600" b="0">
                <a:cs typeface="Cambria" panose="02040503050406030204" charset="0"/>
              </a:rPr>
              <a:t>。所有，如果有人问我我所写的多线程是并发还是并行的？我会说，都有可能。 4、不管并发还是并行，都提高了程序对CPU资源的利用率，最大限度地利用CPU资源。多线程是为了同步完成多项任务，不是为了提高运行效率，而是为了提高资源使用效率来提高系统的效率。</a:t>
            </a:r>
            <a:endParaRPr lang="zh-CN" altLang="en-US" sz="1600" b="0">
              <a:cs typeface="Cambria" panose="02040503050406030204" charset="0"/>
            </a:endParaRPr>
          </a:p>
        </p:txBody>
      </p:sp>
      <p:pic>
        <p:nvPicPr>
          <p:cNvPr id="3" name="图片 2" descr="01001508-e1a4c7ed78274ec4aa325b928af044e5"/>
          <p:cNvPicPr>
            <a:picLocks noChangeAspect="1"/>
          </p:cNvPicPr>
          <p:nvPr/>
        </p:nvPicPr>
        <p:blipFill>
          <a:blip r:embed="rId4"/>
          <a:stretch>
            <a:fillRect/>
          </a:stretch>
        </p:blipFill>
        <p:spPr>
          <a:xfrm>
            <a:off x="663575" y="1534795"/>
            <a:ext cx="4996815" cy="50673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511880"/>
            <a:ext cx="10968309" cy="523220"/>
          </a:xfrm>
          <a:prstGeom prst="rect">
            <a:avLst/>
          </a:prstGeom>
          <a:noFill/>
        </p:spPr>
        <p:txBody>
          <a:bodyPr wrap="square" bIns="0" rtlCol="0">
            <a:normAutofit lnSpcReduction="10000"/>
          </a:bodyPr>
          <a:p>
            <a:pPr defTabSz="457200">
              <a:lnSpc>
                <a:spcPct val="120000"/>
              </a:lnSpc>
            </a:pP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0" name="任意形状 19"/>
          <p:cNvSpPr/>
          <p:nvPr>
            <p:custDataLst>
              <p:tags r:id="rId2"/>
            </p:custDataLst>
          </p:nvPr>
        </p:nvSpPr>
        <p:spPr>
          <a:xfrm rot="16200000">
            <a:off x="8089900" y="1363345"/>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3"/>
            </p:custDataLst>
          </p:nvPr>
        </p:nvSpPr>
        <p:spPr>
          <a:xfrm>
            <a:off x="7517765" y="285051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Tasks </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4"/>
            </p:custDataLst>
          </p:nvPr>
        </p:nvSpPr>
        <p:spPr>
          <a:xfrm>
            <a:off x="7517765" y="2386330"/>
            <a:ext cx="236728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5"/>
            </p:custDataLst>
          </p:nvPr>
        </p:nvSpPr>
        <p:spPr>
          <a:xfrm rot="16200000">
            <a:off x="5305425" y="1363345"/>
            <a:ext cx="1440180" cy="292862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6"/>
            </p:custDataLst>
          </p:nvPr>
        </p:nvSpPr>
        <p:spPr>
          <a:xfrm>
            <a:off x="4735830" y="285051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Thread Pool</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7"/>
            </p:custDataLst>
          </p:nvPr>
        </p:nvSpPr>
        <p:spPr>
          <a:xfrm>
            <a:off x="4739640" y="2386330"/>
            <a:ext cx="236220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5" name="文本框 44"/>
          <p:cNvSpPr txBox="1"/>
          <p:nvPr>
            <p:custDataLst>
              <p:tags r:id="rId8"/>
            </p:custDataLst>
          </p:nvPr>
        </p:nvSpPr>
        <p:spPr>
          <a:xfrm>
            <a:off x="2289175" y="3705860"/>
            <a:ext cx="7263130" cy="2031365"/>
          </a:xfrm>
          <a:prstGeom prst="rect">
            <a:avLst/>
          </a:prstGeom>
          <a:noFill/>
        </p:spPr>
        <p:txBody>
          <a:bodyPr wrap="square" tIns="0" rtlCol="0"/>
          <a:p>
            <a:pPr algn="ctr" defTabSz="457200">
              <a:lnSpc>
                <a:spcPct val="120000"/>
              </a:lnSpc>
            </a:pPr>
            <a:r>
              <a:rPr lang="zh-CN" altLang="en-US" sz="1600" b="1" spc="150" dirty="0">
                <a:solidFill>
                  <a:srgbClr val="222222">
                    <a:lumMod val="75000"/>
                    <a:lumOff val="25000"/>
                  </a:srgbClr>
                </a:solidFill>
                <a:latin typeface="微软雅黑" panose="020B0503020204020204" charset="-122"/>
                <a:ea typeface="微软雅黑" panose="020B0503020204020204" charset="-122"/>
              </a:rPr>
              <a:t>适用范围</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a:p>
            <a:pPr algn="l"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　　在了解了线程与异步操作各自的优缺点之后，我们可以来探讨一下线程和异步的合理用途。我认为：当需要执行I/O操作时，使用异步操作比使用</a:t>
            </a:r>
            <a:r>
              <a:rPr lang="zh-CN" altLang="en-US" sz="1200" b="1" spc="150" dirty="0">
                <a:solidFill>
                  <a:srgbClr val="EC6E12"/>
                </a:solidFill>
                <a:latin typeface="微软雅黑" panose="020B0503020204020204" charset="-122"/>
                <a:ea typeface="微软雅黑" panose="020B0503020204020204" charset="-122"/>
              </a:rPr>
              <a:t>线程+同步I/O操作</a:t>
            </a:r>
            <a:r>
              <a:rPr lang="zh-CN" altLang="en-US" sz="1200" b="1" spc="150" dirty="0">
                <a:solidFill>
                  <a:srgbClr val="222222">
                    <a:lumMod val="75000"/>
                    <a:lumOff val="25000"/>
                  </a:srgbClr>
                </a:solidFill>
                <a:latin typeface="微软雅黑" panose="020B0503020204020204" charset="-122"/>
                <a:ea typeface="微软雅黑" panose="020B0503020204020204" charset="-122"/>
              </a:rPr>
              <a:t>更合适。I/O操作不仅包括了直接的文件、网络的读写，还包括数据库操作、Web  Service、HttpRequest以及.Net Remoting等跨进程的调用。</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a:p>
            <a:pPr algn="l"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　　而线程的适用范围则是那种需要长时间CPU运算的场合，例如耗时较长的图形处理和算法执行。但是往往由于使用线程编程的简单和符合习惯，所以很多朋友往往会使用线程来执行耗时较长的I/O操作。这样在只有少数几个并发操作的时候还无伤大雅，如果需要处理大量的并发操作时就不合适了。</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p:txBody>
      </p:sp>
      <p:sp>
        <p:nvSpPr>
          <p:cNvPr id="18" name="任意形状 17"/>
          <p:cNvSpPr/>
          <p:nvPr>
            <p:custDataLst>
              <p:tags r:id="rId9"/>
            </p:custDataLst>
          </p:nvPr>
        </p:nvSpPr>
        <p:spPr>
          <a:xfrm rot="16200000">
            <a:off x="2520950" y="1367790"/>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0"/>
            </p:custDataLst>
          </p:nvPr>
        </p:nvSpPr>
        <p:spPr>
          <a:xfrm>
            <a:off x="1997075" y="2855595"/>
            <a:ext cx="2327275" cy="461645"/>
          </a:xfrm>
          <a:prstGeom prst="rect">
            <a:avLst/>
          </a:prstGeom>
          <a:noFill/>
        </p:spPr>
        <p:txBody>
          <a:bodyPr wrap="square" bIns="0" rtlCol="0" anchor="ctr">
            <a:normAutofit/>
          </a:bodyPr>
          <a:p>
            <a:pPr algn="ctr" defTabSz="457200"/>
            <a:r>
              <a:rPr lang="en-US" altLang="zh-CN" b="1" spc="300" dirty="0">
                <a:solidFill>
                  <a:srgbClr val="FFFFFF"/>
                </a:solidFill>
                <a:latin typeface="微软雅黑" panose="020B0503020204020204" charset="-122"/>
                <a:ea typeface="微软雅黑" panose="020B0503020204020204" charset="-122"/>
              </a:rPr>
              <a:t>Threads</a:t>
            </a:r>
            <a:endParaRPr lang="en-US" altLang="zh-CN"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1"/>
            </p:custDataLst>
          </p:nvPr>
        </p:nvSpPr>
        <p:spPr>
          <a:xfrm>
            <a:off x="1997075" y="2391410"/>
            <a:ext cx="232029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图片 5" descr="clipboard"/>
          <p:cNvPicPr>
            <a:picLocks noChangeAspect="1"/>
          </p:cNvPicPr>
          <p:nvPr/>
        </p:nvPicPr>
        <p:blipFill>
          <a:blip r:embed="rId1"/>
          <a:stretch>
            <a:fillRect/>
          </a:stretch>
        </p:blipFill>
        <p:spPr>
          <a:xfrm>
            <a:off x="1422400" y="2631440"/>
            <a:ext cx="5686425" cy="2954655"/>
          </a:xfrm>
          <a:prstGeom prst="rect">
            <a:avLst/>
          </a:prstGeom>
        </p:spPr>
      </p:pic>
      <p:pic>
        <p:nvPicPr>
          <p:cNvPr id="7" name="图片 6" descr="1560315863714"/>
          <p:cNvPicPr>
            <a:picLocks noChangeAspect="1"/>
          </p:cNvPicPr>
          <p:nvPr/>
        </p:nvPicPr>
        <p:blipFill>
          <a:blip r:embed="rId2"/>
          <a:srcRect l="-6224" t="7759" r="6224" b="-7759"/>
          <a:stretch>
            <a:fillRect/>
          </a:stretch>
        </p:blipFill>
        <p:spPr>
          <a:xfrm>
            <a:off x="7108825" y="3199765"/>
            <a:ext cx="4774565" cy="3602990"/>
          </a:xfrm>
          <a:prstGeom prst="rect">
            <a:avLst/>
          </a:prstGeom>
        </p:spPr>
      </p:pic>
      <p:pic>
        <p:nvPicPr>
          <p:cNvPr id="8" name="图片 7" descr="1560315778081"/>
          <p:cNvPicPr>
            <a:picLocks noChangeAspect="1"/>
          </p:cNvPicPr>
          <p:nvPr/>
        </p:nvPicPr>
        <p:blipFill>
          <a:blip r:embed="rId3"/>
          <a:stretch>
            <a:fillRect/>
          </a:stretch>
        </p:blipFill>
        <p:spPr>
          <a:xfrm>
            <a:off x="6867525" y="283210"/>
            <a:ext cx="5257800" cy="2505075"/>
          </a:xfrm>
          <a:prstGeom prst="rect">
            <a:avLst/>
          </a:prstGeom>
        </p:spPr>
      </p:pic>
      <p:sp>
        <p:nvSpPr>
          <p:cNvPr id="12" name="文本框 11"/>
          <p:cNvSpPr txBox="1"/>
          <p:nvPr>
            <p:custDataLst>
              <p:tags r:id="rId4"/>
            </p:custDataLst>
          </p:nvPr>
        </p:nvSpPr>
        <p:spPr>
          <a:xfrm>
            <a:off x="1307415" y="921276"/>
            <a:ext cx="2728102" cy="891540"/>
          </a:xfrm>
          <a:prstGeom prst="rect">
            <a:avLst/>
          </a:prstGeom>
          <a:noFill/>
        </p:spPr>
        <p:txBody>
          <a:bodyPr wrap="square" rtlCol="0" anchor="b" anchorCtr="0">
            <a:spAutoFit/>
          </a:bodyPr>
          <a:p>
            <a:pPr>
              <a:lnSpc>
                <a:spcPct val="130000"/>
              </a:lnSpc>
            </a:pPr>
            <a:r>
              <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配置</a:t>
            </a:r>
            <a:r>
              <a:rPr lang="en-US" altLang="zh-CN"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a:t>
            </a:r>
            <a:r>
              <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启动</a:t>
            </a:r>
            <a:endPar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endParaRPr>
          </a:p>
        </p:txBody>
      </p:sp>
      <p:cxnSp>
        <p:nvCxnSpPr>
          <p:cNvPr id="50" name="直接连接符 49"/>
          <p:cNvCxnSpPr/>
          <p:nvPr>
            <p:custDataLst>
              <p:tags r:id="rId5"/>
            </p:custDataLst>
          </p:nvPr>
        </p:nvCxnSpPr>
        <p:spPr>
          <a:xfrm>
            <a:off x="1418590" y="1951990"/>
            <a:ext cx="721360" cy="0"/>
          </a:xfrm>
          <a:prstGeom prst="line">
            <a:avLst/>
          </a:prstGeom>
          <a:ln w="12700">
            <a:solidFill>
              <a:sysClr val="windowText" lastClr="000000">
                <a:lumMod val="75000"/>
                <a:lumOff val="25000"/>
              </a:sysClr>
            </a:solidFill>
          </a:ln>
        </p:spPr>
        <p:style>
          <a:lnRef idx="1">
            <a:srgbClr val="4472C4"/>
          </a:lnRef>
          <a:fillRef idx="0">
            <a:srgbClr val="4472C4"/>
          </a:fillRef>
          <a:effectRef idx="0">
            <a:srgbClr val="4472C4"/>
          </a:effectRef>
          <a:fontRef idx="minor">
            <a:sysClr val="windowText" lastClr="000000"/>
          </a:fontRef>
        </p:style>
      </p:cxn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500603" y="504895"/>
            <a:ext cx="10968309" cy="523220"/>
          </a:xfrm>
          <a:prstGeom prst="rect">
            <a:avLst/>
          </a:prstGeom>
          <a:noFill/>
        </p:spPr>
        <p:txBody>
          <a:bodyPr wrap="square" bIns="0" rtlCol="0">
            <a:normAutofit lnSpcReduction="10000"/>
          </a:bodyPr>
          <a:p>
            <a:pPr defTabSz="457200">
              <a:lnSpc>
                <a:spcPct val="120000"/>
              </a:lnSpc>
            </a:pP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0" name="任意形状 19"/>
          <p:cNvSpPr/>
          <p:nvPr>
            <p:custDataLst>
              <p:tags r:id="rId2"/>
            </p:custDataLst>
          </p:nvPr>
        </p:nvSpPr>
        <p:spPr>
          <a:xfrm rot="16200000">
            <a:off x="8089900" y="1358265"/>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3"/>
            </p:custDataLst>
          </p:nvPr>
        </p:nvSpPr>
        <p:spPr>
          <a:xfrm>
            <a:off x="7517765" y="284543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Tasks </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4"/>
            </p:custDataLst>
          </p:nvPr>
        </p:nvSpPr>
        <p:spPr>
          <a:xfrm>
            <a:off x="7517765" y="2381250"/>
            <a:ext cx="236728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5"/>
            </p:custDataLst>
          </p:nvPr>
        </p:nvSpPr>
        <p:spPr>
          <a:xfrm rot="16200000">
            <a:off x="5305425" y="1358265"/>
            <a:ext cx="1440180" cy="292862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6"/>
            </p:custDataLst>
          </p:nvPr>
        </p:nvSpPr>
        <p:spPr>
          <a:xfrm>
            <a:off x="4735830" y="2845435"/>
            <a:ext cx="2369820" cy="461645"/>
          </a:xfrm>
          <a:prstGeom prst="rect">
            <a:avLst/>
          </a:prstGeom>
          <a:noFill/>
        </p:spPr>
        <p:txBody>
          <a:bodyPr wrap="square" bIns="0" rtlCol="0" anchor="ctr">
            <a:normAutofit/>
          </a:bodyPr>
          <a:p>
            <a:pPr algn="ctr" defTabSz="457200"/>
            <a:r>
              <a:rPr lang="zh-CN" altLang="en-US" b="1" spc="300" dirty="0">
                <a:solidFill>
                  <a:srgbClr val="FFFFFF"/>
                </a:solidFill>
                <a:latin typeface="微软雅黑" panose="020B0503020204020204" charset="-122"/>
                <a:ea typeface="微软雅黑" panose="020B0503020204020204" charset="-122"/>
              </a:rPr>
              <a:t>Thread Pool</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7"/>
            </p:custDataLst>
          </p:nvPr>
        </p:nvSpPr>
        <p:spPr>
          <a:xfrm>
            <a:off x="4739640" y="2381250"/>
            <a:ext cx="236220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8"/>
            </p:custDataLst>
          </p:nvPr>
        </p:nvSpPr>
        <p:spPr>
          <a:xfrm rot="16200000">
            <a:off x="2520950" y="1362710"/>
            <a:ext cx="1440180" cy="29286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9"/>
            </p:custDataLst>
          </p:nvPr>
        </p:nvSpPr>
        <p:spPr>
          <a:xfrm>
            <a:off x="1997075" y="2850515"/>
            <a:ext cx="2327275" cy="461645"/>
          </a:xfrm>
          <a:prstGeom prst="rect">
            <a:avLst/>
          </a:prstGeom>
          <a:noFill/>
        </p:spPr>
        <p:txBody>
          <a:bodyPr wrap="square" bIns="0" rtlCol="0" anchor="ctr">
            <a:normAutofit/>
          </a:bodyPr>
          <a:p>
            <a:pPr algn="ctr" defTabSz="457200"/>
            <a:r>
              <a:rPr lang="en-US" altLang="zh-CN" b="1" spc="300" dirty="0">
                <a:solidFill>
                  <a:srgbClr val="FFFFFF"/>
                </a:solidFill>
                <a:latin typeface="微软雅黑" panose="020B0503020204020204" charset="-122"/>
                <a:ea typeface="微软雅黑" panose="020B0503020204020204" charset="-122"/>
              </a:rPr>
              <a:t>Threads</a:t>
            </a:r>
            <a:endParaRPr lang="en-US" altLang="zh-CN"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0"/>
            </p:custDataLst>
          </p:nvPr>
        </p:nvSpPr>
        <p:spPr>
          <a:xfrm>
            <a:off x="1997075" y="2386330"/>
            <a:ext cx="2320290" cy="461645"/>
          </a:xfrm>
          <a:prstGeom prst="rect">
            <a:avLst/>
          </a:prstGeom>
          <a:noFill/>
        </p:spPr>
        <p:txBody>
          <a:bodyPr wrap="square" rtlCol="0">
            <a:normAutofit fontScale="9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46" name="文本框 45"/>
          <p:cNvSpPr txBox="1"/>
          <p:nvPr>
            <p:custDataLst>
              <p:tags r:id="rId11"/>
            </p:custDataLst>
          </p:nvPr>
        </p:nvSpPr>
        <p:spPr>
          <a:xfrm>
            <a:off x="7408545" y="3760470"/>
            <a:ext cx="2566035" cy="2031365"/>
          </a:xfrm>
          <a:prstGeom prst="rect">
            <a:avLst/>
          </a:prstGeom>
          <a:noFill/>
        </p:spPr>
        <p:txBody>
          <a:bodyPr wrap="square" tIns="0" rtlCol="0">
            <a:noAutofit/>
          </a:bodyPr>
          <a:p>
            <a:pPr algn="ctr" defTabSz="457200">
              <a:lnSpc>
                <a:spcPct val="120000"/>
              </a:lnSpc>
            </a:pPr>
            <a:r>
              <a:rPr lang="zh-CN" altLang="en-US" sz="1400" b="1" spc="150" dirty="0">
                <a:solidFill>
                  <a:srgbClr val="222222">
                    <a:lumMod val="75000"/>
                    <a:lumOff val="25000"/>
                  </a:srgbClr>
                </a:solidFill>
                <a:latin typeface="微软雅黑" panose="020B0503020204020204" charset="-122"/>
                <a:ea typeface="微软雅黑" panose="020B0503020204020204" charset="-122"/>
              </a:rPr>
              <a:t>表示一个通过或不通过线程实现的并发操作，任务是可组合的，使用延续（continuation）可将它们串联在一起，它们可以使用线程池</a:t>
            </a:r>
            <a:r>
              <a:rPr lang="zh-CN" altLang="en-US" sz="1400" b="1" spc="150" dirty="0">
                <a:solidFill>
                  <a:srgbClr val="EC6E12"/>
                </a:solidFill>
                <a:latin typeface="微软雅黑" panose="020B0503020204020204" charset="-122"/>
                <a:ea typeface="微软雅黑" panose="020B0503020204020204" charset="-122"/>
              </a:rPr>
              <a:t>减少启动延迟</a:t>
            </a:r>
            <a:r>
              <a:rPr lang="zh-CN" altLang="en-US" sz="1400" b="1" spc="150" dirty="0">
                <a:solidFill>
                  <a:srgbClr val="222222">
                    <a:lumMod val="75000"/>
                    <a:lumOff val="25000"/>
                  </a:srgbClr>
                </a:solidFill>
                <a:latin typeface="微软雅黑" panose="020B0503020204020204" charset="-122"/>
                <a:ea typeface="微软雅黑" panose="020B0503020204020204" charset="-122"/>
              </a:rPr>
              <a:t>，可使用</a:t>
            </a:r>
            <a:r>
              <a:rPr lang="zh-CN" altLang="en-US" sz="1400" b="1" spc="150" dirty="0">
                <a:solidFill>
                  <a:srgbClr val="EC6E12"/>
                </a:solidFill>
                <a:latin typeface="微软雅黑" panose="020B0503020204020204" charset="-122"/>
                <a:ea typeface="微软雅黑" panose="020B0503020204020204" charset="-122"/>
              </a:rPr>
              <a:t>回调方法</a:t>
            </a:r>
            <a:r>
              <a:rPr lang="zh-CN" altLang="en-US" sz="1400" b="1" spc="150" dirty="0">
                <a:solidFill>
                  <a:srgbClr val="222222">
                    <a:lumMod val="75000"/>
                    <a:lumOff val="25000"/>
                  </a:srgbClr>
                </a:solidFill>
                <a:latin typeface="微软雅黑" panose="020B0503020204020204" charset="-122"/>
                <a:ea typeface="微软雅黑" panose="020B0503020204020204" charset="-122"/>
              </a:rPr>
              <a:t>避免多个线程同时等待I/O密集操作。</a:t>
            </a:r>
            <a:endParaRPr lang="zh-CN" altLang="en-US" sz="1400" b="1" spc="150" dirty="0">
              <a:solidFill>
                <a:srgbClr val="222222">
                  <a:lumMod val="75000"/>
                  <a:lumOff val="25000"/>
                </a:srgbClr>
              </a:solidFill>
              <a:latin typeface="微软雅黑" panose="020B0503020204020204" charset="-122"/>
              <a:ea typeface="微软雅黑" panose="020B0503020204020204" charset="-122"/>
            </a:endParaRPr>
          </a:p>
        </p:txBody>
      </p:sp>
      <p:sp>
        <p:nvSpPr>
          <p:cNvPr id="2" name="文本框 1"/>
          <p:cNvSpPr txBox="1"/>
          <p:nvPr>
            <p:custDataLst>
              <p:tags r:id="rId12"/>
            </p:custDataLst>
          </p:nvPr>
        </p:nvSpPr>
        <p:spPr>
          <a:xfrm>
            <a:off x="4624070" y="3760470"/>
            <a:ext cx="2721610" cy="2031365"/>
          </a:xfrm>
          <a:prstGeom prst="rect">
            <a:avLst/>
          </a:prstGeom>
          <a:noFill/>
        </p:spPr>
        <p:txBody>
          <a:bodyPr wrap="square" tIns="0" rtlCol="0"/>
          <a:p>
            <a:pPr algn="ctr"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线程池的（ThreadPool）的QueueUserWorkItem方法很容发起一次</a:t>
            </a:r>
            <a:r>
              <a:rPr lang="zh-CN" altLang="en-US" sz="1200" b="1" spc="150" dirty="0">
                <a:solidFill>
                  <a:srgbClr val="EC6E12"/>
                </a:solidFill>
                <a:latin typeface="微软雅黑" panose="020B0503020204020204" charset="-122"/>
                <a:ea typeface="微软雅黑" panose="020B0503020204020204" charset="-122"/>
              </a:rPr>
              <a:t>异步</a:t>
            </a:r>
            <a:r>
              <a:rPr lang="zh-CN" altLang="en-US" sz="1200" b="1" spc="150" dirty="0">
                <a:solidFill>
                  <a:srgbClr val="222222">
                    <a:lumMod val="75000"/>
                    <a:lumOff val="25000"/>
                  </a:srgbClr>
                </a:solidFill>
                <a:latin typeface="微软雅黑" panose="020B0503020204020204" charset="-122"/>
                <a:ea typeface="微软雅黑" panose="020B0503020204020204" charset="-122"/>
              </a:rPr>
              <a:t>的计算限制操作。但这个技术同样有着许多限制，最大的问题是没有内建的机制让你知道操作在</a:t>
            </a:r>
            <a:r>
              <a:rPr lang="zh-CN" altLang="en-US" sz="1200" b="1" spc="150" dirty="0">
                <a:solidFill>
                  <a:srgbClr val="EC6E12"/>
                </a:solidFill>
                <a:latin typeface="微软雅黑" panose="020B0503020204020204" charset="-122"/>
                <a:ea typeface="微软雅黑" panose="020B0503020204020204" charset="-122"/>
              </a:rPr>
              <a:t>什么时候完成</a:t>
            </a:r>
            <a:r>
              <a:rPr lang="zh-CN" altLang="en-US" sz="1200" b="1" spc="150" dirty="0">
                <a:solidFill>
                  <a:srgbClr val="222222">
                    <a:lumMod val="75000"/>
                    <a:lumOff val="25000"/>
                  </a:srgbClr>
                </a:solidFill>
                <a:latin typeface="微软雅黑" panose="020B0503020204020204" charset="-122"/>
                <a:ea typeface="微软雅黑" panose="020B0503020204020204" charset="-122"/>
              </a:rPr>
              <a:t>，也没有机制在操作完成时获得返</a:t>
            </a:r>
            <a:r>
              <a:rPr lang="zh-CN" altLang="en-US" sz="1200" b="1" spc="150" dirty="0">
                <a:solidFill>
                  <a:srgbClr val="EC6E12"/>
                </a:solidFill>
                <a:latin typeface="微软雅黑" panose="020B0503020204020204" charset="-122"/>
                <a:ea typeface="微软雅黑" panose="020B0503020204020204" charset="-122"/>
              </a:rPr>
              <a:t>回值</a:t>
            </a:r>
            <a:r>
              <a:rPr lang="zh-CN" altLang="en-US" sz="1200" b="1" spc="150" dirty="0">
                <a:solidFill>
                  <a:srgbClr val="222222">
                    <a:lumMod val="75000"/>
                    <a:lumOff val="25000"/>
                  </a:srgbClr>
                </a:solidFill>
                <a:latin typeface="微软雅黑" panose="020B0503020204020204" charset="-122"/>
                <a:ea typeface="微软雅黑" panose="020B0503020204020204" charset="-122"/>
              </a:rPr>
              <a:t>。而Task类可以解决上述所有的问题。</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p:txBody>
      </p:sp>
      <p:sp>
        <p:nvSpPr>
          <p:cNvPr id="44" name="文本框 43"/>
          <p:cNvSpPr txBox="1"/>
          <p:nvPr>
            <p:custDataLst>
              <p:tags r:id="rId13"/>
            </p:custDataLst>
          </p:nvPr>
        </p:nvSpPr>
        <p:spPr>
          <a:xfrm>
            <a:off x="1590675" y="3755390"/>
            <a:ext cx="2972435" cy="2031365"/>
          </a:xfrm>
          <a:prstGeom prst="rect">
            <a:avLst/>
          </a:prstGeom>
          <a:noFill/>
        </p:spPr>
        <p:txBody>
          <a:bodyPr wrap="square" tIns="0" rtlCol="0"/>
          <a:p>
            <a:pPr algn="ctr" defTabSz="457200">
              <a:lnSpc>
                <a:spcPct val="120000"/>
              </a:lnSpc>
            </a:pPr>
            <a:r>
              <a:rPr lang="zh-CN" altLang="en-US" sz="1200" b="1" spc="150" dirty="0">
                <a:solidFill>
                  <a:srgbClr val="222222">
                    <a:lumMod val="75000"/>
                    <a:lumOff val="25000"/>
                  </a:srgbClr>
                </a:solidFill>
                <a:latin typeface="微软雅黑" panose="020B0503020204020204" charset="-122"/>
                <a:ea typeface="微软雅黑" panose="020B0503020204020204" charset="-122"/>
              </a:rPr>
              <a:t>是创建并发的底层工具，因此有一定的局限性（不易得到</a:t>
            </a:r>
            <a:r>
              <a:rPr lang="zh-CN" altLang="en-US" sz="1200" b="1" spc="150" dirty="0">
                <a:solidFill>
                  <a:srgbClr val="EC6E12"/>
                </a:solidFill>
                <a:latin typeface="微软雅黑" panose="020B0503020204020204" charset="-122"/>
                <a:ea typeface="微软雅黑" panose="020B0503020204020204" charset="-122"/>
              </a:rPr>
              <a:t>返回值</a:t>
            </a:r>
            <a:r>
              <a:rPr lang="zh-CN" altLang="en-US" sz="1200" b="1" spc="150" dirty="0">
                <a:solidFill>
                  <a:srgbClr val="222222">
                    <a:lumMod val="75000"/>
                    <a:lumOff val="25000"/>
                  </a:srgbClr>
                </a:solidFill>
                <a:latin typeface="微软雅黑" panose="020B0503020204020204" charset="-122"/>
                <a:ea typeface="微软雅黑" panose="020B0503020204020204" charset="-122"/>
              </a:rPr>
              <a:t>（必须通过创建共享域）；异常的捕获和处理也</a:t>
            </a:r>
            <a:r>
              <a:rPr lang="zh-CN" altLang="en-US" sz="1200" b="1" spc="150" dirty="0">
                <a:solidFill>
                  <a:srgbClr val="EC6E12"/>
                </a:solidFill>
                <a:latin typeface="微软雅黑" panose="020B0503020204020204" charset="-122"/>
                <a:ea typeface="微软雅黑" panose="020B0503020204020204" charset="-122"/>
              </a:rPr>
              <a:t>麻烦</a:t>
            </a:r>
            <a:r>
              <a:rPr lang="zh-CN" altLang="en-US" sz="1200" b="1" spc="150" dirty="0">
                <a:solidFill>
                  <a:srgbClr val="222222">
                    <a:lumMod val="75000"/>
                    <a:lumOff val="25000"/>
                  </a:srgbClr>
                </a:solidFill>
                <a:latin typeface="微软雅黑" panose="020B0503020204020204" charset="-122"/>
                <a:ea typeface="微软雅黑" panose="020B0503020204020204" charset="-122"/>
              </a:rPr>
              <a:t>；同时线程执行完毕后无法再次开启该线程），这些局限性会降低性能同时影响并发性的实现（不容易组合较小的并发操作实现较大的并发操作，会增加</a:t>
            </a:r>
            <a:r>
              <a:rPr lang="zh-CN" altLang="en-US" sz="1200" b="1" spc="150" dirty="0">
                <a:solidFill>
                  <a:srgbClr val="EC6E12"/>
                </a:solidFill>
                <a:latin typeface="微软雅黑" panose="020B0503020204020204" charset="-122"/>
                <a:ea typeface="微软雅黑" panose="020B0503020204020204" charset="-122"/>
              </a:rPr>
              <a:t>手工同步处理</a:t>
            </a:r>
            <a:r>
              <a:rPr lang="zh-CN" altLang="en-US" sz="1200" b="1" spc="150" dirty="0">
                <a:solidFill>
                  <a:srgbClr val="222222">
                    <a:lumMod val="75000"/>
                    <a:lumOff val="25000"/>
                  </a:srgbClr>
                </a:solidFill>
                <a:latin typeface="微软雅黑" panose="020B0503020204020204" charset="-122"/>
                <a:ea typeface="微软雅黑" panose="020B0503020204020204" charset="-122"/>
              </a:rPr>
              <a:t>（加锁，发送信号）的依赖，容易出现问题）</a:t>
            </a:r>
            <a:endParaRPr lang="zh-CN" altLang="en-US" sz="1200" b="1" spc="150" dirty="0">
              <a:solidFill>
                <a:srgbClr val="222222">
                  <a:lumMod val="75000"/>
                  <a:lumOff val="25000"/>
                </a:srgbClr>
              </a:solidFill>
              <a:latin typeface="微软雅黑" panose="020B0503020204020204" charset="-122"/>
              <a:ea typeface="微软雅黑" panose="020B0503020204020204" charset="-122"/>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3207027" y="1081188"/>
            <a:ext cx="5777948" cy="5777948"/>
          </a:xfrm>
          <a:prstGeom prst="rect">
            <a:avLst/>
          </a:prstGeom>
        </p:spPr>
      </p:pic>
      <p:sp>
        <p:nvSpPr>
          <p:cNvPr id="26" name="文本框 25"/>
          <p:cNvSpPr txBox="1"/>
          <p:nvPr>
            <p:custDataLst>
              <p:tags r:id="rId3"/>
            </p:custDataLst>
          </p:nvPr>
        </p:nvSpPr>
        <p:spPr>
          <a:xfrm>
            <a:off x="494506" y="2007398"/>
            <a:ext cx="3379767" cy="430374"/>
          </a:xfrm>
          <a:prstGeom prst="rect">
            <a:avLst/>
          </a:prstGeom>
          <a:noFill/>
        </p:spPr>
        <p:txBody>
          <a:bodyPr wrap="square" rtlCol="0">
            <a:normAutofit lnSpcReduction="10000"/>
          </a:bodyPr>
          <a:lstStyle/>
          <a:p>
            <a:pPr algn="r">
              <a:lnSpc>
                <a:spcPct val="120000"/>
              </a:lnSpc>
            </a:pPr>
            <a:r>
              <a:rPr kumimoji="1" lang="zh-CN" altLang="en-US" sz="2000" b="1" spc="300">
                <a:solidFill>
                  <a:srgbClr val="2196F3"/>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更方便</a:t>
            </a:r>
            <a:endParaRPr kumimoji="1" lang="zh-CN" altLang="en-US" sz="2000" b="1" spc="300">
              <a:solidFill>
                <a:srgbClr val="2196F3"/>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7" name="文本框 26"/>
          <p:cNvSpPr txBox="1"/>
          <p:nvPr>
            <p:custDataLst>
              <p:tags r:id="rId4"/>
            </p:custDataLst>
          </p:nvPr>
        </p:nvSpPr>
        <p:spPr>
          <a:xfrm>
            <a:off x="8296325" y="3273392"/>
            <a:ext cx="3401171" cy="430374"/>
          </a:xfrm>
          <a:prstGeom prst="rect">
            <a:avLst/>
          </a:prstGeom>
          <a:noFill/>
        </p:spPr>
        <p:txBody>
          <a:bodyPr wrap="square" rtlCol="0">
            <a:normAutofit lnSpcReduction="10000"/>
          </a:bodyPr>
          <a:lstStyle>
            <a:defPPr>
              <a:defRPr lang="en-US"/>
            </a:defPPr>
            <a:lvl1pPr>
              <a:defRPr kumimoji="1" b="1">
                <a:solidFill>
                  <a:srgbClr val="2196F3"/>
                </a:solidFill>
              </a:defRPr>
            </a:lvl1pPr>
          </a:lstStyle>
          <a:p>
            <a:pPr>
              <a:lnSpc>
                <a:spcPct val="120000"/>
              </a:lnSpc>
            </a:pPr>
            <a:r>
              <a:rPr lang="zh-CN" altLang="en-US" sz="2000" spc="150">
                <a:latin typeface="微软雅黑" panose="020B0503020204020204" charset="-122"/>
                <a:ea typeface="微软雅黑" panose="020B0503020204020204" charset="-122"/>
                <a:cs typeface="微软雅黑" panose="020B0503020204020204" charset="-122"/>
                <a:sym typeface="Arial" panose="020B0604020202020204" pitchFamily="34" charset="0"/>
              </a:rPr>
              <a:t>开销</a:t>
            </a:r>
            <a:endParaRPr lang="zh-CN" altLang="en-US" sz="2000" spc="300">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2" name="矩形 31"/>
          <p:cNvSpPr/>
          <p:nvPr>
            <p:custDataLst>
              <p:tags r:id="rId5"/>
            </p:custDataLst>
          </p:nvPr>
        </p:nvSpPr>
        <p:spPr>
          <a:xfrm>
            <a:off x="494505" y="2483489"/>
            <a:ext cx="3379767" cy="1993238"/>
          </a:xfrm>
          <a:prstGeom prst="rect">
            <a:avLst/>
          </a:prstGeom>
        </p:spPr>
        <p:txBody>
          <a:bodyPr wrap="square">
            <a:normAutofit lnSpcReduction="10000"/>
          </a:bodyPr>
          <a:lstStyle/>
          <a:p>
            <a:pPr algn="r">
              <a:lnSpc>
                <a:spcPct val="150000"/>
              </a:lnSpc>
            </a:pPr>
            <a:r>
              <a:rPr lang="zh-CN" altLang="en-US" sz="1400" spc="150">
                <a:latin typeface="微软雅黑" panose="020B0503020204020204" charset="-122"/>
                <a:ea typeface="微软雅黑" panose="020B0503020204020204" charset="-122"/>
                <a:cs typeface="微软雅黑" panose="020B0503020204020204" charset="-122"/>
                <a:sym typeface="Arial" panose="020B0604020202020204" pitchFamily="34" charset="0"/>
              </a:rPr>
              <a:t>程序中添加很多异步的操作作为Task实例加载的时候，为了充分利用运行时所有可用的逻辑内核，任务调度器会尝试的并行的运行这些任务，也会尝试在所有的可用内核上对工作进行负载均衡。</a:t>
            </a:r>
            <a:endParaRPr lang="zh-CN" altLang="en-US" sz="1400" spc="150">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3" name="矩形 32"/>
          <p:cNvSpPr/>
          <p:nvPr>
            <p:custDataLst>
              <p:tags r:id="rId6"/>
            </p:custDataLst>
          </p:nvPr>
        </p:nvSpPr>
        <p:spPr>
          <a:xfrm>
            <a:off x="8296325" y="3739705"/>
            <a:ext cx="3401170" cy="1993238"/>
          </a:xfrm>
          <a:prstGeom prst="rect">
            <a:avLst/>
          </a:prstGeom>
        </p:spPr>
        <p:txBody>
          <a:bodyPr wrap="square">
            <a:normAutofit lnSpcReduction="10000"/>
          </a:bodyPr>
          <a:lstStyle/>
          <a:p>
            <a:pPr>
              <a:lnSpc>
                <a:spcPct val="150000"/>
              </a:lnSpc>
            </a:pPr>
            <a:r>
              <a:rPr lang="zh-CN" altLang="en-US" sz="1400" spc="150">
                <a:latin typeface="微软雅黑" panose="020B0503020204020204" charset="-122"/>
                <a:ea typeface="微软雅黑" panose="020B0503020204020204" charset="-122"/>
                <a:cs typeface="微软雅黑" panose="020B0503020204020204" charset="-122"/>
                <a:sym typeface="Arial" panose="020B0604020202020204" pitchFamily="34" charset="0"/>
              </a:rPr>
              <a:t>但在实际的编码过程当中，并不是所有的代码片段都能够方便的用任务来运行，因为任务会带来额外的开销，尽管这种开销比添加线程所带来的开销要小，但是仍然需要将这个开销考虑在内。</a:t>
            </a:r>
            <a:endParaRPr lang="zh-CN" altLang="en-US" sz="1400" spc="150">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8" name="任意形状 7"/>
          <p:cNvSpPr/>
          <p:nvPr>
            <p:custDataLst>
              <p:tags r:id="rId7"/>
            </p:custDataLst>
          </p:nvPr>
        </p:nvSpPr>
        <p:spPr>
          <a:xfrm>
            <a:off x="3864792" y="2146300"/>
            <a:ext cx="1709531" cy="488951"/>
          </a:xfrm>
          <a:custGeom>
            <a:avLst/>
            <a:gdLst>
              <a:gd name="connsiteX0" fmla="*/ 0 w 1709531"/>
              <a:gd name="connsiteY0" fmla="*/ 0 h 689113"/>
              <a:gd name="connsiteX1" fmla="*/ 463826 w 1709531"/>
              <a:gd name="connsiteY1" fmla="*/ 0 h 689113"/>
              <a:gd name="connsiteX2" fmla="*/ 1709531 w 1709531"/>
              <a:gd name="connsiteY2" fmla="*/ 689113 h 689113"/>
            </a:gdLst>
            <a:ahLst/>
            <a:cxnLst>
              <a:cxn ang="0">
                <a:pos x="connsiteX0" y="connsiteY0"/>
              </a:cxn>
              <a:cxn ang="0">
                <a:pos x="connsiteX1" y="connsiteY1"/>
              </a:cxn>
              <a:cxn ang="0">
                <a:pos x="connsiteX2" y="connsiteY2"/>
              </a:cxn>
            </a:cxnLst>
            <a:rect l="l" t="t" r="r" b="b"/>
            <a:pathLst>
              <a:path w="1709531" h="689113">
                <a:moveTo>
                  <a:pt x="0" y="0"/>
                </a:moveTo>
                <a:lnTo>
                  <a:pt x="463826" y="0"/>
                </a:lnTo>
                <a:lnTo>
                  <a:pt x="1709531" y="689113"/>
                </a:lnTo>
              </a:path>
            </a:pathLst>
          </a:custGeom>
          <a:noFill/>
          <a:ln w="28575">
            <a:solidFill>
              <a:srgbClr val="2196F3"/>
            </a:solidFill>
            <a:tailEnd type="oval" w="lg" len="lg"/>
          </a:ln>
          <a:effectLst/>
        </p:spPr>
        <p:style>
          <a:lnRef idx="1">
            <a:srgbClr val="2196F3"/>
          </a:lnRef>
          <a:fillRef idx="3">
            <a:srgbClr val="2196F3"/>
          </a:fillRef>
          <a:effectRef idx="2">
            <a:srgbClr val="2196F3"/>
          </a:effectRef>
          <a:fontRef idx="minor">
            <a:srgbClr val="FFFFFF"/>
          </a:fontRef>
        </p:style>
        <p:txBody>
          <a:bodyPr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34" name="任意形状 33"/>
          <p:cNvSpPr/>
          <p:nvPr>
            <p:custDataLst>
              <p:tags r:id="rId8"/>
            </p:custDataLst>
          </p:nvPr>
        </p:nvSpPr>
        <p:spPr>
          <a:xfrm flipH="1">
            <a:off x="6545503" y="3458058"/>
            <a:ext cx="1709531" cy="689113"/>
          </a:xfrm>
          <a:custGeom>
            <a:avLst/>
            <a:gdLst>
              <a:gd name="connsiteX0" fmla="*/ 0 w 1709531"/>
              <a:gd name="connsiteY0" fmla="*/ 0 h 689113"/>
              <a:gd name="connsiteX1" fmla="*/ 463826 w 1709531"/>
              <a:gd name="connsiteY1" fmla="*/ 0 h 689113"/>
              <a:gd name="connsiteX2" fmla="*/ 1709531 w 1709531"/>
              <a:gd name="connsiteY2" fmla="*/ 689113 h 689113"/>
            </a:gdLst>
            <a:ahLst/>
            <a:cxnLst>
              <a:cxn ang="0">
                <a:pos x="connsiteX0" y="connsiteY0"/>
              </a:cxn>
              <a:cxn ang="0">
                <a:pos x="connsiteX1" y="connsiteY1"/>
              </a:cxn>
              <a:cxn ang="0">
                <a:pos x="connsiteX2" y="connsiteY2"/>
              </a:cxn>
            </a:cxnLst>
            <a:rect l="l" t="t" r="r" b="b"/>
            <a:pathLst>
              <a:path w="1709531" h="689113">
                <a:moveTo>
                  <a:pt x="0" y="0"/>
                </a:moveTo>
                <a:lnTo>
                  <a:pt x="463826" y="0"/>
                </a:lnTo>
                <a:lnTo>
                  <a:pt x="1709531" y="689113"/>
                </a:lnTo>
              </a:path>
            </a:pathLst>
          </a:custGeom>
          <a:noFill/>
          <a:ln w="28575">
            <a:solidFill>
              <a:srgbClr val="2196F3"/>
            </a:solidFill>
            <a:tailEnd type="oval" w="lg" len="lg"/>
          </a:ln>
          <a:effectLst/>
        </p:spPr>
        <p:style>
          <a:lnRef idx="1">
            <a:srgbClr val="2196F3"/>
          </a:lnRef>
          <a:fillRef idx="3">
            <a:srgbClr val="2196F3"/>
          </a:fillRef>
          <a:effectRef idx="2">
            <a:srgbClr val="2196F3"/>
          </a:effectRef>
          <a:fontRef idx="minor">
            <a:srgbClr val="FFFFFF"/>
          </a:fontRef>
        </p:style>
        <p:txBody>
          <a:bodyPr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1" name="TextBox 5"/>
          <p:cNvSpPr txBox="1"/>
          <p:nvPr>
            <p:custDataLst>
              <p:tags r:id="rId9"/>
            </p:custDataLst>
          </p:nvPr>
        </p:nvSpPr>
        <p:spPr>
          <a:xfrm>
            <a:off x="469900" y="416161"/>
            <a:ext cx="11303000" cy="564898"/>
          </a:xfrm>
          <a:prstGeom prst="rect">
            <a:avLst/>
          </a:prstGeom>
          <a:noFill/>
        </p:spPr>
        <p:txBody>
          <a:bodyPr wrap="square" rtlCol="0">
            <a:normAutofit lnSpcReduction="10000"/>
          </a:bodyPr>
          <a:lstStyle/>
          <a:p>
            <a:pPr algn="ctr">
              <a:lnSpc>
                <a:spcPct val="120000"/>
              </a:lnSpc>
            </a:pPr>
            <a:r>
              <a:rPr lang="zh-CN" altLang="en-US" sz="2800" b="1" spc="300">
                <a:solidFill>
                  <a:srgbClr val="222222">
                    <a:lumMod val="90000"/>
                    <a:lumOff val="10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Thread</a:t>
            </a:r>
            <a:r>
              <a:rPr lang="en-US" altLang="zh-CN" sz="2800" b="1" spc="300">
                <a:solidFill>
                  <a:srgbClr val="EC6E12"/>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&amp;</a:t>
            </a:r>
            <a:r>
              <a:rPr lang="zh-CN" altLang="en-US" sz="2800" b="1" spc="300">
                <a:solidFill>
                  <a:srgbClr val="222222">
                    <a:lumMod val="90000"/>
                    <a:lumOff val="10000"/>
                  </a:srgb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Thread Pool到</a:t>
            </a:r>
            <a:r>
              <a:rPr lang="en-US" altLang="zh-CN" sz="2800" b="1" spc="300">
                <a:solidFill>
                  <a:srgbClr val="EC6E12"/>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Task</a:t>
            </a:r>
            <a:endParaRPr lang="en-US" altLang="zh-CN" sz="2800" b="1" spc="300">
              <a:solidFill>
                <a:srgbClr val="EC6E12"/>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2" name="文本框 11"/>
          <p:cNvSpPr txBox="1"/>
          <p:nvPr>
            <p:custDataLst>
              <p:tags r:id="rId10"/>
            </p:custDataLst>
          </p:nvPr>
        </p:nvSpPr>
        <p:spPr>
          <a:xfrm>
            <a:off x="469900" y="1017050"/>
            <a:ext cx="11277599" cy="327077"/>
          </a:xfrm>
          <a:prstGeom prst="rect">
            <a:avLst/>
          </a:prstGeom>
          <a:noFill/>
        </p:spPr>
        <p:txBody>
          <a:bodyPr wrap="square" rtlCol="0">
            <a:normAutofit lnSpcReduction="10000"/>
          </a:bodyPr>
          <a:lstStyle/>
          <a:p>
            <a:pPr algn="ctr">
              <a:lnSpc>
                <a:spcPct val="120000"/>
              </a:lnSpc>
            </a:pPr>
            <a:r>
              <a:rPr lang="en-US" altLang="zh-CN" sz="1400" spc="150">
                <a:solidFill>
                  <a:srgbClr val="222222">
                    <a:lumMod val="90000"/>
                    <a:lumOff val="10000"/>
                  </a:srgb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ICEBERG DIAGRAM</a:t>
            </a:r>
            <a:endParaRPr lang="en-US" altLang="zh-CN" sz="1400" spc="150">
              <a:solidFill>
                <a:srgbClr val="222222">
                  <a:lumMod val="90000"/>
                  <a:lumOff val="10000"/>
                </a:srgb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TextBox 5"/>
          <p:cNvSpPr txBox="1"/>
          <p:nvPr>
            <p:custDataLst>
              <p:tags r:id="rId1"/>
            </p:custDataLst>
          </p:nvPr>
        </p:nvSpPr>
        <p:spPr>
          <a:xfrm>
            <a:off x="469900" y="602168"/>
            <a:ext cx="11303000" cy="523220"/>
          </a:xfrm>
          <a:prstGeom prst="rect">
            <a:avLst/>
          </a:prstGeom>
          <a:noFill/>
        </p:spPr>
        <p:txBody>
          <a:bodyPr wrap="square" bIns="0" rtlCol="0" anchor="b" anchorCtr="0">
            <a:normAutofit lnSpcReduction="10000"/>
          </a:bodyPr>
          <a:p>
            <a:pPr algn="ctr" defTabSz="457200">
              <a:lnSpc>
                <a:spcPct val="120000"/>
              </a:lnSpc>
              <a:defRPr/>
            </a:pPr>
            <a:r>
              <a:rPr lang="en-US" altLang="zh-CN" sz="2800" b="1" spc="300">
                <a:solidFill>
                  <a:srgbClr val="222222"/>
                </a:solidFill>
                <a:latin typeface="微软雅黑" panose="020B0503020204020204" charset="-122"/>
                <a:ea typeface="微软雅黑" panose="020B0503020204020204" charset="-122"/>
                <a:cs typeface="+mn-ea"/>
                <a:sym typeface="+mn-lt"/>
              </a:rPr>
              <a:t>Task	</a:t>
            </a:r>
            <a:r>
              <a:rPr lang="zh-CN" altLang="en-US" sz="2800" b="1"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solidFill>
              <a:latin typeface="微软雅黑" panose="020B0503020204020204" charset="-122"/>
              <a:ea typeface="微软雅黑" panose="020B0503020204020204" charset="-122"/>
              <a:cs typeface="+mn-ea"/>
              <a:sym typeface="+mn-lt"/>
            </a:endParaRPr>
          </a:p>
        </p:txBody>
      </p:sp>
      <p:sp>
        <p:nvSpPr>
          <p:cNvPr id="39" name="文本框 38"/>
          <p:cNvSpPr txBox="1"/>
          <p:nvPr>
            <p:custDataLst>
              <p:tags r:id="rId2"/>
            </p:custDataLst>
          </p:nvPr>
        </p:nvSpPr>
        <p:spPr>
          <a:xfrm>
            <a:off x="469900" y="1143544"/>
            <a:ext cx="11302999" cy="307777"/>
          </a:xfrm>
          <a:prstGeom prst="rect">
            <a:avLst/>
          </a:prstGeom>
          <a:noFill/>
        </p:spPr>
        <p:txBody>
          <a:bodyPr wrap="square" tIns="0" rtlCol="0" anchor="t" anchorCtr="0">
            <a:normAutofit/>
          </a:bodyPr>
          <a:p>
            <a:pPr algn="ctr" defTabSz="457200">
              <a:lnSpc>
                <a:spcPct val="120000"/>
              </a:lnSpc>
              <a:defRPr/>
            </a:pPr>
            <a:r>
              <a:rPr kumimoji="1" lang="zh-CN" altLang="en-US" sz="1400" spc="300">
                <a:solidFill>
                  <a:srgbClr val="222222"/>
                </a:solidFill>
                <a:latin typeface="微软雅黑" panose="020B0503020204020204" charset="-122"/>
                <a:ea typeface="微软雅黑" panose="020B0503020204020204" charset="-122"/>
                <a:cs typeface="+mn-ea"/>
                <a:sym typeface="+mn-lt"/>
              </a:rPr>
              <a:t>Async和Await使异步编程更简单</a:t>
            </a:r>
            <a:endParaRPr kumimoji="1" lang="zh-CN" altLang="en-US" sz="1400" spc="300">
              <a:solidFill>
                <a:srgbClr val="222222"/>
              </a:solidFill>
              <a:latin typeface="微软雅黑" panose="020B0503020204020204" charset="-122"/>
              <a:ea typeface="微软雅黑" panose="020B0503020204020204" charset="-122"/>
              <a:cs typeface="+mn-ea"/>
              <a:sym typeface="+mn-lt"/>
            </a:endParaRPr>
          </a:p>
        </p:txBody>
      </p:sp>
      <p:pic>
        <p:nvPicPr>
          <p:cNvPr id="3" name="图片 2" descr="01001508-e1a4c7ed78274ec4aa325b928af044e5"/>
          <p:cNvPicPr>
            <a:picLocks noChangeAspect="1"/>
          </p:cNvPicPr>
          <p:nvPr/>
        </p:nvPicPr>
        <p:blipFill>
          <a:blip r:embed="rId3"/>
          <a:stretch>
            <a:fillRect/>
          </a:stretch>
        </p:blipFill>
        <p:spPr>
          <a:xfrm>
            <a:off x="663575" y="1534795"/>
            <a:ext cx="4996815" cy="5067300"/>
          </a:xfrm>
          <a:prstGeom prst="rect">
            <a:avLst/>
          </a:prstGeom>
        </p:spPr>
      </p:pic>
      <p:sp>
        <p:nvSpPr>
          <p:cNvPr id="2" name="文本框 1"/>
          <p:cNvSpPr txBox="1"/>
          <p:nvPr/>
        </p:nvSpPr>
        <p:spPr>
          <a:xfrm>
            <a:off x="6179185" y="1451293"/>
            <a:ext cx="5080000" cy="4892675"/>
          </a:xfrm>
          <a:prstGeom prst="rect">
            <a:avLst/>
          </a:prstGeom>
          <a:noFill/>
          <a:ln w="9525">
            <a:noFill/>
          </a:ln>
        </p:spPr>
        <p:txBody>
          <a:bodyPr>
            <a:spAutoFit/>
          </a:bodyPr>
          <a:p>
            <a:pPr indent="0"/>
            <a:r>
              <a:rPr lang="en-US" sz="2400" b="1">
                <a:solidFill>
                  <a:srgbClr val="4F81BD"/>
                </a:solidFill>
                <a:latin typeface="Calibri" panose="020F0502020204030204" charset="0"/>
                <a:ea typeface="宋体" panose="02010600030101010101" pitchFamily="2" charset="-122"/>
                <a:cs typeface="Times New Roman" panose="02020603050405020304" charset="0"/>
              </a:rPr>
              <a:t>Task</a:t>
            </a:r>
            <a:r>
              <a:rPr lang="en-US" sz="1600" b="1">
                <a:latin typeface="Cambria" panose="02040503050406030204" charset="0"/>
                <a:cs typeface="Times New Roman" panose="02020603050405020304" charset="0"/>
              </a:rPr>
              <a:t> </a:t>
            </a:r>
            <a:r>
              <a:rPr lang="zh-CN" sz="1600" b="1">
                <a:cs typeface="Cambria" panose="02040503050406030204" charset="0"/>
              </a:rPr>
              <a:t>同步机制有很多种，在</a:t>
            </a:r>
            <a:r>
              <a:rPr lang="en-US" sz="1600" b="1">
                <a:solidFill>
                  <a:srgbClr val="4F81BD"/>
                </a:solidFill>
                <a:latin typeface="Cambria" panose="02040503050406030204" charset="0"/>
                <a:hlinkClick r:id="rId4"/>
              </a:rPr>
              <a:t>CLR Via C#</a:t>
            </a:r>
            <a:r>
              <a:rPr lang="zh-CN" sz="1600" b="1">
                <a:cs typeface="Cambria" panose="02040503050406030204" charset="0"/>
              </a:rPr>
              <a:t>中，有一大章专门介绍同步，按照Jeffery的观点，同步分为用户模式(User-Mode)和内核模式(Kernal-Mode)两大类构造。在可能的情况下，我们应该尽可能的使用用户模式的同步构造，它比内核模式的同步方式要快，因为它使用特殊的CPU指令来调度线程，这也就意味着用户模式的同步构造是在硬件层面上实现的，所以他比较快。 </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但这也有个问题，操作系统</a:t>
            </a:r>
            <a:r>
              <a:rPr lang="zh-CN" sz="1600" b="1">
                <a:solidFill>
                  <a:srgbClr val="EC6E12"/>
                </a:solidFill>
                <a:cs typeface="Cambria" panose="02040503050406030204" charset="0"/>
              </a:rPr>
              <a:t>永远不会检测到</a:t>
            </a:r>
            <a:r>
              <a:rPr lang="zh-CN" sz="1600" b="1">
                <a:cs typeface="Cambria" panose="02040503050406030204" charset="0"/>
              </a:rPr>
              <a:t>线程在用户模式同步构造上阻塞了，线程池不会创建新的线程来代替暂时被阻塞的线程去执行任务。另外，用户模式同步构造模式下的CPU指令只会在很短的时间内对线程进行阻塞。</a:t>
            </a:r>
            <a:endParaRPr lang="zh-CN" sz="1600" b="1">
              <a:cs typeface="Cambria" panose="02040503050406030204" charset="0"/>
            </a:endParaRPr>
          </a:p>
          <a:p>
            <a:pPr indent="0"/>
            <a:r>
              <a:rPr lang="zh-CN" sz="1600" b="1">
                <a:cs typeface="Cambria" panose="02040503050406030204" charset="0"/>
              </a:rPr>
              <a:t>让线程从用户模式切换到内核模式然后再切换回来会产生大量的性能损失，这就是内核模式同步构造需要尽量避免使用的原因。暂时将该线程阻塞再去关于非要。避免死锁浪费内存，但总比活锁浪费CPU和内存抢</a:t>
            </a:r>
            <a:endParaRPr lang="zh-CN" altLang="en-US" sz="1600" b="1">
              <a:cs typeface="Cambria" panose="02040503050406030204" charset="0"/>
            </a:endParaRPr>
          </a:p>
        </p:txBody>
      </p:sp>
      <p:sp>
        <p:nvSpPr>
          <p:cNvPr id="4" name="文本框 3"/>
          <p:cNvSpPr txBox="1"/>
          <p:nvPr/>
        </p:nvSpPr>
        <p:spPr>
          <a:xfrm>
            <a:off x="663575" y="1451610"/>
            <a:ext cx="4599940" cy="3476625"/>
          </a:xfrm>
          <a:prstGeom prst="rect">
            <a:avLst/>
          </a:prstGeom>
          <a:noFill/>
          <a:ln w="9525">
            <a:noFill/>
          </a:ln>
        </p:spPr>
        <p:txBody>
          <a:bodyPr wrap="square">
            <a:spAutoFit/>
          </a:bodyPr>
          <a:p>
            <a:pPr indent="0"/>
            <a:r>
              <a:rPr lang="zh-CN" sz="2400" b="1">
                <a:solidFill>
                  <a:srgbClr val="4F81BD"/>
                </a:solidFill>
                <a:ea typeface="宋体" panose="02010600030101010101" pitchFamily="2" charset="-122"/>
                <a:sym typeface="+mn-ea"/>
              </a:rPr>
              <a:t>优缺点</a:t>
            </a:r>
            <a:endParaRPr lang="zh-CN" b="1">
              <a:cs typeface="Cambria" panose="02040503050406030204" charset="0"/>
              <a:sym typeface="+mn-ea"/>
            </a:endParaRPr>
          </a:p>
          <a:p>
            <a:pPr indent="0"/>
            <a:r>
              <a:rPr lang="en-US" altLang="zh-CN" b="1">
                <a:solidFill>
                  <a:srgbClr val="EC6E12"/>
                </a:solidFill>
                <a:cs typeface="Cambria" panose="02040503050406030204" charset="0"/>
                <a:sym typeface="+mn-ea"/>
              </a:rPr>
              <a:t>A-</a:t>
            </a:r>
            <a:r>
              <a:rPr lang="zh-CN" b="1">
                <a:solidFill>
                  <a:srgbClr val="EC6E12"/>
                </a:solidFill>
                <a:cs typeface="Cambria" panose="02040503050406030204" charset="0"/>
                <a:sym typeface="+mn-ea"/>
              </a:rPr>
              <a:t>异步操作的优缺点</a:t>
            </a:r>
            <a:r>
              <a:rPr lang="en-US" b="1">
                <a:latin typeface="Cambria" panose="02040503050406030204" charset="0"/>
                <a:cs typeface="Times New Roman" panose="02020603050405020304" charset="0"/>
                <a:sym typeface="+mn-ea"/>
              </a:rPr>
              <a:t> </a:t>
            </a:r>
            <a:r>
              <a:rPr lang="zh-CN" b="1">
                <a:cs typeface="Cambria" panose="02040503050406030204" charset="0"/>
                <a:sym typeface="+mn-ea"/>
              </a:rPr>
              <a:t>因为异步操作无须额外的线程负担，并且使用回调的方式进行处理，在设计良好的情况下，处理函数可以不必使用共享变量（即使无法完全不用，最起码可以减少共享变量的数量），减少了死锁的可能。</a:t>
            </a:r>
            <a:endParaRPr lang="zh-CN" b="1">
              <a:cs typeface="Cambria" panose="02040503050406030204" charset="0"/>
            </a:endParaRPr>
          </a:p>
          <a:p>
            <a:pPr indent="0"/>
            <a:r>
              <a:rPr lang="zh-CN" b="1">
                <a:cs typeface="Cambria" panose="02040503050406030204" charset="0"/>
                <a:sym typeface="+mn-ea"/>
              </a:rPr>
              <a:t>当然异步操作也并非完美无暇。编写异步</a:t>
            </a:r>
            <a:r>
              <a:rPr lang="zh-CN" b="1">
                <a:solidFill>
                  <a:srgbClr val="EC6E12"/>
                </a:solidFill>
                <a:cs typeface="Cambria" panose="02040503050406030204" charset="0"/>
                <a:sym typeface="+mn-ea"/>
              </a:rPr>
              <a:t>操作的复杂程度较高</a:t>
            </a:r>
            <a:r>
              <a:rPr lang="zh-CN" b="1">
                <a:cs typeface="Cambria" panose="02040503050406030204" charset="0"/>
                <a:sym typeface="+mn-ea"/>
              </a:rPr>
              <a:t>，程序主要使用回调方式进行处理，与普通人的思维方式有些初入，而且难以调试。</a:t>
            </a:r>
            <a:endParaRPr lang="zh-CN" b="1">
              <a:cs typeface="Cambria" panose="02040503050406030204" charset="0"/>
              <a:sym typeface="+mn-ea"/>
            </a:endParaRPr>
          </a:p>
          <a:p>
            <a:pPr indent="0"/>
            <a:endParaRPr lang="zh-CN" altLang="en-US" sz="1600" b="1">
              <a:cs typeface="Cambria" panose="02040503050406030204" charset="0"/>
            </a:endParaRPr>
          </a:p>
        </p:txBody>
      </p:sp>
      <p:sp>
        <p:nvSpPr>
          <p:cNvPr id="7" name="文本框 6"/>
          <p:cNvSpPr txBox="1"/>
          <p:nvPr/>
        </p:nvSpPr>
        <p:spPr>
          <a:xfrm>
            <a:off x="663575" y="4700270"/>
            <a:ext cx="4599940" cy="2030095"/>
          </a:xfrm>
          <a:prstGeom prst="rect">
            <a:avLst/>
          </a:prstGeom>
          <a:noFill/>
          <a:ln w="9525">
            <a:noFill/>
          </a:ln>
        </p:spPr>
        <p:txBody>
          <a:bodyPr wrap="square">
            <a:spAutoFit/>
          </a:bodyPr>
          <a:p>
            <a:pPr indent="0"/>
            <a:r>
              <a:rPr lang="en-US" altLang="zh-CN" b="1">
                <a:solidFill>
                  <a:srgbClr val="EC6E12"/>
                </a:solidFill>
                <a:cs typeface="Cambria" panose="02040503050406030204" charset="0"/>
                <a:sym typeface="+mn-ea"/>
              </a:rPr>
              <a:t>B-</a:t>
            </a:r>
            <a:r>
              <a:rPr lang="zh-CN" b="1">
                <a:solidFill>
                  <a:srgbClr val="EC6E12"/>
                </a:solidFill>
                <a:cs typeface="Cambria" panose="02040503050406030204" charset="0"/>
                <a:sym typeface="+mn-ea"/>
              </a:rPr>
              <a:t>点多线程的优缺点</a:t>
            </a:r>
            <a:endParaRPr lang="zh-CN" b="1">
              <a:solidFill>
                <a:srgbClr val="EC6E12"/>
              </a:solidFill>
              <a:cs typeface="Cambria" panose="02040503050406030204" charset="0"/>
              <a:sym typeface="+mn-ea"/>
            </a:endParaRPr>
          </a:p>
          <a:p>
            <a:pPr indent="0"/>
            <a:r>
              <a:rPr lang="zh-CN" b="1">
                <a:solidFill>
                  <a:schemeClr val="tx1"/>
                </a:solidFill>
                <a:cs typeface="Cambria" panose="02040503050406030204" charset="0"/>
                <a:sym typeface="+mn-ea"/>
              </a:rPr>
              <a:t> 多线程的优点很明显，线程中的处理程序依然是顺序执行，符合普通人的思维习惯，所以编程简单。但是多线程的缺点也同样明显，线程的使用（滥用）会给系统带来上下文切换的额外负担。并且线程间的共享变量可能造成死锁的出现。</a:t>
            </a:r>
            <a:endParaRPr lang="zh-CN" altLang="en-US" sz="1600" b="1">
              <a:cs typeface="Cambria" panose="0204050305040603020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custDataLst>
              <p:tags r:id="rId1"/>
            </p:custDataLst>
          </p:nvPr>
        </p:nvCxnSpPr>
        <p:spPr>
          <a:xfrm>
            <a:off x="1688212" y="2020437"/>
            <a:ext cx="6848766"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4" name="文本框 29"/>
          <p:cNvSpPr txBox="1"/>
          <p:nvPr>
            <p:custDataLst>
              <p:tags r:id="rId2"/>
            </p:custDataLst>
          </p:nvPr>
        </p:nvSpPr>
        <p:spPr>
          <a:xfrm>
            <a:off x="1688215" y="1539577"/>
            <a:ext cx="6848766" cy="662784"/>
          </a:xfrm>
          <a:prstGeom prst="rect">
            <a:avLst/>
          </a:prstGeom>
          <a:noFill/>
        </p:spPr>
        <p:txBody>
          <a:bodyPr wrap="square" rtlCol="0">
            <a:normAutofit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2000" b="1" spc="120">
                <a:latin typeface="+mj-lt"/>
                <a:ea typeface="+mj-ea"/>
                <a:cs typeface="+mj-cs"/>
              </a:rPr>
              <a:t>基础任务（Task）</a:t>
            </a:r>
            <a:endParaRPr lang="en-US" altLang="zh-CN" sz="2000" b="1" spc="120">
              <a:latin typeface="+mj-lt"/>
              <a:ea typeface="+mj-ea"/>
              <a:cs typeface="+mj-cs"/>
            </a:endParaRPr>
          </a:p>
        </p:txBody>
      </p:sp>
      <p:sp>
        <p:nvSpPr>
          <p:cNvPr id="25" name="文本框 30"/>
          <p:cNvSpPr txBox="1"/>
          <p:nvPr>
            <p:custDataLst>
              <p:tags r:id="rId3"/>
            </p:custDataLst>
          </p:nvPr>
        </p:nvSpPr>
        <p:spPr>
          <a:xfrm>
            <a:off x="1688215" y="2093504"/>
            <a:ext cx="6848766" cy="1376603"/>
          </a:xfrm>
          <a:prstGeom prst="rect">
            <a:avLst/>
          </a:prstGeom>
          <a:noFill/>
        </p:spPr>
        <p:txBody>
          <a:bodyPr wrap="square" rtlCol="0"/>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1400" b="1" spc="120"/>
              <a:t>通过System.Threading.Tasks命名空间使用</a:t>
            </a:r>
            <a:r>
              <a:rPr lang="zh-CN" altLang="en-US" sz="1600" b="1" spc="120">
                <a:solidFill>
                  <a:srgbClr val="EC6E12"/>
                </a:solidFill>
              </a:rPr>
              <a:t>任务</a:t>
            </a:r>
            <a:r>
              <a:rPr lang="zh-CN" altLang="en-US" sz="1400" b="1" spc="120"/>
              <a:t>。它是在ThreadPool的基础上进行封装的。Task默认都是使用</a:t>
            </a:r>
            <a:r>
              <a:rPr lang="zh-CN" altLang="en-US" sz="1400" b="1" spc="120">
                <a:solidFill>
                  <a:srgbClr val="EC6E12"/>
                </a:solidFill>
              </a:rPr>
              <a:t>池化线程</a:t>
            </a:r>
            <a:r>
              <a:rPr lang="zh-CN" altLang="en-US" sz="1400" b="1" spc="120"/>
              <a:t>，它们都是后台线程，这意味着主线程结束时其它任务也会随之停止。</a:t>
            </a:r>
            <a:endParaRPr lang="zh-CN" altLang="en-US" sz="1400" b="1" spc="120"/>
          </a:p>
          <a:p>
            <a:pPr>
              <a:lnSpc>
                <a:spcPct val="120000"/>
              </a:lnSpc>
            </a:pPr>
            <a:r>
              <a:rPr lang="zh-CN" altLang="en-US" sz="1400" b="1" spc="120"/>
              <a:t>在thread pool时期，我们不能知道一个workitem是否完成，也不能在完成后知道</a:t>
            </a:r>
            <a:r>
              <a:rPr lang="zh-CN" altLang="en-US" sz="1400" b="1" spc="120">
                <a:solidFill>
                  <a:srgbClr val="EC6E12"/>
                </a:solidFill>
              </a:rPr>
              <a:t>workitem所得出的返回值</a:t>
            </a:r>
            <a:r>
              <a:rPr lang="zh-CN" altLang="en-US" sz="1400" b="1" spc="120"/>
              <a:t>，task就是封装后解决这个问题的。当然这个只是小方面。Task还</a:t>
            </a:r>
            <a:r>
              <a:rPr lang="zh-CN" altLang="en-US" sz="1400" b="1" spc="120">
                <a:solidFill>
                  <a:srgbClr val="EC6E12"/>
                </a:solidFill>
              </a:rPr>
              <a:t>优化了thread pool的调用机制</a:t>
            </a:r>
            <a:r>
              <a:rPr lang="zh-CN" altLang="en-US" sz="1400" b="1" spc="120"/>
              <a:t>，在多核的情况下可以得到更好的效率。还有就是task</a:t>
            </a:r>
            <a:r>
              <a:rPr lang="zh-CN" altLang="en-US" sz="1400" b="1" spc="120">
                <a:solidFill>
                  <a:srgbClr val="EC6E12"/>
                </a:solidFill>
              </a:rPr>
              <a:t>还封装了一些同步机制</a:t>
            </a:r>
            <a:r>
              <a:rPr lang="zh-CN" altLang="en-US" sz="1400" b="1" spc="120"/>
              <a:t>，详细可看API.</a:t>
            </a:r>
            <a:endParaRPr lang="zh-CN" altLang="en-US" sz="1400" b="1" spc="120"/>
          </a:p>
        </p:txBody>
      </p:sp>
      <p:sp>
        <p:nvSpPr>
          <p:cNvPr id="26" name="椭圆 25"/>
          <p:cNvSpPr/>
          <p:nvPr>
            <p:custDataLst>
              <p:tags r:id="rId4"/>
            </p:custDataLst>
          </p:nvPr>
        </p:nvSpPr>
        <p:spPr>
          <a:xfrm>
            <a:off x="1034505" y="1596646"/>
            <a:ext cx="432558" cy="43255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1"/>
                </a:solidFill>
              </a:rPr>
              <a:t>1</a:t>
            </a:r>
            <a:endParaRPr lang="en-US" altLang="zh-CN" sz="1600" dirty="0">
              <a:solidFill>
                <a:schemeClr val="accent1"/>
              </a:solidFill>
            </a:endParaRPr>
          </a:p>
        </p:txBody>
      </p:sp>
      <p:cxnSp>
        <p:nvCxnSpPr>
          <p:cNvPr id="27" name="直接连接符 26"/>
          <p:cNvCxnSpPr/>
          <p:nvPr>
            <p:custDataLst>
              <p:tags r:id="rId5"/>
            </p:custDataLst>
          </p:nvPr>
        </p:nvCxnSpPr>
        <p:spPr>
          <a:xfrm>
            <a:off x="1688212" y="4909802"/>
            <a:ext cx="6848766"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8" name="文本框 29"/>
          <p:cNvSpPr txBox="1"/>
          <p:nvPr>
            <p:custDataLst>
              <p:tags r:id="rId6"/>
            </p:custDataLst>
          </p:nvPr>
        </p:nvSpPr>
        <p:spPr>
          <a:xfrm>
            <a:off x="1688215" y="4428943"/>
            <a:ext cx="6848766" cy="662784"/>
          </a:xfrm>
          <a:prstGeom prst="rect">
            <a:avLst/>
          </a:prstGeom>
          <a:noFill/>
        </p:spPr>
        <p:txBody>
          <a:bodyPr wrap="square" rtlCol="0">
            <a:normAutofit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2000" b="1" spc="120">
                <a:sym typeface="+mn-ea"/>
              </a:rPr>
              <a:t>任务调度器（TaskScheduler）</a:t>
            </a:r>
            <a:endParaRPr lang="zh-CN" altLang="en-US" sz="2000" b="1" spc="120">
              <a:latin typeface="+mj-lt"/>
              <a:ea typeface="+mj-ea"/>
              <a:cs typeface="+mj-cs"/>
            </a:endParaRPr>
          </a:p>
        </p:txBody>
      </p:sp>
      <p:sp>
        <p:nvSpPr>
          <p:cNvPr id="29" name="文本框 30"/>
          <p:cNvSpPr txBox="1"/>
          <p:nvPr>
            <p:custDataLst>
              <p:tags r:id="rId7"/>
            </p:custDataLst>
          </p:nvPr>
        </p:nvSpPr>
        <p:spPr>
          <a:xfrm>
            <a:off x="1688215" y="4982870"/>
            <a:ext cx="6848766" cy="1376603"/>
          </a:xfrm>
          <a:prstGeom prst="rect">
            <a:avLst/>
          </a:prstGeom>
          <a:noFill/>
        </p:spPr>
        <p:txBody>
          <a:bodyPr wrap="square" rtlCol="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1400" spc="120"/>
              <a:t>是Task之所以如此灵活的本质，我们常说Task是在ThreadPool上更升级化的封装，其实很大程度上归功于这个对象</a:t>
            </a:r>
            <a:endParaRPr lang="zh-CN" altLang="en-US" sz="1400" spc="120"/>
          </a:p>
        </p:txBody>
      </p:sp>
      <p:sp>
        <p:nvSpPr>
          <p:cNvPr id="30" name="椭圆 29"/>
          <p:cNvSpPr/>
          <p:nvPr>
            <p:custDataLst>
              <p:tags r:id="rId8"/>
            </p:custDataLst>
          </p:nvPr>
        </p:nvSpPr>
        <p:spPr>
          <a:xfrm>
            <a:off x="1034505" y="4486012"/>
            <a:ext cx="432558" cy="43255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1"/>
                </a:solidFill>
              </a:rPr>
              <a:t>2</a:t>
            </a:r>
            <a:endParaRPr lang="en-US" altLang="zh-CN" sz="1600" dirty="0">
              <a:solidFill>
                <a:schemeClr val="accent1"/>
              </a:solidFill>
            </a:endParaRPr>
          </a:p>
        </p:txBody>
      </p:sp>
      <p:sp>
        <p:nvSpPr>
          <p:cNvPr id="11" name="文本框 10"/>
          <p:cNvSpPr txBox="1"/>
          <p:nvPr>
            <p:custDataLst>
              <p:tags r:id="rId9"/>
            </p:custDataLst>
          </p:nvPr>
        </p:nvSpPr>
        <p:spPr>
          <a:xfrm>
            <a:off x="669600" y="432000"/>
            <a:ext cx="10854000" cy="648000"/>
          </a:xfrm>
          <a:prstGeom prst="rect">
            <a:avLst/>
          </a:prstGeom>
        </p:spPr>
        <p:txBody>
          <a:bodyPr vert="horz" lIns="101600" tIns="38100" rIns="76200" bIns="381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pc="300">
                <a:solidFill>
                  <a:srgbClr val="222222"/>
                </a:solidFill>
                <a:latin typeface="微软雅黑" panose="020B0503020204020204" charset="-122"/>
                <a:ea typeface="微软雅黑" panose="020B0503020204020204" charset="-122"/>
                <a:cs typeface="+mn-ea"/>
                <a:sym typeface="+mn-lt"/>
              </a:rPr>
              <a:t>Task   </a:t>
            </a:r>
            <a:r>
              <a:rPr spc="300">
                <a:solidFill>
                  <a:srgbClr val="222222"/>
                </a:solidFill>
                <a:latin typeface="微软雅黑" panose="020B0503020204020204" charset="-122"/>
                <a:ea typeface="微软雅黑" panose="020B0503020204020204" charset="-122"/>
                <a:cs typeface="+mn-ea"/>
                <a:sym typeface="+mn-lt"/>
              </a:rPr>
              <a:t>异步 并行</a:t>
            </a:r>
            <a:endParaRPr lang="zh-CN" altLang="en-US" b="1" spc="300">
              <a:solidFill>
                <a:srgbClr val="222222"/>
              </a:solidFill>
              <a:latin typeface="微软雅黑" panose="020B0503020204020204" charset="-122"/>
              <a:ea typeface="微软雅黑" panose="020B0503020204020204" charset="-122"/>
              <a:cs typeface="+mn-ea"/>
              <a:sym typeface="+mn-lt"/>
            </a:endParaRPr>
          </a:p>
          <a:p>
            <a:endParaRPr lang="zh-CN" altLang="en-US"/>
          </a:p>
        </p:txBody>
      </p:sp>
    </p:spTree>
    <p:custDataLst>
      <p:tags r:id="rId10"/>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custDataLst>
              <p:tags r:id="rId1"/>
            </p:custDataLst>
          </p:nvPr>
        </p:nvCxnSpPr>
        <p:spPr>
          <a:xfrm>
            <a:off x="1688212" y="1597527"/>
            <a:ext cx="6848766"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4" name="文本框 29"/>
          <p:cNvSpPr txBox="1"/>
          <p:nvPr>
            <p:custDataLst>
              <p:tags r:id="rId2"/>
            </p:custDataLst>
          </p:nvPr>
        </p:nvSpPr>
        <p:spPr>
          <a:xfrm>
            <a:off x="1688215" y="1116667"/>
            <a:ext cx="6848766" cy="662784"/>
          </a:xfrm>
          <a:prstGeom prst="rect">
            <a:avLst/>
          </a:prstGeom>
          <a:noFill/>
        </p:spPr>
        <p:txBody>
          <a:bodyPr wrap="square" rtlCol="0">
            <a:normAutofit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2000" b="1" spc="120">
                <a:latin typeface="+mj-lt"/>
                <a:ea typeface="+mj-ea"/>
                <a:cs typeface="+mj-cs"/>
              </a:rPr>
              <a:t>async和await这两个关键字</a:t>
            </a:r>
            <a:endParaRPr lang="zh-CN" altLang="en-US" sz="2000" b="1" spc="120">
              <a:latin typeface="+mj-lt"/>
              <a:ea typeface="+mj-ea"/>
              <a:cs typeface="+mj-cs"/>
            </a:endParaRPr>
          </a:p>
        </p:txBody>
      </p:sp>
      <p:sp>
        <p:nvSpPr>
          <p:cNvPr id="25" name="文本框 30"/>
          <p:cNvSpPr txBox="1"/>
          <p:nvPr>
            <p:custDataLst>
              <p:tags r:id="rId3"/>
            </p:custDataLst>
          </p:nvPr>
        </p:nvSpPr>
        <p:spPr>
          <a:xfrm>
            <a:off x="1260475" y="1779905"/>
            <a:ext cx="9216390" cy="1376680"/>
          </a:xfrm>
          <a:prstGeom prst="rect">
            <a:avLst/>
          </a:prstGeom>
          <a:noFill/>
        </p:spPr>
        <p:txBody>
          <a:bodyPr wrap="square" rtlCol="0"/>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b="1" spc="120"/>
              <a:t>对于</a:t>
            </a:r>
            <a:r>
              <a:rPr lang="zh-CN" altLang="en-US" b="1" spc="120">
                <a:solidFill>
                  <a:srgbClr val="EC6E12"/>
                </a:solidFill>
              </a:rPr>
              <a:t>只标识async</a:t>
            </a:r>
            <a:r>
              <a:rPr lang="zh-CN" altLang="en-US" b="1" spc="120"/>
              <a:t>关键字的(指在方法内没有出现await关键字)的方法,调用线程会把该方法</a:t>
            </a:r>
            <a:r>
              <a:rPr lang="zh-CN" altLang="en-US" b="1" spc="120">
                <a:solidFill>
                  <a:srgbClr val="EC6E12"/>
                </a:solidFill>
                <a:effectLst>
                  <a:outerShdw blurRad="38100" dist="38100" dir="2700000" algn="tl">
                    <a:srgbClr val="000000">
                      <a:alpha val="43137"/>
                    </a:srgbClr>
                  </a:outerShdw>
                </a:effectLst>
              </a:rPr>
              <a:t>当成同步方法一样执行</a:t>
            </a:r>
            <a:r>
              <a:rPr lang="zh-CN" altLang="en-US" b="1" spc="120"/>
              <a:t>,所以然而会堵塞GUI线程,只有当async和await关键字同时出现，该方法才被转换为异步方法处理。</a:t>
            </a:r>
            <a:endParaRPr lang="zh-CN" altLang="en-US" b="1" spc="120"/>
          </a:p>
          <a:p>
            <a:pPr>
              <a:lnSpc>
                <a:spcPct val="120000"/>
              </a:lnSpc>
            </a:pPr>
            <a:r>
              <a:rPr lang="zh-CN" altLang="en-US" b="1" spc="120"/>
              <a:t>被async关键字标识的方法不会影响方法是同步还是异步运行并完成,而是，它使方法</a:t>
            </a:r>
            <a:r>
              <a:rPr lang="zh-CN" altLang="en-US" b="1" spc="120">
                <a:solidFill>
                  <a:srgbClr val="EC6E12"/>
                </a:solidFill>
              </a:rPr>
              <a:t>可被分割成多个片段</a:t>
            </a:r>
            <a:r>
              <a:rPr lang="zh-CN" altLang="en-US" b="1" spc="120"/>
              <a:t>，其中一些片段可能异步运行，这样这个方法可能异步完成。这些片段界限就出现在方法内部显示使用”await”关键字的位置处。所以，如果在标记了”async”的方法中没有显示使用”await”，那么该方法只有一个片段，并且将以同步方式运行并完成。</a:t>
            </a:r>
            <a:endParaRPr lang="zh-CN" altLang="en-US" b="1" spc="120"/>
          </a:p>
          <a:p>
            <a:pPr>
              <a:lnSpc>
                <a:spcPct val="120000"/>
              </a:lnSpc>
            </a:pPr>
            <a:r>
              <a:rPr lang="zh-CN" altLang="en-US" b="1" spc="120"/>
              <a:t>在await关键字出现的前面部分代码和后面部分代码都是同步执行的(即在调用线程上执行的，也就是GUI线程，所以不存在跨线程访问控件的问题)，await关键处的代码片段是在线程池线程上执行。总结为——使用async和await关键字实现的异步方法，此时的</a:t>
            </a:r>
            <a:r>
              <a:rPr lang="zh-CN" altLang="en-US" b="1" spc="120">
                <a:solidFill>
                  <a:srgbClr val="EC6E12"/>
                </a:solidFill>
              </a:rPr>
              <a:t>异步方法被分成了多个代码片段去执行的</a:t>
            </a:r>
            <a:r>
              <a:rPr lang="zh-CN" altLang="en-US" b="1" spc="120"/>
              <a:t>，而不是像之前的异步编程模型(APM)和EAP那样，使用线程池线程去执行一整个方法。</a:t>
            </a:r>
            <a:endParaRPr lang="zh-CN" altLang="en-US" b="1" spc="120"/>
          </a:p>
        </p:txBody>
      </p:sp>
      <p:sp>
        <p:nvSpPr>
          <p:cNvPr id="26" name="椭圆 25"/>
          <p:cNvSpPr/>
          <p:nvPr>
            <p:custDataLst>
              <p:tags r:id="rId4"/>
            </p:custDataLst>
          </p:nvPr>
        </p:nvSpPr>
        <p:spPr>
          <a:xfrm>
            <a:off x="1034505" y="1173736"/>
            <a:ext cx="432558" cy="43255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1"/>
                </a:solidFill>
              </a:rPr>
              <a:t>3</a:t>
            </a:r>
            <a:endParaRPr lang="en-US" altLang="zh-CN" sz="1600" dirty="0">
              <a:solidFill>
                <a:schemeClr val="accent1"/>
              </a:solidFill>
            </a:endParaRPr>
          </a:p>
        </p:txBody>
      </p:sp>
      <p:sp>
        <p:nvSpPr>
          <p:cNvPr id="11" name="文本框 10"/>
          <p:cNvSpPr txBox="1"/>
          <p:nvPr>
            <p:custDataLst>
              <p:tags r:id="rId5"/>
            </p:custDataLst>
          </p:nvPr>
        </p:nvSpPr>
        <p:spPr>
          <a:xfrm>
            <a:off x="669600" y="432000"/>
            <a:ext cx="10854000" cy="648000"/>
          </a:xfrm>
          <a:prstGeom prst="rect">
            <a:avLst/>
          </a:prstGeom>
        </p:spPr>
        <p:txBody>
          <a:bodyPr vert="horz" lIns="101600" tIns="38100" rIns="76200" bIns="38100" rtlCol="0" anchor="ctr" anchorCtr="0">
            <a:noAutofit/>
          </a:bodyPr>
          <a:lstStyle>
            <a:defPPr>
              <a:defRPr lang="zh-CN"/>
            </a:defPPr>
            <a:lvl1pPr marR="0" fontAlgn="auto">
              <a:lnSpc>
                <a:spcPct val="100000"/>
              </a:lnSpc>
              <a:spcBef>
                <a:spcPct val="0"/>
              </a:spcBef>
              <a:buNone/>
              <a:defRPr kumimoji="0" lang="zh-CN" altLang="en-US" sz="2800" b="1" i="0" u="none" strike="noStrike" cap="none" spc="200" normalizeH="0" baseline="0" noProof="1" dirty="0">
                <a:uFillTx/>
                <a:latin typeface="+mj-lt"/>
                <a:ea typeface="+mj-ea"/>
                <a:cs typeface="+mj-cs"/>
                <a:sym typeface="+mn-ea"/>
              </a:defRPr>
            </a:lvl1pPr>
          </a:lstStyle>
          <a:p>
            <a:r>
              <a:rPr lang="en-US" altLang="zh-CN" spc="300">
                <a:solidFill>
                  <a:srgbClr val="222222"/>
                </a:solidFill>
                <a:latin typeface="微软雅黑" panose="020B0503020204020204" charset="-122"/>
                <a:ea typeface="微软雅黑" panose="020B0503020204020204" charset="-122"/>
                <a:cs typeface="+mn-ea"/>
                <a:sym typeface="+mn-lt"/>
              </a:rPr>
              <a:t>Task   </a:t>
            </a:r>
            <a:r>
              <a:rPr spc="300">
                <a:solidFill>
                  <a:srgbClr val="222222"/>
                </a:solidFill>
                <a:latin typeface="微软雅黑" panose="020B0503020204020204" charset="-122"/>
                <a:ea typeface="微软雅黑" panose="020B0503020204020204" charset="-122"/>
                <a:cs typeface="+mn-ea"/>
                <a:sym typeface="+mn-lt"/>
              </a:rPr>
              <a:t>异步 并行</a:t>
            </a:r>
            <a:endParaRPr lang="zh-CN" altLang="en-US" b="1" spc="300">
              <a:solidFill>
                <a:srgbClr val="222222"/>
              </a:solidFill>
              <a:latin typeface="微软雅黑" panose="020B0503020204020204" charset="-122"/>
              <a:ea typeface="微软雅黑" panose="020B0503020204020204" charset="-122"/>
              <a:cs typeface="+mn-ea"/>
              <a:sym typeface="+mn-lt"/>
            </a:endParaRPr>
          </a:p>
          <a:p>
            <a:endParaRPr lang="zh-CN" altLang="en-US"/>
          </a:p>
        </p:txBody>
      </p:sp>
    </p:spTree>
    <p:custDataLst>
      <p:tags r:id="rId6"/>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Oval 8"/>
          <p:cNvSpPr/>
          <p:nvPr>
            <p:custDataLst>
              <p:tags r:id="rId1"/>
            </p:custDataLst>
          </p:nvPr>
        </p:nvSpPr>
        <p:spPr>
          <a:xfrm>
            <a:off x="1007564" y="1755276"/>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37" name="Oval 8"/>
          <p:cNvSpPr/>
          <p:nvPr>
            <p:custDataLst>
              <p:tags r:id="rId2"/>
            </p:custDataLst>
          </p:nvPr>
        </p:nvSpPr>
        <p:spPr>
          <a:xfrm>
            <a:off x="1007564" y="3432302"/>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41" name="任意形状 40"/>
          <p:cNvSpPr/>
          <p:nvPr>
            <p:custDataLst>
              <p:tags r:id="rId3"/>
            </p:custDataLst>
          </p:nvPr>
        </p:nvSpPr>
        <p:spPr>
          <a:xfrm>
            <a:off x="1279196" y="3432302"/>
            <a:ext cx="2330833" cy="1197070"/>
          </a:xfrm>
          <a:custGeom>
            <a:avLst/>
            <a:gdLst>
              <a:gd name="connsiteX0" fmla="*/ 1184662 w 2369324"/>
              <a:gd name="connsiteY0" fmla="*/ 0 h 1216838"/>
              <a:gd name="connsiteX1" fmla="*/ 2311871 w 2369324"/>
              <a:gd name="connsiteY1" fmla="*/ 531588 h 1216838"/>
              <a:gd name="connsiteX2" fmla="*/ 2369324 w 2369324"/>
              <a:gd name="connsiteY2" fmla="*/ 608419 h 1216838"/>
              <a:gd name="connsiteX3" fmla="*/ 2311871 w 2369324"/>
              <a:gd name="connsiteY3" fmla="*/ 685250 h 1216838"/>
              <a:gd name="connsiteX4" fmla="*/ 1184662 w 2369324"/>
              <a:gd name="connsiteY4" fmla="*/ 1216838 h 1216838"/>
              <a:gd name="connsiteX5" fmla="*/ 57453 w 2369324"/>
              <a:gd name="connsiteY5" fmla="*/ 685250 h 1216838"/>
              <a:gd name="connsiteX6" fmla="*/ 0 w 2369324"/>
              <a:gd name="connsiteY6" fmla="*/ 608419 h 1216838"/>
              <a:gd name="connsiteX7" fmla="*/ 57453 w 2369324"/>
              <a:gd name="connsiteY7" fmla="*/ 531588 h 1216838"/>
              <a:gd name="connsiteX8" fmla="*/ 1184662 w 2369324"/>
              <a:gd name="connsiteY8" fmla="*/ 0 h 12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324" h="1216838">
                <a:moveTo>
                  <a:pt x="1184662" y="0"/>
                </a:moveTo>
                <a:cubicBezTo>
                  <a:pt x="1638468" y="0"/>
                  <a:pt x="2043943" y="206934"/>
                  <a:pt x="2311871" y="531588"/>
                </a:cubicBezTo>
                <a:lnTo>
                  <a:pt x="2369324" y="608419"/>
                </a:lnTo>
                <a:lnTo>
                  <a:pt x="2311871" y="685250"/>
                </a:lnTo>
                <a:cubicBezTo>
                  <a:pt x="2043943" y="1009904"/>
                  <a:pt x="1638468" y="1216838"/>
                  <a:pt x="1184662" y="1216838"/>
                </a:cubicBezTo>
                <a:cubicBezTo>
                  <a:pt x="730856" y="1216838"/>
                  <a:pt x="325381" y="1009904"/>
                  <a:pt x="57453" y="685250"/>
                </a:cubicBezTo>
                <a:lnTo>
                  <a:pt x="0" y="608419"/>
                </a:lnTo>
                <a:lnTo>
                  <a:pt x="57453" y="531588"/>
                </a:lnTo>
                <a:cubicBezTo>
                  <a:pt x="325381" y="206934"/>
                  <a:pt x="730856" y="0"/>
                  <a:pt x="1184662" y="0"/>
                </a:cubicBezTo>
                <a:close/>
              </a:path>
            </a:pathLst>
          </a:custGeom>
          <a:solidFill>
            <a:srgbClr val="2196F3"/>
          </a:solidFill>
          <a:ln w="28575">
            <a:noFill/>
          </a:ln>
          <a:effectLst/>
        </p:spPr>
        <p:style>
          <a:lnRef idx="1">
            <a:srgbClr val="2196F3"/>
          </a:lnRef>
          <a:fillRef idx="3">
            <a:srgbClr val="2196F3"/>
          </a:fillRef>
          <a:effectRef idx="2">
            <a:srgbClr val="2196F3"/>
          </a:effectRef>
          <a:fontRef idx="minor">
            <a:srgbClr val="FFFFFF"/>
          </a:fontRef>
        </p:style>
        <p:txBody>
          <a:bodyPr wrap="square" rtlCol="0" anchor="ctr">
            <a:noAutofit/>
          </a:bodyP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12" name="文本框 11"/>
          <p:cNvSpPr txBox="1"/>
          <p:nvPr>
            <p:custDataLst>
              <p:tags r:id="rId4"/>
            </p:custDataLst>
          </p:nvPr>
        </p:nvSpPr>
        <p:spPr>
          <a:xfrm>
            <a:off x="1707241" y="2482675"/>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async</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46" name="文本框 45"/>
          <p:cNvSpPr txBox="1"/>
          <p:nvPr>
            <p:custDataLst>
              <p:tags r:id="rId5"/>
            </p:custDataLst>
          </p:nvPr>
        </p:nvSpPr>
        <p:spPr>
          <a:xfrm>
            <a:off x="1707241" y="5038261"/>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await</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4" name="文本框 13"/>
          <p:cNvSpPr txBox="1"/>
          <p:nvPr>
            <p:custDataLst>
              <p:tags r:id="rId6"/>
            </p:custDataLst>
          </p:nvPr>
        </p:nvSpPr>
        <p:spPr>
          <a:xfrm>
            <a:off x="1707241" y="3760468"/>
            <a:ext cx="1474744" cy="540739"/>
          </a:xfrm>
          <a:prstGeom prst="rect">
            <a:avLst/>
          </a:prstGeom>
          <a:noFill/>
        </p:spPr>
        <p:txBody>
          <a:bodyPr wrap="square" rtlCol="0" anchor="ctr">
            <a:normAutofit/>
          </a:bodyPr>
          <a:p>
            <a:pPr algn="ctr"/>
            <a:r>
              <a:rPr kumimoji="1" lang="en-US" altLang="zh-CN" sz="2000" b="1" spc="300">
                <a:solidFill>
                  <a:srgbClr val="FFFFFF"/>
                </a:solidFill>
                <a:latin typeface="微软雅黑" panose="020B0503020204020204" charset="-122"/>
                <a:ea typeface="微软雅黑" panose="020B0503020204020204" charset="-122"/>
                <a:cs typeface="+mn-ea"/>
                <a:sym typeface="+mn-lt"/>
              </a:rPr>
              <a:t>Task</a:t>
            </a:r>
            <a:endParaRPr kumimoji="1" lang="en-US" altLang="zh-CN" sz="2000" b="1" spc="300">
              <a:solidFill>
                <a:srgbClr val="FFFFFF"/>
              </a:solidFill>
              <a:latin typeface="微软雅黑" panose="020B0503020204020204" charset="-122"/>
              <a:ea typeface="微软雅黑" panose="020B0503020204020204" charset="-122"/>
              <a:cs typeface="+mn-ea"/>
              <a:sym typeface="+mn-lt"/>
            </a:endParaRPr>
          </a:p>
        </p:txBody>
      </p:sp>
      <p:cxnSp>
        <p:nvCxnSpPr>
          <p:cNvPr id="59" name="Google Shape;2203;p62"/>
          <p:cNvCxnSpPr/>
          <p:nvPr>
            <p:custDataLst>
              <p:tags r:id="rId7"/>
            </p:custDataLst>
          </p:nvPr>
        </p:nvCxnSpPr>
        <p:spPr>
          <a:xfrm>
            <a:off x="3806310" y="2733263"/>
            <a:ext cx="1761503"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60" name="椭圆 59"/>
          <p:cNvSpPr/>
          <p:nvPr>
            <p:custDataLst>
              <p:tags r:id="rId8"/>
            </p:custDataLst>
          </p:nvPr>
        </p:nvSpPr>
        <p:spPr>
          <a:xfrm>
            <a:off x="3760925" y="2682936"/>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66" name="Google Shape;2203;p62"/>
          <p:cNvCxnSpPr/>
          <p:nvPr>
            <p:custDataLst>
              <p:tags r:id="rId9"/>
            </p:custDataLst>
          </p:nvPr>
        </p:nvCxnSpPr>
        <p:spPr>
          <a:xfrm>
            <a:off x="3806310" y="5308630"/>
            <a:ext cx="1761503" cy="0"/>
          </a:xfrm>
          <a:prstGeom prst="straightConnector1">
            <a:avLst/>
          </a:prstGeom>
          <a:noFill/>
          <a:ln w="22225" cap="flat" cmpd="sng">
            <a:solidFill>
              <a:srgbClr val="FFFFFF">
                <a:lumMod val="75000"/>
              </a:srgbClr>
            </a:solidFill>
            <a:prstDash val="solid"/>
            <a:miter lim="800000"/>
            <a:headEnd type="none" w="sm" len="sm"/>
            <a:tailEnd type="none" w="sm" len="sm"/>
          </a:ln>
        </p:spPr>
      </p:cxnSp>
      <p:sp>
        <p:nvSpPr>
          <p:cNvPr id="85" name="椭圆 84"/>
          <p:cNvSpPr/>
          <p:nvPr>
            <p:custDataLst>
              <p:tags r:id="rId10"/>
            </p:custDataLst>
          </p:nvPr>
        </p:nvSpPr>
        <p:spPr>
          <a:xfrm>
            <a:off x="3760925" y="5258303"/>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87" name="Google Shape;2203;p62"/>
          <p:cNvCxnSpPr/>
          <p:nvPr>
            <p:custDataLst>
              <p:tags r:id="rId11"/>
            </p:custDataLst>
          </p:nvPr>
        </p:nvCxnSpPr>
        <p:spPr>
          <a:xfrm>
            <a:off x="3608969" y="4029824"/>
            <a:ext cx="1958844"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88" name="椭圆 87"/>
          <p:cNvSpPr/>
          <p:nvPr>
            <p:custDataLst>
              <p:tags r:id="rId12"/>
            </p:custDataLst>
          </p:nvPr>
        </p:nvSpPr>
        <p:spPr>
          <a:xfrm>
            <a:off x="3563584" y="3979497"/>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sp>
        <p:nvSpPr>
          <p:cNvPr id="89" name="文本框 88"/>
          <p:cNvSpPr txBox="1"/>
          <p:nvPr>
            <p:custDataLst>
              <p:tags r:id="rId13"/>
            </p:custDataLst>
          </p:nvPr>
        </p:nvSpPr>
        <p:spPr>
          <a:xfrm>
            <a:off x="5567680" y="2212975"/>
            <a:ext cx="5494655" cy="2873375"/>
          </a:xfrm>
          <a:prstGeom prst="rect">
            <a:avLst/>
          </a:prstGeom>
          <a:noFill/>
        </p:spPr>
        <p:txBody>
          <a:bodyPr wrap="square" rtlCol="0" anchor="ctr"/>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在执行I/O操作时，您应该异步执行它们，这样就不会影响其他进程。I/O操作意味着对文件执行一些操作，比如上传或检索文件。它可以是任何操作如：图像上传，文件上传或其他任何操作。如果您试图以同步的方式完成它，那么它会</a:t>
            </a:r>
            <a:r>
              <a:rPr lang="zh-CN" altLang="en-US" sz="1600" b="1" kern="0" spc="150">
                <a:solidFill>
                  <a:srgbClr val="EC6E12"/>
                </a:solidFill>
                <a:latin typeface="微软雅黑" panose="020B0503020204020204" charset="-122"/>
                <a:ea typeface="微软雅黑" panose="020B0503020204020204" charset="-122"/>
                <a:cs typeface="+mn-ea"/>
                <a:sym typeface="+mn-lt"/>
              </a:rPr>
              <a:t>阻塞主线程</a:t>
            </a: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并停止</a:t>
            </a:r>
            <a:r>
              <a:rPr lang="zh-CN" altLang="en-US" sz="1600" b="1" kern="0" spc="150">
                <a:solidFill>
                  <a:srgbClr val="EC6E12"/>
                </a:solidFill>
                <a:latin typeface="微软雅黑" panose="020B0503020204020204" charset="-122"/>
                <a:ea typeface="微软雅黑" panose="020B0503020204020204" charset="-122"/>
                <a:cs typeface="+mn-ea"/>
                <a:sym typeface="+mn-lt"/>
              </a:rPr>
              <a:t>其他后台执行</a:t>
            </a: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，直到I/O完成为止。因此，从</a:t>
            </a:r>
            <a:r>
              <a:rPr lang="zh-CN" altLang="en-US" sz="1600" b="1" kern="0" spc="150">
                <a:solidFill>
                  <a:srgbClr val="EC6E12"/>
                </a:solidFill>
                <a:latin typeface="微软雅黑" panose="020B0503020204020204" charset="-122"/>
                <a:ea typeface="微软雅黑" panose="020B0503020204020204" charset="-122"/>
                <a:cs typeface="+mn-ea"/>
                <a:sym typeface="+mn-lt"/>
              </a:rPr>
              <a:t>提升性能上</a:t>
            </a: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来说，您在对I/O进行操作时应该始终进行异步执行。</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我们有很多异步方法可用于I/O操作，如ReadAsync、WriteAsync、FlushAysnc等Task&lt;&gt;</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92" name="TextBox 5"/>
          <p:cNvSpPr txBox="1"/>
          <p:nvPr>
            <p:custDataLst>
              <p:tags r:id="rId14"/>
            </p:custDataLst>
          </p:nvPr>
        </p:nvSpPr>
        <p:spPr>
          <a:xfrm>
            <a:off x="469900" y="532297"/>
            <a:ext cx="11290300" cy="607695"/>
          </a:xfrm>
          <a:prstGeom prst="rect">
            <a:avLst/>
          </a:prstGeom>
          <a:noFill/>
        </p:spPr>
        <p:txBody>
          <a:bodyPr wrap="square" rtlCol="0">
            <a:spAutoFit/>
          </a:bodyPr>
          <a:p>
            <a:pPr algn="ctr">
              <a:lnSpc>
                <a:spcPct val="120000"/>
              </a:lnSpc>
            </a:pPr>
            <a:r>
              <a:rPr lang="en-US" altLang="zh-CN" sz="2800" spc="300">
                <a:solidFill>
                  <a:srgbClr val="222222"/>
                </a:solidFill>
                <a:latin typeface="微软雅黑" panose="020B0503020204020204" charset="-122"/>
                <a:ea typeface="微软雅黑" panose="020B0503020204020204" charset="-122"/>
                <a:cs typeface="+mn-ea"/>
                <a:sym typeface="+mn-lt"/>
              </a:rPr>
              <a:t>Task   </a:t>
            </a:r>
            <a:r>
              <a:rPr sz="2800"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93" name="文本框 92"/>
          <p:cNvSpPr txBox="1"/>
          <p:nvPr>
            <p:custDataLst>
              <p:tags r:id="rId15"/>
            </p:custDataLst>
          </p:nvPr>
        </p:nvSpPr>
        <p:spPr>
          <a:xfrm>
            <a:off x="469900" y="1131844"/>
            <a:ext cx="11290300" cy="349250"/>
          </a:xfrm>
          <a:prstGeom prst="rect">
            <a:avLst/>
          </a:prstGeom>
          <a:noFill/>
        </p:spPr>
        <p:txBody>
          <a:bodyPr wrap="square" rtlCol="0">
            <a:spAutoFit/>
          </a:bodyPr>
          <a:p>
            <a:pPr algn="ctr">
              <a:lnSpc>
                <a:spcPct val="120000"/>
              </a:lnSpc>
            </a:pPr>
            <a:r>
              <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rPr>
              <a:t>只有当async和await关键字同时出现，该方法才被转换为异步方法处理。</a:t>
            </a:r>
            <a:endPar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00" name="文本框 99"/>
          <p:cNvSpPr txBox="1"/>
          <p:nvPr/>
        </p:nvSpPr>
        <p:spPr>
          <a:xfrm>
            <a:off x="5944870" y="1590993"/>
            <a:ext cx="5080000" cy="398780"/>
          </a:xfrm>
          <a:prstGeom prst="rect">
            <a:avLst/>
          </a:prstGeom>
          <a:noFill/>
          <a:ln w="9525">
            <a:noFill/>
          </a:ln>
        </p:spPr>
        <p:txBody>
          <a:bodyPr>
            <a:spAutoFit/>
          </a:bodyPr>
          <a:p>
            <a:pPr indent="0"/>
            <a:r>
              <a:rPr lang="zh-CN" sz="2000" b="1">
                <a:solidFill>
                  <a:srgbClr val="4F81BD"/>
                </a:solidFill>
                <a:ea typeface="宋体" panose="02010600030101010101" pitchFamily="2" charset="-122"/>
              </a:rPr>
              <a:t>尽量异步执行</a:t>
            </a:r>
            <a:r>
              <a:rPr lang="en-US" sz="2000" b="1">
                <a:solidFill>
                  <a:srgbClr val="4F81BD"/>
                </a:solidFill>
                <a:latin typeface="Calibri" panose="020F0502020204030204" charset="0"/>
                <a:ea typeface="宋体" panose="02010600030101010101" pitchFamily="2" charset="-122"/>
                <a:cs typeface="Times New Roman" panose="02020603050405020304" charset="0"/>
              </a:rPr>
              <a:t>I/O</a:t>
            </a:r>
            <a:r>
              <a:rPr lang="zh-CN" sz="2000" b="1">
                <a:solidFill>
                  <a:srgbClr val="4F81BD"/>
                </a:solidFill>
                <a:ea typeface="宋体" panose="02010600030101010101" pitchFamily="2" charset="-122"/>
              </a:rPr>
              <a:t>操作</a:t>
            </a:r>
            <a:endParaRPr lang="zh-CN" altLang="en-US" sz="2000" b="1">
              <a:solidFill>
                <a:srgbClr val="4F81BD"/>
              </a:solidFill>
              <a:ea typeface="宋体" panose="02010600030101010101" pitchFamily="2" charset="-122"/>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Oval 8"/>
          <p:cNvSpPr/>
          <p:nvPr>
            <p:custDataLst>
              <p:tags r:id="rId1"/>
            </p:custDataLst>
          </p:nvPr>
        </p:nvSpPr>
        <p:spPr>
          <a:xfrm>
            <a:off x="1007564" y="1755276"/>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37" name="Oval 8"/>
          <p:cNvSpPr/>
          <p:nvPr>
            <p:custDataLst>
              <p:tags r:id="rId2"/>
            </p:custDataLst>
          </p:nvPr>
        </p:nvSpPr>
        <p:spPr>
          <a:xfrm>
            <a:off x="1007564" y="3432302"/>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41" name="任意形状 40"/>
          <p:cNvSpPr/>
          <p:nvPr>
            <p:custDataLst>
              <p:tags r:id="rId3"/>
            </p:custDataLst>
          </p:nvPr>
        </p:nvSpPr>
        <p:spPr>
          <a:xfrm>
            <a:off x="1279196" y="3432302"/>
            <a:ext cx="2330833" cy="1197070"/>
          </a:xfrm>
          <a:custGeom>
            <a:avLst/>
            <a:gdLst>
              <a:gd name="connsiteX0" fmla="*/ 1184662 w 2369324"/>
              <a:gd name="connsiteY0" fmla="*/ 0 h 1216838"/>
              <a:gd name="connsiteX1" fmla="*/ 2311871 w 2369324"/>
              <a:gd name="connsiteY1" fmla="*/ 531588 h 1216838"/>
              <a:gd name="connsiteX2" fmla="*/ 2369324 w 2369324"/>
              <a:gd name="connsiteY2" fmla="*/ 608419 h 1216838"/>
              <a:gd name="connsiteX3" fmla="*/ 2311871 w 2369324"/>
              <a:gd name="connsiteY3" fmla="*/ 685250 h 1216838"/>
              <a:gd name="connsiteX4" fmla="*/ 1184662 w 2369324"/>
              <a:gd name="connsiteY4" fmla="*/ 1216838 h 1216838"/>
              <a:gd name="connsiteX5" fmla="*/ 57453 w 2369324"/>
              <a:gd name="connsiteY5" fmla="*/ 685250 h 1216838"/>
              <a:gd name="connsiteX6" fmla="*/ 0 w 2369324"/>
              <a:gd name="connsiteY6" fmla="*/ 608419 h 1216838"/>
              <a:gd name="connsiteX7" fmla="*/ 57453 w 2369324"/>
              <a:gd name="connsiteY7" fmla="*/ 531588 h 1216838"/>
              <a:gd name="connsiteX8" fmla="*/ 1184662 w 2369324"/>
              <a:gd name="connsiteY8" fmla="*/ 0 h 12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324" h="1216838">
                <a:moveTo>
                  <a:pt x="1184662" y="0"/>
                </a:moveTo>
                <a:cubicBezTo>
                  <a:pt x="1638468" y="0"/>
                  <a:pt x="2043943" y="206934"/>
                  <a:pt x="2311871" y="531588"/>
                </a:cubicBezTo>
                <a:lnTo>
                  <a:pt x="2369324" y="608419"/>
                </a:lnTo>
                <a:lnTo>
                  <a:pt x="2311871" y="685250"/>
                </a:lnTo>
                <a:cubicBezTo>
                  <a:pt x="2043943" y="1009904"/>
                  <a:pt x="1638468" y="1216838"/>
                  <a:pt x="1184662" y="1216838"/>
                </a:cubicBezTo>
                <a:cubicBezTo>
                  <a:pt x="730856" y="1216838"/>
                  <a:pt x="325381" y="1009904"/>
                  <a:pt x="57453" y="685250"/>
                </a:cubicBezTo>
                <a:lnTo>
                  <a:pt x="0" y="608419"/>
                </a:lnTo>
                <a:lnTo>
                  <a:pt x="57453" y="531588"/>
                </a:lnTo>
                <a:cubicBezTo>
                  <a:pt x="325381" y="206934"/>
                  <a:pt x="730856" y="0"/>
                  <a:pt x="1184662" y="0"/>
                </a:cubicBezTo>
                <a:close/>
              </a:path>
            </a:pathLst>
          </a:custGeom>
          <a:solidFill>
            <a:srgbClr val="2196F3"/>
          </a:solidFill>
          <a:ln w="28575">
            <a:noFill/>
          </a:ln>
          <a:effectLst/>
        </p:spPr>
        <p:style>
          <a:lnRef idx="1">
            <a:srgbClr val="2196F3"/>
          </a:lnRef>
          <a:fillRef idx="3">
            <a:srgbClr val="2196F3"/>
          </a:fillRef>
          <a:effectRef idx="2">
            <a:srgbClr val="2196F3"/>
          </a:effectRef>
          <a:fontRef idx="minor">
            <a:srgbClr val="FFFFFF"/>
          </a:fontRef>
        </p:style>
        <p:txBody>
          <a:bodyPr wrap="square" rtlCol="0" anchor="ctr">
            <a:noAutofit/>
          </a:bodyP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12" name="文本框 11"/>
          <p:cNvSpPr txBox="1"/>
          <p:nvPr>
            <p:custDataLst>
              <p:tags r:id="rId4"/>
            </p:custDataLst>
          </p:nvPr>
        </p:nvSpPr>
        <p:spPr>
          <a:xfrm>
            <a:off x="1707241" y="2482675"/>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async</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46" name="文本框 45"/>
          <p:cNvSpPr txBox="1"/>
          <p:nvPr>
            <p:custDataLst>
              <p:tags r:id="rId5"/>
            </p:custDataLst>
          </p:nvPr>
        </p:nvSpPr>
        <p:spPr>
          <a:xfrm>
            <a:off x="1707241" y="5038261"/>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await</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4" name="文本框 13"/>
          <p:cNvSpPr txBox="1"/>
          <p:nvPr>
            <p:custDataLst>
              <p:tags r:id="rId6"/>
            </p:custDataLst>
          </p:nvPr>
        </p:nvSpPr>
        <p:spPr>
          <a:xfrm>
            <a:off x="1707241" y="3760468"/>
            <a:ext cx="1474744" cy="540739"/>
          </a:xfrm>
          <a:prstGeom prst="rect">
            <a:avLst/>
          </a:prstGeom>
          <a:noFill/>
        </p:spPr>
        <p:txBody>
          <a:bodyPr wrap="square" rtlCol="0" anchor="ctr">
            <a:normAutofit/>
          </a:bodyPr>
          <a:p>
            <a:pPr algn="ctr"/>
            <a:r>
              <a:rPr kumimoji="1" lang="en-US" altLang="zh-CN" sz="2000" b="1" spc="300">
                <a:solidFill>
                  <a:srgbClr val="FFFFFF"/>
                </a:solidFill>
                <a:latin typeface="微软雅黑" panose="020B0503020204020204" charset="-122"/>
                <a:ea typeface="微软雅黑" panose="020B0503020204020204" charset="-122"/>
                <a:cs typeface="+mn-ea"/>
                <a:sym typeface="+mn-lt"/>
              </a:rPr>
              <a:t>Task</a:t>
            </a:r>
            <a:endParaRPr kumimoji="1" lang="en-US" altLang="zh-CN" sz="2000" b="1" spc="300">
              <a:solidFill>
                <a:srgbClr val="FFFFFF"/>
              </a:solidFill>
              <a:latin typeface="微软雅黑" panose="020B0503020204020204" charset="-122"/>
              <a:ea typeface="微软雅黑" panose="020B0503020204020204" charset="-122"/>
              <a:cs typeface="+mn-ea"/>
              <a:sym typeface="+mn-lt"/>
            </a:endParaRPr>
          </a:p>
        </p:txBody>
      </p:sp>
      <p:cxnSp>
        <p:nvCxnSpPr>
          <p:cNvPr id="59" name="Google Shape;2203;p62"/>
          <p:cNvCxnSpPr/>
          <p:nvPr>
            <p:custDataLst>
              <p:tags r:id="rId7"/>
            </p:custDataLst>
          </p:nvPr>
        </p:nvCxnSpPr>
        <p:spPr>
          <a:xfrm>
            <a:off x="3806310" y="2733263"/>
            <a:ext cx="1761503"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60" name="椭圆 59"/>
          <p:cNvSpPr/>
          <p:nvPr>
            <p:custDataLst>
              <p:tags r:id="rId8"/>
            </p:custDataLst>
          </p:nvPr>
        </p:nvSpPr>
        <p:spPr>
          <a:xfrm>
            <a:off x="3760925" y="2682936"/>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66" name="Google Shape;2203;p62"/>
          <p:cNvCxnSpPr/>
          <p:nvPr>
            <p:custDataLst>
              <p:tags r:id="rId9"/>
            </p:custDataLst>
          </p:nvPr>
        </p:nvCxnSpPr>
        <p:spPr>
          <a:xfrm>
            <a:off x="3806310" y="5308630"/>
            <a:ext cx="1761503" cy="0"/>
          </a:xfrm>
          <a:prstGeom prst="straightConnector1">
            <a:avLst/>
          </a:prstGeom>
          <a:noFill/>
          <a:ln w="22225" cap="flat" cmpd="sng">
            <a:solidFill>
              <a:srgbClr val="FFFFFF">
                <a:lumMod val="75000"/>
              </a:srgbClr>
            </a:solidFill>
            <a:prstDash val="solid"/>
            <a:miter lim="800000"/>
            <a:headEnd type="none" w="sm" len="sm"/>
            <a:tailEnd type="none" w="sm" len="sm"/>
          </a:ln>
        </p:spPr>
      </p:cxnSp>
      <p:sp>
        <p:nvSpPr>
          <p:cNvPr id="85" name="椭圆 84"/>
          <p:cNvSpPr/>
          <p:nvPr>
            <p:custDataLst>
              <p:tags r:id="rId10"/>
            </p:custDataLst>
          </p:nvPr>
        </p:nvSpPr>
        <p:spPr>
          <a:xfrm>
            <a:off x="3760925" y="5258303"/>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87" name="Google Shape;2203;p62"/>
          <p:cNvCxnSpPr/>
          <p:nvPr>
            <p:custDataLst>
              <p:tags r:id="rId11"/>
            </p:custDataLst>
          </p:nvPr>
        </p:nvCxnSpPr>
        <p:spPr>
          <a:xfrm>
            <a:off x="3608969" y="4029824"/>
            <a:ext cx="1958844"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88" name="椭圆 87"/>
          <p:cNvSpPr/>
          <p:nvPr>
            <p:custDataLst>
              <p:tags r:id="rId12"/>
            </p:custDataLst>
          </p:nvPr>
        </p:nvSpPr>
        <p:spPr>
          <a:xfrm>
            <a:off x="3563584" y="3979497"/>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sp>
        <p:nvSpPr>
          <p:cNvPr id="89" name="文本框 88"/>
          <p:cNvSpPr txBox="1"/>
          <p:nvPr>
            <p:custDataLst>
              <p:tags r:id="rId13"/>
            </p:custDataLst>
          </p:nvPr>
        </p:nvSpPr>
        <p:spPr>
          <a:xfrm>
            <a:off x="5123180" y="2783840"/>
            <a:ext cx="6042025" cy="2873375"/>
          </a:xfrm>
          <a:prstGeom prst="rect">
            <a:avLst/>
          </a:prstGeom>
          <a:noFill/>
        </p:spPr>
        <p:txBody>
          <a:bodyPr wrap="square" rtlCol="0" anchor="ctr"/>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在使用异步编程时，我建议您避免使用Task.Wait和Task.Result并尝试使用WAIT【await关键字】，原因如下：</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1.它们阻塞线程直到任务完成，并等待任务完成。等待同步阻塞线程，直到任务完成。</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2.Wait 和 Task.Result 在AggregateException中包含所有类型的异常，并在在执行异常处理时增加复杂性。如果您使用的是等待await 而不是 Task.Wait和Task.Result的话，那么您就不必担心异常的处理了。</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3.有时，它们都会</a:t>
            </a:r>
            <a:r>
              <a:rPr lang="zh-CN" altLang="en-US" sz="1600" b="1" kern="0" spc="150">
                <a:solidFill>
                  <a:srgbClr val="EC6E12"/>
                </a:solidFill>
                <a:latin typeface="微软雅黑" panose="020B0503020204020204" charset="-122"/>
                <a:ea typeface="微软雅黑" panose="020B0503020204020204" charset="-122"/>
                <a:cs typeface="+mn-ea"/>
                <a:sym typeface="+mn-lt"/>
              </a:rPr>
              <a:t>阻塞</a:t>
            </a: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当前线程并</a:t>
            </a:r>
            <a:r>
              <a:rPr lang="zh-CN" altLang="en-US" sz="1600" b="1" kern="0" spc="150">
                <a:solidFill>
                  <a:srgbClr val="EC6E12"/>
                </a:solidFill>
                <a:latin typeface="微软雅黑" panose="020B0503020204020204" charset="-122"/>
                <a:ea typeface="微软雅黑" panose="020B0503020204020204" charset="-122"/>
                <a:cs typeface="+mn-ea"/>
                <a:sym typeface="+mn-lt"/>
              </a:rPr>
              <a:t>创建死锁</a:t>
            </a: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a:p>
            <a:pPr>
              <a:lnSpc>
                <a:spcPct val="150000"/>
              </a:lnSpc>
              <a:defRPr/>
            </a:pPr>
            <a:r>
              <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rPr>
              <a:t>4.只有在并行任务执行正在进行时才能使用Wait 和Task.Result 。我们建议您不要在异步编程中使用它。</a:t>
            </a:r>
            <a:endParaRPr lang="zh-CN" altLang="en-US" sz="1600" b="1" kern="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92" name="TextBox 5"/>
          <p:cNvSpPr txBox="1"/>
          <p:nvPr>
            <p:custDataLst>
              <p:tags r:id="rId14"/>
            </p:custDataLst>
          </p:nvPr>
        </p:nvSpPr>
        <p:spPr>
          <a:xfrm>
            <a:off x="469900" y="532297"/>
            <a:ext cx="11290300" cy="607695"/>
          </a:xfrm>
          <a:prstGeom prst="rect">
            <a:avLst/>
          </a:prstGeom>
          <a:noFill/>
        </p:spPr>
        <p:txBody>
          <a:bodyPr wrap="square" rtlCol="0">
            <a:spAutoFit/>
          </a:bodyPr>
          <a:p>
            <a:pPr algn="ctr">
              <a:lnSpc>
                <a:spcPct val="120000"/>
              </a:lnSpc>
            </a:pPr>
            <a:r>
              <a:rPr lang="en-US" altLang="zh-CN" sz="2800" spc="300">
                <a:solidFill>
                  <a:srgbClr val="222222"/>
                </a:solidFill>
                <a:latin typeface="微软雅黑" panose="020B0503020204020204" charset="-122"/>
                <a:ea typeface="微软雅黑" panose="020B0503020204020204" charset="-122"/>
                <a:cs typeface="+mn-ea"/>
                <a:sym typeface="+mn-lt"/>
              </a:rPr>
              <a:t>Task   </a:t>
            </a:r>
            <a:r>
              <a:rPr sz="2800"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93" name="文本框 92"/>
          <p:cNvSpPr txBox="1"/>
          <p:nvPr>
            <p:custDataLst>
              <p:tags r:id="rId15"/>
            </p:custDataLst>
          </p:nvPr>
        </p:nvSpPr>
        <p:spPr>
          <a:xfrm>
            <a:off x="469900" y="1131844"/>
            <a:ext cx="11290300" cy="349250"/>
          </a:xfrm>
          <a:prstGeom prst="rect">
            <a:avLst/>
          </a:prstGeom>
          <a:noFill/>
        </p:spPr>
        <p:txBody>
          <a:bodyPr wrap="square" rtlCol="0">
            <a:spAutoFit/>
          </a:bodyPr>
          <a:p>
            <a:pPr algn="ctr">
              <a:lnSpc>
                <a:spcPct val="120000"/>
              </a:lnSpc>
            </a:pPr>
            <a:r>
              <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rPr>
              <a:t>只有当async和await关键字同时出现，该方法才被转换为异步方法处理。</a:t>
            </a:r>
            <a:endPar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00" name="文本框 99"/>
          <p:cNvSpPr txBox="1"/>
          <p:nvPr/>
        </p:nvSpPr>
        <p:spPr>
          <a:xfrm>
            <a:off x="5123180" y="1591310"/>
            <a:ext cx="5901690" cy="398780"/>
          </a:xfrm>
          <a:prstGeom prst="rect">
            <a:avLst/>
          </a:prstGeom>
          <a:noFill/>
          <a:ln w="9525">
            <a:noFill/>
          </a:ln>
        </p:spPr>
        <p:txBody>
          <a:bodyPr wrap="square">
            <a:spAutoFit/>
          </a:bodyPr>
          <a:p>
            <a:pPr indent="0"/>
            <a:r>
              <a:rPr sz="2000" b="1">
                <a:solidFill>
                  <a:srgbClr val="4F81BD"/>
                </a:solidFill>
                <a:ea typeface="宋体" panose="02010600030101010101" pitchFamily="2" charset="-122"/>
              </a:rPr>
              <a:t>使用异步编程避免TASK.</a:t>
            </a:r>
            <a:r>
              <a:rPr sz="2000" b="1">
                <a:solidFill>
                  <a:srgbClr val="EC6E12"/>
                </a:solidFill>
                <a:ea typeface="宋体" panose="02010600030101010101" pitchFamily="2" charset="-122"/>
              </a:rPr>
              <a:t>WAIT</a:t>
            </a:r>
            <a:r>
              <a:rPr sz="2000" b="1">
                <a:solidFill>
                  <a:srgbClr val="4F81BD"/>
                </a:solidFill>
                <a:ea typeface="宋体" panose="02010600030101010101" pitchFamily="2" charset="-122"/>
              </a:rPr>
              <a:t>或TAST.</a:t>
            </a:r>
            <a:r>
              <a:rPr sz="2000" b="1">
                <a:solidFill>
                  <a:srgbClr val="EC6E12"/>
                </a:solidFill>
                <a:ea typeface="宋体" panose="02010600030101010101" pitchFamily="2" charset="-122"/>
              </a:rPr>
              <a:t>RESULT</a:t>
            </a:r>
            <a:endParaRPr sz="2000" b="1">
              <a:solidFill>
                <a:srgbClr val="EC6E12"/>
              </a:solidFill>
              <a:ea typeface="宋体" panose="02010600030101010101" pitchFamily="2" charset="-122"/>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Oval 8"/>
          <p:cNvSpPr/>
          <p:nvPr>
            <p:custDataLst>
              <p:tags r:id="rId1"/>
            </p:custDataLst>
          </p:nvPr>
        </p:nvSpPr>
        <p:spPr>
          <a:xfrm>
            <a:off x="1007564" y="1755276"/>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37" name="Oval 8"/>
          <p:cNvSpPr/>
          <p:nvPr>
            <p:custDataLst>
              <p:tags r:id="rId2"/>
            </p:custDataLst>
          </p:nvPr>
        </p:nvSpPr>
        <p:spPr>
          <a:xfrm>
            <a:off x="1007564" y="3432302"/>
            <a:ext cx="2874098" cy="2874096"/>
          </a:xfrm>
          <a:prstGeom prst="ellipse">
            <a:avLst/>
          </a:prstGeom>
          <a:noFill/>
          <a:ln w="28575">
            <a:solidFill>
              <a:srgbClr val="2196F3"/>
            </a:solidFill>
          </a:ln>
          <a:effectLst/>
        </p:spPr>
        <p:style>
          <a:lnRef idx="1">
            <a:srgbClr val="2196F3"/>
          </a:lnRef>
          <a:fillRef idx="3">
            <a:srgbClr val="2196F3"/>
          </a:fillRef>
          <a:effectRef idx="2">
            <a:srgbClr val="2196F3"/>
          </a:effectRef>
          <a:fontRef idx="minor">
            <a:srgbClr val="FFFFFF"/>
          </a:fontRef>
        </p:style>
        <p:txBody>
          <a:bodyPr rtlCol="0" anchor="ct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41" name="任意形状 40"/>
          <p:cNvSpPr/>
          <p:nvPr>
            <p:custDataLst>
              <p:tags r:id="rId3"/>
            </p:custDataLst>
          </p:nvPr>
        </p:nvSpPr>
        <p:spPr>
          <a:xfrm>
            <a:off x="1279196" y="3432302"/>
            <a:ext cx="2330833" cy="1197070"/>
          </a:xfrm>
          <a:custGeom>
            <a:avLst/>
            <a:gdLst>
              <a:gd name="connsiteX0" fmla="*/ 1184662 w 2369324"/>
              <a:gd name="connsiteY0" fmla="*/ 0 h 1216838"/>
              <a:gd name="connsiteX1" fmla="*/ 2311871 w 2369324"/>
              <a:gd name="connsiteY1" fmla="*/ 531588 h 1216838"/>
              <a:gd name="connsiteX2" fmla="*/ 2369324 w 2369324"/>
              <a:gd name="connsiteY2" fmla="*/ 608419 h 1216838"/>
              <a:gd name="connsiteX3" fmla="*/ 2311871 w 2369324"/>
              <a:gd name="connsiteY3" fmla="*/ 685250 h 1216838"/>
              <a:gd name="connsiteX4" fmla="*/ 1184662 w 2369324"/>
              <a:gd name="connsiteY4" fmla="*/ 1216838 h 1216838"/>
              <a:gd name="connsiteX5" fmla="*/ 57453 w 2369324"/>
              <a:gd name="connsiteY5" fmla="*/ 685250 h 1216838"/>
              <a:gd name="connsiteX6" fmla="*/ 0 w 2369324"/>
              <a:gd name="connsiteY6" fmla="*/ 608419 h 1216838"/>
              <a:gd name="connsiteX7" fmla="*/ 57453 w 2369324"/>
              <a:gd name="connsiteY7" fmla="*/ 531588 h 1216838"/>
              <a:gd name="connsiteX8" fmla="*/ 1184662 w 2369324"/>
              <a:gd name="connsiteY8" fmla="*/ 0 h 12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324" h="1216838">
                <a:moveTo>
                  <a:pt x="1184662" y="0"/>
                </a:moveTo>
                <a:cubicBezTo>
                  <a:pt x="1638468" y="0"/>
                  <a:pt x="2043943" y="206934"/>
                  <a:pt x="2311871" y="531588"/>
                </a:cubicBezTo>
                <a:lnTo>
                  <a:pt x="2369324" y="608419"/>
                </a:lnTo>
                <a:lnTo>
                  <a:pt x="2311871" y="685250"/>
                </a:lnTo>
                <a:cubicBezTo>
                  <a:pt x="2043943" y="1009904"/>
                  <a:pt x="1638468" y="1216838"/>
                  <a:pt x="1184662" y="1216838"/>
                </a:cubicBezTo>
                <a:cubicBezTo>
                  <a:pt x="730856" y="1216838"/>
                  <a:pt x="325381" y="1009904"/>
                  <a:pt x="57453" y="685250"/>
                </a:cubicBezTo>
                <a:lnTo>
                  <a:pt x="0" y="608419"/>
                </a:lnTo>
                <a:lnTo>
                  <a:pt x="57453" y="531588"/>
                </a:lnTo>
                <a:cubicBezTo>
                  <a:pt x="325381" y="206934"/>
                  <a:pt x="730856" y="0"/>
                  <a:pt x="1184662" y="0"/>
                </a:cubicBezTo>
                <a:close/>
              </a:path>
            </a:pathLst>
          </a:custGeom>
          <a:solidFill>
            <a:srgbClr val="2196F3"/>
          </a:solidFill>
          <a:ln w="28575">
            <a:noFill/>
          </a:ln>
          <a:effectLst/>
        </p:spPr>
        <p:style>
          <a:lnRef idx="1">
            <a:srgbClr val="2196F3"/>
          </a:lnRef>
          <a:fillRef idx="3">
            <a:srgbClr val="2196F3"/>
          </a:fillRef>
          <a:effectRef idx="2">
            <a:srgbClr val="2196F3"/>
          </a:effectRef>
          <a:fontRef idx="minor">
            <a:srgbClr val="FFFFFF"/>
          </a:fontRef>
        </p:style>
        <p:txBody>
          <a:bodyPr wrap="square" rtlCol="0" anchor="ctr">
            <a:noAutofit/>
          </a:bodyPr>
          <a:p>
            <a:pPr algn="ctr"/>
            <a:endParaRPr lang="en-US" sz="2000" dirty="0">
              <a:solidFill>
                <a:srgbClr val="222222"/>
              </a:solidFill>
              <a:latin typeface="微软雅黑" panose="020B0503020204020204" charset="-122"/>
              <a:ea typeface="微软雅黑" panose="020B0503020204020204" charset="-122"/>
              <a:cs typeface="+mn-ea"/>
              <a:sym typeface="+mn-lt"/>
            </a:endParaRPr>
          </a:p>
        </p:txBody>
      </p:sp>
      <p:sp>
        <p:nvSpPr>
          <p:cNvPr id="12" name="文本框 11"/>
          <p:cNvSpPr txBox="1"/>
          <p:nvPr>
            <p:custDataLst>
              <p:tags r:id="rId4"/>
            </p:custDataLst>
          </p:nvPr>
        </p:nvSpPr>
        <p:spPr>
          <a:xfrm>
            <a:off x="1707241" y="2482675"/>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async</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46" name="文本框 45"/>
          <p:cNvSpPr txBox="1"/>
          <p:nvPr>
            <p:custDataLst>
              <p:tags r:id="rId5"/>
            </p:custDataLst>
          </p:nvPr>
        </p:nvSpPr>
        <p:spPr>
          <a:xfrm>
            <a:off x="1707241" y="5038261"/>
            <a:ext cx="1474744" cy="540739"/>
          </a:xfrm>
          <a:prstGeom prst="rect">
            <a:avLst/>
          </a:prstGeom>
          <a:noFill/>
        </p:spPr>
        <p:txBody>
          <a:bodyPr wrap="square" rtlCol="0" anchor="ctr">
            <a:normAutofit/>
          </a:bodyPr>
          <a:p>
            <a:pPr algn="ct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await</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4" name="文本框 13"/>
          <p:cNvSpPr txBox="1"/>
          <p:nvPr>
            <p:custDataLst>
              <p:tags r:id="rId6"/>
            </p:custDataLst>
          </p:nvPr>
        </p:nvSpPr>
        <p:spPr>
          <a:xfrm>
            <a:off x="1707241" y="3760468"/>
            <a:ext cx="1474744" cy="540739"/>
          </a:xfrm>
          <a:prstGeom prst="rect">
            <a:avLst/>
          </a:prstGeom>
          <a:noFill/>
        </p:spPr>
        <p:txBody>
          <a:bodyPr wrap="square" rtlCol="0" anchor="ctr">
            <a:normAutofit/>
          </a:bodyPr>
          <a:p>
            <a:pPr algn="ctr"/>
            <a:r>
              <a:rPr kumimoji="1" lang="en-US" altLang="zh-CN" sz="2000" b="1" spc="300">
                <a:solidFill>
                  <a:srgbClr val="FFFFFF"/>
                </a:solidFill>
                <a:latin typeface="微软雅黑" panose="020B0503020204020204" charset="-122"/>
                <a:ea typeface="微软雅黑" panose="020B0503020204020204" charset="-122"/>
                <a:cs typeface="+mn-ea"/>
                <a:sym typeface="+mn-lt"/>
              </a:rPr>
              <a:t>Task</a:t>
            </a:r>
            <a:endParaRPr kumimoji="1" lang="en-US" altLang="zh-CN" sz="2000" b="1" spc="300">
              <a:solidFill>
                <a:srgbClr val="FFFFFF"/>
              </a:solidFill>
              <a:latin typeface="微软雅黑" panose="020B0503020204020204" charset="-122"/>
              <a:ea typeface="微软雅黑" panose="020B0503020204020204" charset="-122"/>
              <a:cs typeface="+mn-ea"/>
              <a:sym typeface="+mn-lt"/>
            </a:endParaRPr>
          </a:p>
        </p:txBody>
      </p:sp>
      <p:cxnSp>
        <p:nvCxnSpPr>
          <p:cNvPr id="59" name="Google Shape;2203;p62"/>
          <p:cNvCxnSpPr/>
          <p:nvPr>
            <p:custDataLst>
              <p:tags r:id="rId7"/>
            </p:custDataLst>
          </p:nvPr>
        </p:nvCxnSpPr>
        <p:spPr>
          <a:xfrm>
            <a:off x="3806310" y="2733263"/>
            <a:ext cx="1761503"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60" name="椭圆 59"/>
          <p:cNvSpPr/>
          <p:nvPr>
            <p:custDataLst>
              <p:tags r:id="rId8"/>
            </p:custDataLst>
          </p:nvPr>
        </p:nvSpPr>
        <p:spPr>
          <a:xfrm>
            <a:off x="3760925" y="2682936"/>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66" name="Google Shape;2203;p62"/>
          <p:cNvCxnSpPr/>
          <p:nvPr>
            <p:custDataLst>
              <p:tags r:id="rId9"/>
            </p:custDataLst>
          </p:nvPr>
        </p:nvCxnSpPr>
        <p:spPr>
          <a:xfrm>
            <a:off x="3806310" y="5308630"/>
            <a:ext cx="1761503" cy="0"/>
          </a:xfrm>
          <a:prstGeom prst="straightConnector1">
            <a:avLst/>
          </a:prstGeom>
          <a:noFill/>
          <a:ln w="22225" cap="flat" cmpd="sng">
            <a:solidFill>
              <a:srgbClr val="FFFFFF">
                <a:lumMod val="75000"/>
              </a:srgbClr>
            </a:solidFill>
            <a:prstDash val="solid"/>
            <a:miter lim="800000"/>
            <a:headEnd type="none" w="sm" len="sm"/>
            <a:tailEnd type="none" w="sm" len="sm"/>
          </a:ln>
        </p:spPr>
      </p:cxnSp>
      <p:sp>
        <p:nvSpPr>
          <p:cNvPr id="85" name="椭圆 84"/>
          <p:cNvSpPr/>
          <p:nvPr>
            <p:custDataLst>
              <p:tags r:id="rId10"/>
            </p:custDataLst>
          </p:nvPr>
        </p:nvSpPr>
        <p:spPr>
          <a:xfrm>
            <a:off x="3760925" y="5258303"/>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cxnSp>
        <p:nvCxnSpPr>
          <p:cNvPr id="87" name="Google Shape;2203;p62"/>
          <p:cNvCxnSpPr/>
          <p:nvPr>
            <p:custDataLst>
              <p:tags r:id="rId11"/>
            </p:custDataLst>
          </p:nvPr>
        </p:nvCxnSpPr>
        <p:spPr>
          <a:xfrm>
            <a:off x="3608969" y="4029824"/>
            <a:ext cx="1958844" cy="0"/>
          </a:xfrm>
          <a:prstGeom prst="straightConnector1">
            <a:avLst/>
          </a:prstGeom>
          <a:noFill/>
          <a:ln w="19050" cap="flat" cmpd="sng">
            <a:solidFill>
              <a:srgbClr val="FFFFFF">
                <a:lumMod val="75000"/>
              </a:srgbClr>
            </a:solidFill>
            <a:prstDash val="solid"/>
            <a:miter lim="800000"/>
            <a:headEnd type="none" w="sm" len="sm"/>
            <a:tailEnd type="none" w="sm" len="sm"/>
          </a:ln>
        </p:spPr>
      </p:cxnSp>
      <p:sp>
        <p:nvSpPr>
          <p:cNvPr id="88" name="椭圆 87"/>
          <p:cNvSpPr/>
          <p:nvPr>
            <p:custDataLst>
              <p:tags r:id="rId12"/>
            </p:custDataLst>
          </p:nvPr>
        </p:nvSpPr>
        <p:spPr>
          <a:xfrm>
            <a:off x="3563584" y="3979497"/>
            <a:ext cx="100654" cy="100654"/>
          </a:xfrm>
          <a:prstGeom prst="ellipse">
            <a:avLst/>
          </a:prstGeom>
          <a:solidFill>
            <a:srgbClr val="FFFFFF">
              <a:lumMod val="75000"/>
            </a:srgb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p>
            <a:pPr algn="ctr"/>
            <a:endParaRPr kumimoji="1" lang="zh-CN" altLang="en-US">
              <a:latin typeface="微软雅黑" panose="020B0503020204020204" charset="-122"/>
              <a:ea typeface="微软雅黑" panose="020B0503020204020204" charset="-122"/>
              <a:cs typeface="+mn-ea"/>
              <a:sym typeface="+mn-lt"/>
            </a:endParaRPr>
          </a:p>
        </p:txBody>
      </p:sp>
      <p:sp>
        <p:nvSpPr>
          <p:cNvPr id="89" name="文本框 88"/>
          <p:cNvSpPr txBox="1"/>
          <p:nvPr>
            <p:custDataLst>
              <p:tags r:id="rId13"/>
            </p:custDataLst>
          </p:nvPr>
        </p:nvSpPr>
        <p:spPr>
          <a:xfrm>
            <a:off x="5530215" y="1880235"/>
            <a:ext cx="5494655" cy="1551940"/>
          </a:xfrm>
          <a:prstGeom prst="rect">
            <a:avLst/>
          </a:prstGeom>
          <a:noFill/>
        </p:spPr>
        <p:txBody>
          <a:bodyPr wrap="square" rtlCol="0" anchor="ctr"/>
          <a:p>
            <a:pPr>
              <a:lnSpc>
                <a:spcPct val="150000"/>
              </a:lnSpc>
              <a:defRPr/>
            </a:pPr>
            <a:r>
              <a:rPr lang="zh-CN" altLang="en-US" sz="1600" b="1" kern="0" spc="150">
                <a:latin typeface="微软雅黑" panose="020B0503020204020204" charset="-122"/>
                <a:ea typeface="微软雅黑" panose="020B0503020204020204" charset="-122"/>
                <a:cs typeface="+mn-ea"/>
                <a:sym typeface="+mn-lt"/>
              </a:rPr>
              <a:t>异步编程模型是在C#5.0中引入的，并变得非常流行。ASP.NET Core使用相同的异步编程范例来使应用程序更可靠、更快和更稳定。</a:t>
            </a:r>
            <a:endParaRPr lang="zh-CN" altLang="en-US" sz="1600" b="1" kern="0" spc="150">
              <a:latin typeface="微软雅黑" panose="020B0503020204020204" charset="-122"/>
              <a:ea typeface="微软雅黑" panose="020B0503020204020204" charset="-122"/>
              <a:cs typeface="+mn-ea"/>
              <a:sym typeface="+mn-lt"/>
            </a:endParaRPr>
          </a:p>
        </p:txBody>
      </p:sp>
      <p:sp>
        <p:nvSpPr>
          <p:cNvPr id="92" name="TextBox 5"/>
          <p:cNvSpPr txBox="1"/>
          <p:nvPr>
            <p:custDataLst>
              <p:tags r:id="rId14"/>
            </p:custDataLst>
          </p:nvPr>
        </p:nvSpPr>
        <p:spPr>
          <a:xfrm>
            <a:off x="469900" y="532297"/>
            <a:ext cx="11290300" cy="607695"/>
          </a:xfrm>
          <a:prstGeom prst="rect">
            <a:avLst/>
          </a:prstGeom>
          <a:noFill/>
        </p:spPr>
        <p:txBody>
          <a:bodyPr wrap="square" rtlCol="0">
            <a:spAutoFit/>
          </a:bodyPr>
          <a:p>
            <a:pPr algn="ctr">
              <a:lnSpc>
                <a:spcPct val="120000"/>
              </a:lnSpc>
            </a:pPr>
            <a:r>
              <a:rPr lang="en-US" altLang="zh-CN" sz="2800" spc="300">
                <a:solidFill>
                  <a:srgbClr val="222222"/>
                </a:solidFill>
                <a:latin typeface="微软雅黑" panose="020B0503020204020204" charset="-122"/>
                <a:ea typeface="微软雅黑" panose="020B0503020204020204" charset="-122"/>
                <a:cs typeface="+mn-ea"/>
                <a:sym typeface="+mn-lt"/>
              </a:rPr>
              <a:t>Task   </a:t>
            </a:r>
            <a:r>
              <a:rPr sz="2800" spc="300">
                <a:solidFill>
                  <a:srgbClr val="222222"/>
                </a:solidFill>
                <a:latin typeface="微软雅黑" panose="020B0503020204020204" charset="-122"/>
                <a:ea typeface="微软雅黑" panose="020B0503020204020204" charset="-122"/>
                <a:cs typeface="+mn-ea"/>
                <a:sym typeface="+mn-lt"/>
              </a:rPr>
              <a:t>异步 并行</a:t>
            </a:r>
            <a:endParaRPr lang="zh-CN" altLang="en-US" sz="28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93" name="文本框 92"/>
          <p:cNvSpPr txBox="1"/>
          <p:nvPr>
            <p:custDataLst>
              <p:tags r:id="rId15"/>
            </p:custDataLst>
          </p:nvPr>
        </p:nvSpPr>
        <p:spPr>
          <a:xfrm>
            <a:off x="469900" y="1131844"/>
            <a:ext cx="11290300" cy="349250"/>
          </a:xfrm>
          <a:prstGeom prst="rect">
            <a:avLst/>
          </a:prstGeom>
          <a:noFill/>
        </p:spPr>
        <p:txBody>
          <a:bodyPr wrap="square" rtlCol="0">
            <a:spAutoFit/>
          </a:bodyPr>
          <a:p>
            <a:pPr algn="ctr">
              <a:lnSpc>
                <a:spcPct val="120000"/>
              </a:lnSpc>
            </a:pPr>
            <a:r>
              <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rPr>
              <a:t>只有当async和await关键字同时出现，该方法才被转换为异步方法处理。</a:t>
            </a:r>
            <a:endParaRPr kumimoji="1" lang="zh-CN" altLang="en-US" sz="140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100" name="文本框 99"/>
          <p:cNvSpPr txBox="1"/>
          <p:nvPr/>
        </p:nvSpPr>
        <p:spPr>
          <a:xfrm>
            <a:off x="5944870" y="1590993"/>
            <a:ext cx="5080000" cy="398780"/>
          </a:xfrm>
          <a:prstGeom prst="rect">
            <a:avLst/>
          </a:prstGeom>
          <a:noFill/>
          <a:ln w="9525">
            <a:noFill/>
          </a:ln>
        </p:spPr>
        <p:txBody>
          <a:bodyPr>
            <a:spAutoFit/>
          </a:bodyPr>
          <a:p>
            <a:pPr indent="0"/>
            <a:r>
              <a:rPr sz="2000" b="1">
                <a:solidFill>
                  <a:srgbClr val="4F81BD"/>
                </a:solidFill>
                <a:ea typeface="宋体" panose="02010600030101010101" pitchFamily="2" charset="-122"/>
              </a:rPr>
              <a:t>尽量使用异步编程(ASYNC-AWAIT)</a:t>
            </a:r>
            <a:endParaRPr sz="2000" b="1">
              <a:solidFill>
                <a:srgbClr val="4F81BD"/>
              </a:solidFill>
              <a:ea typeface="宋体" panose="02010600030101010101" pitchFamily="2" charset="-122"/>
            </a:endParaRPr>
          </a:p>
        </p:txBody>
      </p:sp>
      <p:pic>
        <p:nvPicPr>
          <p:cNvPr id="53" name="Picture"/>
          <p:cNvPicPr>
            <a:picLocks noChangeAspect="1" noChangeArrowheads="1"/>
          </p:cNvPicPr>
          <p:nvPr/>
        </p:nvPicPr>
        <p:blipFill>
          <a:blip r:embed="rId16"/>
          <a:stretch>
            <a:fillRect/>
          </a:stretch>
        </p:blipFill>
        <p:spPr>
          <a:xfrm>
            <a:off x="4244340" y="3432175"/>
            <a:ext cx="3009900" cy="2057400"/>
          </a:xfrm>
          <a:prstGeom prst="rect">
            <a:avLst/>
          </a:prstGeom>
          <a:noFill/>
          <a:ln w="9525">
            <a:noFill/>
          </a:ln>
        </p:spPr>
      </p:pic>
      <p:pic>
        <p:nvPicPr>
          <p:cNvPr id="54" name="Picture"/>
          <p:cNvPicPr>
            <a:picLocks noChangeAspect="1" noChangeArrowheads="1"/>
          </p:cNvPicPr>
          <p:nvPr/>
        </p:nvPicPr>
        <p:blipFill>
          <a:blip r:embed="rId17"/>
          <a:stretch>
            <a:fillRect/>
          </a:stretch>
        </p:blipFill>
        <p:spPr>
          <a:xfrm>
            <a:off x="6613525" y="3355975"/>
            <a:ext cx="4762500" cy="2133600"/>
          </a:xfrm>
          <a:prstGeom prst="rect">
            <a:avLst/>
          </a:prstGeom>
          <a:noFill/>
          <a:ln w="9525">
            <a:noFill/>
          </a:ln>
        </p:spPr>
      </p:pic>
    </p:spTree>
    <p:custDataLst>
      <p:tags r:id="rId1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6"/>
          <p:cNvSpPr txBox="1"/>
          <p:nvPr>
            <p:custDataLst>
              <p:tags r:id="rId1"/>
            </p:custDataLst>
          </p:nvPr>
        </p:nvSpPr>
        <p:spPr>
          <a:xfrm>
            <a:off x="6362401"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项目其他优化</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1.编写优化和测试代码。您还可以使用来自专业高级开发者的代码示例，包括产品文档。产品团队编写的代码(如C#团队)通常是</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优化的、现代化的，并且遵循最佳实践。</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2.使用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经过优化</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和</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良好测试的API和库</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。例如，在某些情况下，ADO.NET可能是比 Entity Framework 或其他ORM库更好的选择。</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3.如果您需要下载一个很大的文件的话，您可能需要考虑使用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压缩算法</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。这里有几个内置的压缩库，如Gzip和Brotli。</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11" name="Title 6"/>
          <p:cNvSpPr txBox="1"/>
          <p:nvPr>
            <p:custDataLst>
              <p:tags r:id="rId2"/>
            </p:custDataLst>
          </p:nvPr>
        </p:nvSpPr>
        <p:spPr>
          <a:xfrm>
            <a:off x="605287"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EF Core 查询</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1.在获取只是用来</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只读</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显示的数据时</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不使用跟踪</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。它提高了性能。</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2.尝试在数据库端过滤数据，</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不要使用查询获取整个数据</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，然后在您的末尾进行筛选。您可以使用EF Core中的一些可用功能，可以帮助您在数据库端</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筛选数据的操作</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，如：WHERE，Select等。</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3.万不得已不要使用ORM延迟加载(Lazy Loading)【延迟加载技术】</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4.使用Take和Skip来获取我们所必须要显示的数量的记录。这里可以举一个分页的例子，在这个例子中，您可以在单击页码的同时使用Take和Skip来获取当前页面的数据。【</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真假分页</a:t>
            </a:r>
            <a:r>
              <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solidFill>
                <a:sysClr val="windowText" lastClr="000000">
                  <a:lumMod val="85000"/>
                  <a:lumOff val="15000"/>
                </a:sysClr>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8" name="Title 6"/>
          <p:cNvSpPr txBox="1"/>
          <p:nvPr>
            <p:custDataLst>
              <p:tags r:id="rId3"/>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其他提高性能的技巧</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6"/>
          <p:cNvSpPr txBox="1"/>
          <p:nvPr>
            <p:custDataLst>
              <p:tags r:id="rId1"/>
            </p:custDataLst>
          </p:nvPr>
        </p:nvSpPr>
        <p:spPr>
          <a:xfrm>
            <a:off x="6362401"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优化数据访问</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1.减少HTTP</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请求的次数</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，意味着您应该始终尝试减少网络往返次数。</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2.试着一次得到所有的数据。这意味着不对服务器进行多次调用，只需进</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行一两次调用</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就可以带来所有所需的数据。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3.经常对不经常变化的</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数据设置缓存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4.不要试图提前获取不需要的数据，这会增加</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响应的负载</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，并导致应用程序的加载速度变慢。</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【整合接口，减少访问】</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【客户端/浏览器缓存】</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【SPA单页面Vue-React+ajax】</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11" name="Title 6"/>
          <p:cNvSpPr txBox="1"/>
          <p:nvPr>
            <p:custDataLst>
              <p:tags r:id="rId2"/>
            </p:custDataLst>
          </p:nvPr>
        </p:nvSpPr>
        <p:spPr>
          <a:xfrm>
            <a:off x="605287"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优化自定义代码</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1.应该</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对每个请求执行的自定义</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日志记录、身份验证或某些自定义处理</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程序的代码。</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2.不要在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业务逻辑层或中间件</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中执行长时间运行的代码，它会</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阻塞</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到服务器的请求，从而导致应用程序需要很长时间才能获得数据。您应该在客户端或数据库端为此进行优化代码。</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3.始终检查长期运行的任务</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是否应该异步执行</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，而</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不影响其他进程</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4.您可以使用实时客户端-服务器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通信框架</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，如：Netty SignalR，来进行异步工作。</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0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gRPC模板。与谷歌一起构建的gRPC是一种流行的远程过程调用（RPC）框架。此版本的ASP.NET Core在ASP.NET Core上引入了第一等的gRPC支持。</a:t>
            </a:r>
            <a:endParaRPr lang="zh-CN" altLang="en-US" sz="10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8" name="Title 6"/>
          <p:cNvSpPr txBox="1"/>
          <p:nvPr>
            <p:custDataLst>
              <p:tags r:id="rId3"/>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其他提高性能的技巧</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椭圆 3"/>
          <p:cNvSpPr/>
          <p:nvPr>
            <p:custDataLst>
              <p:tags r:id="rId1"/>
            </p:custDataLst>
          </p:nvPr>
        </p:nvSpPr>
        <p:spPr>
          <a:xfrm>
            <a:off x="4197350" y="1530350"/>
            <a:ext cx="3797300" cy="3797300"/>
          </a:xfrm>
          <a:prstGeom prst="ellipse">
            <a:avLst/>
          </a:prstGeom>
          <a:solidFill>
            <a:sysClr val="window" lastClr="FFFFFF">
              <a:lumMod val="85000"/>
            </a:sysClr>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normAutofit/>
          </a:bodyPr>
          <a:p>
            <a:pPr algn="just">
              <a:lnSpc>
                <a:spcPct val="120000"/>
              </a:lnSpc>
            </a:pPr>
            <a:endParaRPr lang="zh-CN" altLang="en-US" dirty="0">
              <a:latin typeface="微软雅黑" panose="020B0503020204020204" charset="-122"/>
              <a:ea typeface="微软雅黑" panose="020B0503020204020204" charset="-122"/>
            </a:endParaRPr>
          </a:p>
        </p:txBody>
      </p:sp>
      <p:grpSp>
        <p:nvGrpSpPr>
          <p:cNvPr id="26" name="组合 25"/>
          <p:cNvGrpSpPr/>
          <p:nvPr>
            <p:custDataLst>
              <p:tags r:id="rId2"/>
            </p:custDataLst>
          </p:nvPr>
        </p:nvGrpSpPr>
        <p:grpSpPr>
          <a:xfrm>
            <a:off x="912866" y="-41966"/>
            <a:ext cx="10366268" cy="6941932"/>
            <a:chOff x="975533" y="0"/>
            <a:chExt cx="10240934" cy="6858000"/>
          </a:xfrm>
        </p:grpSpPr>
        <p:sp>
          <p:nvSpPr>
            <p:cNvPr id="23" name="任意多边形: 形状 22"/>
            <p:cNvSpPr/>
            <p:nvPr>
              <p:custDataLst>
                <p:tags r:id="rId3"/>
              </p:custDataLst>
            </p:nvPr>
          </p:nvSpPr>
          <p:spPr>
            <a:xfrm>
              <a:off x="2412733" y="0"/>
              <a:ext cx="7366534" cy="6858000"/>
            </a:xfrm>
            <a:custGeom>
              <a:avLst/>
              <a:gdLst>
                <a:gd name="connsiteX0" fmla="*/ 2338804 w 7366534"/>
                <a:gd name="connsiteY0" fmla="*/ 0 h 6858000"/>
                <a:gd name="connsiteX1" fmla="*/ 5027730 w 7366534"/>
                <a:gd name="connsiteY1" fmla="*/ 0 h 6858000"/>
                <a:gd name="connsiteX2" fmla="*/ 5116961 w 7366534"/>
                <a:gd name="connsiteY2" fmla="*/ 35183 h 6858000"/>
                <a:gd name="connsiteX3" fmla="*/ 7366534 w 7366534"/>
                <a:gd name="connsiteY3" fmla="*/ 3429000 h 6858000"/>
                <a:gd name="connsiteX4" fmla="*/ 5116961 w 7366534"/>
                <a:gd name="connsiteY4" fmla="*/ 6822818 h 6858000"/>
                <a:gd name="connsiteX5" fmla="*/ 5027731 w 7366534"/>
                <a:gd name="connsiteY5" fmla="*/ 6858000 h 6858000"/>
                <a:gd name="connsiteX6" fmla="*/ 2338804 w 7366534"/>
                <a:gd name="connsiteY6" fmla="*/ 6858000 h 6858000"/>
                <a:gd name="connsiteX7" fmla="*/ 2249574 w 7366534"/>
                <a:gd name="connsiteY7" fmla="*/ 6822818 h 6858000"/>
                <a:gd name="connsiteX8" fmla="*/ 0 w 7366534"/>
                <a:gd name="connsiteY8" fmla="*/ 3429000 h 6858000"/>
                <a:gd name="connsiteX9" fmla="*/ 2249574 w 7366534"/>
                <a:gd name="connsiteY9" fmla="*/ 35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6534" h="6858000">
                  <a:moveTo>
                    <a:pt x="2338804" y="0"/>
                  </a:moveTo>
                  <a:lnTo>
                    <a:pt x="5027730" y="0"/>
                  </a:lnTo>
                  <a:lnTo>
                    <a:pt x="5116961" y="35183"/>
                  </a:lnTo>
                  <a:cubicBezTo>
                    <a:pt x="6438941" y="594333"/>
                    <a:pt x="7366534" y="1903341"/>
                    <a:pt x="7366534" y="3429000"/>
                  </a:cubicBezTo>
                  <a:cubicBezTo>
                    <a:pt x="7366534" y="4954659"/>
                    <a:pt x="6438941" y="6263667"/>
                    <a:pt x="5116961" y="6822818"/>
                  </a:cubicBezTo>
                  <a:lnTo>
                    <a:pt x="5027731" y="6858000"/>
                  </a:lnTo>
                  <a:lnTo>
                    <a:pt x="2338804" y="6858000"/>
                  </a:lnTo>
                  <a:lnTo>
                    <a:pt x="2249574" y="6822818"/>
                  </a:lnTo>
                  <a:cubicBezTo>
                    <a:pt x="927594" y="6263667"/>
                    <a:pt x="0" y="4954659"/>
                    <a:pt x="0" y="3429000"/>
                  </a:cubicBezTo>
                  <a:cubicBezTo>
                    <a:pt x="0" y="1903341"/>
                    <a:pt x="927594" y="594333"/>
                    <a:pt x="2249574" y="35183"/>
                  </a:cubicBezTo>
                  <a:close/>
                </a:path>
              </a:pathLst>
            </a:custGeom>
            <a:noFill/>
            <a:ln>
              <a:solidFill>
                <a:sysClr val="window" lastClr="FFFFFF">
                  <a:lumMod val="95000"/>
                </a:sys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normAutofit/>
            </a:bodyPr>
            <a:p>
              <a:pPr algn="just">
                <a:lnSpc>
                  <a:spcPct val="120000"/>
                </a:lnSpc>
              </a:pPr>
              <a:endParaRPr lang="zh-CN" altLang="en-US" dirty="0">
                <a:latin typeface="微软雅黑" panose="020B0503020204020204" charset="-122"/>
                <a:ea typeface="微软雅黑" panose="020B0503020204020204" charset="-122"/>
              </a:endParaRPr>
            </a:p>
          </p:txBody>
        </p:sp>
        <p:sp>
          <p:nvSpPr>
            <p:cNvPr id="25" name="任意多边形: 形状 24"/>
            <p:cNvSpPr/>
            <p:nvPr>
              <p:custDataLst>
                <p:tags r:id="rId4"/>
              </p:custDataLst>
            </p:nvPr>
          </p:nvSpPr>
          <p:spPr>
            <a:xfrm>
              <a:off x="975533" y="0"/>
              <a:ext cx="10240934" cy="6858000"/>
            </a:xfrm>
            <a:custGeom>
              <a:avLst/>
              <a:gdLst>
                <a:gd name="connsiteX0" fmla="*/ 1318176 w 10240934"/>
                <a:gd name="connsiteY0" fmla="*/ 0 h 6858000"/>
                <a:gd name="connsiteX1" fmla="*/ 8922758 w 10240934"/>
                <a:gd name="connsiteY1" fmla="*/ 0 h 6858000"/>
                <a:gd name="connsiteX2" fmla="*/ 9071668 w 10240934"/>
                <a:gd name="connsiteY2" fmla="*/ 171908 h 6858000"/>
                <a:gd name="connsiteX3" fmla="*/ 10240934 w 10240934"/>
                <a:gd name="connsiteY3" fmla="*/ 3429000 h 6858000"/>
                <a:gd name="connsiteX4" fmla="*/ 9071668 w 10240934"/>
                <a:gd name="connsiteY4" fmla="*/ 6686093 h 6858000"/>
                <a:gd name="connsiteX5" fmla="*/ 8922758 w 10240934"/>
                <a:gd name="connsiteY5" fmla="*/ 6858000 h 6858000"/>
                <a:gd name="connsiteX6" fmla="*/ 1318176 w 10240934"/>
                <a:gd name="connsiteY6" fmla="*/ 6858000 h 6858000"/>
                <a:gd name="connsiteX7" fmla="*/ 1169266 w 10240934"/>
                <a:gd name="connsiteY7" fmla="*/ 6686093 h 6858000"/>
                <a:gd name="connsiteX8" fmla="*/ 0 w 10240934"/>
                <a:gd name="connsiteY8" fmla="*/ 3429000 h 6858000"/>
                <a:gd name="connsiteX9" fmla="*/ 1169266 w 10240934"/>
                <a:gd name="connsiteY9" fmla="*/ 171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0934" h="6858000">
                  <a:moveTo>
                    <a:pt x="1318176" y="0"/>
                  </a:moveTo>
                  <a:lnTo>
                    <a:pt x="8922758" y="0"/>
                  </a:lnTo>
                  <a:lnTo>
                    <a:pt x="9071668" y="171908"/>
                  </a:lnTo>
                  <a:cubicBezTo>
                    <a:pt x="9802133" y="1057026"/>
                    <a:pt x="10240934" y="2191769"/>
                    <a:pt x="10240934" y="3429000"/>
                  </a:cubicBezTo>
                  <a:cubicBezTo>
                    <a:pt x="10240934" y="4666231"/>
                    <a:pt x="9802133" y="5800974"/>
                    <a:pt x="9071668" y="6686093"/>
                  </a:cubicBezTo>
                  <a:lnTo>
                    <a:pt x="8922758" y="6858000"/>
                  </a:lnTo>
                  <a:lnTo>
                    <a:pt x="1318176" y="6858000"/>
                  </a:lnTo>
                  <a:lnTo>
                    <a:pt x="1169266" y="6686093"/>
                  </a:lnTo>
                  <a:cubicBezTo>
                    <a:pt x="438801" y="5800974"/>
                    <a:pt x="0" y="4666231"/>
                    <a:pt x="0" y="3429000"/>
                  </a:cubicBezTo>
                  <a:cubicBezTo>
                    <a:pt x="0" y="2191769"/>
                    <a:pt x="438801" y="1057026"/>
                    <a:pt x="1169266" y="171908"/>
                  </a:cubicBezTo>
                  <a:close/>
                </a:path>
              </a:pathLst>
            </a:custGeom>
            <a:noFill/>
            <a:ln>
              <a:solidFill>
                <a:sysClr val="window" lastClr="FFFFFF">
                  <a:lumMod val="95000"/>
                </a:sys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normAutofit/>
            </a:bodyPr>
            <a:p>
              <a:pPr algn="just">
                <a:lnSpc>
                  <a:spcPct val="120000"/>
                </a:lnSpc>
              </a:pPr>
              <a:endParaRPr lang="zh-CN" altLang="en-US" dirty="0">
                <a:latin typeface="微软雅黑" panose="020B0503020204020204" charset="-122"/>
                <a:ea typeface="微软雅黑" panose="020B0503020204020204" charset="-122"/>
              </a:endParaRPr>
            </a:p>
          </p:txBody>
        </p:sp>
      </p:grpSp>
      <p:pic>
        <p:nvPicPr>
          <p:cNvPr id="22" name="图片 21" descr="E:\GitHub\github.PowerDG.Book\DgBook.architect-awesome\NetCore\Middleware中间件\assets\7796294-59c76f9acdeff503.png7796294-59c76f9acdeff503"/>
          <p:cNvPicPr>
            <a:picLocks noChangeAspect="1"/>
          </p:cNvPicPr>
          <p:nvPr>
            <p:custDataLst>
              <p:tags r:id="rId5"/>
            </p:custDataLst>
          </p:nvPr>
        </p:nvPicPr>
        <p:blipFill rotWithShape="1">
          <a:blip r:embed="rId6"/>
          <a:srcRect/>
          <a:stretch>
            <a:fillRect/>
          </a:stretch>
        </p:blipFill>
        <p:spPr>
          <a:xfrm>
            <a:off x="4197350" y="1747520"/>
            <a:ext cx="3797300" cy="3362960"/>
          </a:xfrm>
          <a:custGeom>
            <a:avLst/>
            <a:gdLst>
              <a:gd name="connsiteX0" fmla="*/ 1898650 w 3797300"/>
              <a:gd name="connsiteY0" fmla="*/ 0 h 3797300"/>
              <a:gd name="connsiteX1" fmla="*/ 3797300 w 3797300"/>
              <a:gd name="connsiteY1" fmla="*/ 1898650 h 3797300"/>
              <a:gd name="connsiteX2" fmla="*/ 1898650 w 3797300"/>
              <a:gd name="connsiteY2" fmla="*/ 3797300 h 3797300"/>
              <a:gd name="connsiteX3" fmla="*/ 0 w 3797300"/>
              <a:gd name="connsiteY3" fmla="*/ 1898650 h 3797300"/>
              <a:gd name="connsiteX4" fmla="*/ 1898650 w 3797300"/>
              <a:gd name="connsiteY4" fmla="*/ 0 h 379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300" h="3797300">
                <a:moveTo>
                  <a:pt x="1898650" y="0"/>
                </a:moveTo>
                <a:cubicBezTo>
                  <a:pt x="2947245" y="0"/>
                  <a:pt x="3797300" y="850055"/>
                  <a:pt x="3797300" y="1898650"/>
                </a:cubicBezTo>
                <a:cubicBezTo>
                  <a:pt x="3797300" y="2947245"/>
                  <a:pt x="2947245" y="3797300"/>
                  <a:pt x="1898650" y="3797300"/>
                </a:cubicBezTo>
                <a:cubicBezTo>
                  <a:pt x="850055" y="3797300"/>
                  <a:pt x="0" y="2947245"/>
                  <a:pt x="0" y="1898650"/>
                </a:cubicBezTo>
                <a:cubicBezTo>
                  <a:pt x="0" y="850055"/>
                  <a:pt x="850055" y="0"/>
                  <a:pt x="1898650" y="0"/>
                </a:cubicBezTo>
                <a:close/>
              </a:path>
            </a:pathLst>
          </a:custGeom>
        </p:spPr>
      </p:pic>
      <p:sp>
        <p:nvSpPr>
          <p:cNvPr id="5" name="椭圆 4"/>
          <p:cNvSpPr/>
          <p:nvPr>
            <p:custDataLst>
              <p:tags r:id="rId7"/>
            </p:custDataLst>
          </p:nvPr>
        </p:nvSpPr>
        <p:spPr>
          <a:xfrm>
            <a:off x="3746502" y="1079502"/>
            <a:ext cx="4698996" cy="4698996"/>
          </a:xfrm>
          <a:prstGeom prst="ellipse">
            <a:avLst/>
          </a:prstGeom>
          <a:noFill/>
          <a:ln>
            <a:solidFill>
              <a:sysClr val="window" lastClr="FFFFFF">
                <a:lumMod val="95000"/>
              </a:sys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normAutofit/>
          </a:bodyPr>
          <a:p>
            <a:pPr algn="ctr">
              <a:lnSpc>
                <a:spcPct val="120000"/>
              </a:lnSpc>
            </a:pPr>
            <a:endParaRPr lang="zh-CN" altLang="en-US">
              <a:latin typeface="微软雅黑" panose="020B0503020204020204" charset="-122"/>
              <a:ea typeface="微软雅黑" panose="020B0503020204020204" charset="-122"/>
            </a:endParaRPr>
          </a:p>
        </p:txBody>
      </p:sp>
      <p:sp>
        <p:nvSpPr>
          <p:cNvPr id="12" name="文本框 11"/>
          <p:cNvSpPr txBox="1"/>
          <p:nvPr>
            <p:custDataLst>
              <p:tags r:id="rId8"/>
            </p:custDataLst>
          </p:nvPr>
        </p:nvSpPr>
        <p:spPr>
          <a:xfrm>
            <a:off x="1307415" y="921276"/>
            <a:ext cx="2728102" cy="891540"/>
          </a:xfrm>
          <a:prstGeom prst="rect">
            <a:avLst/>
          </a:prstGeom>
          <a:noFill/>
        </p:spPr>
        <p:txBody>
          <a:bodyPr wrap="square" rtlCol="0" anchor="b" anchorCtr="0">
            <a:spAutoFit/>
          </a:bodyPr>
          <a:p>
            <a:pPr>
              <a:lnSpc>
                <a:spcPct val="130000"/>
              </a:lnSpc>
            </a:pPr>
            <a:r>
              <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配置</a:t>
            </a:r>
            <a:r>
              <a:rPr lang="en-US" altLang="zh-CN"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a:t>
            </a:r>
            <a:r>
              <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rPr>
              <a:t>启动</a:t>
            </a:r>
            <a:endParaRPr lang="zh-CN" altLang="en-US" sz="4000" b="1" spc="300" dirty="0">
              <a:solidFill>
                <a:sysClr val="windowText" lastClr="000000">
                  <a:lumMod val="75000"/>
                  <a:lumOff val="25000"/>
                </a:sysClr>
              </a:solidFill>
              <a:latin typeface="微软雅黑" panose="020B0503020204020204" charset="-122"/>
              <a:ea typeface="微软雅黑" panose="020B0503020204020204" charset="-122"/>
              <a:cs typeface="Arial" panose="020B0604020202020204" pitchFamily="34" charset="0"/>
            </a:endParaRPr>
          </a:p>
        </p:txBody>
      </p:sp>
      <p:sp>
        <p:nvSpPr>
          <p:cNvPr id="48" name="文本框 47"/>
          <p:cNvSpPr txBox="1"/>
          <p:nvPr>
            <p:custDataLst>
              <p:tags r:id="rId9"/>
            </p:custDataLst>
          </p:nvPr>
        </p:nvSpPr>
        <p:spPr>
          <a:xfrm>
            <a:off x="912495" y="2178050"/>
            <a:ext cx="2961005" cy="1151255"/>
          </a:xfrm>
          <a:prstGeom prst="rect">
            <a:avLst/>
          </a:prstGeom>
          <a:noFill/>
        </p:spPr>
        <p:txBody>
          <a:bodyPr vert="horz" wrap="square" tIns="0" rtlCol="0">
            <a:spAutoFit/>
          </a:bodyPr>
          <a:p>
            <a:pPr>
              <a:lnSpc>
                <a:spcPct val="120000"/>
              </a:lnSpc>
            </a:pP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rPr>
              <a:t>所有的ASP.NET托管库都是从`Program`开始执行</a:t>
            </a:r>
            <a:endParaRPr lang="zh-CN" altLang="en-US" sz="1200" spc="150" dirty="0">
              <a:solidFill>
                <a:sysClr val="windowText" lastClr="000000">
                  <a:lumMod val="50000"/>
                  <a:lumOff val="50000"/>
                </a:sysClr>
              </a:solidFill>
              <a:latin typeface="微软雅黑" panose="020B0503020204020204" charset="-122"/>
              <a:ea typeface="微软雅黑" panose="020B0503020204020204" charset="-122"/>
            </a:endParaRPr>
          </a:p>
          <a:p>
            <a:pPr>
              <a:lnSpc>
                <a:spcPct val="120000"/>
              </a:lnSpc>
            </a:pP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rPr>
              <a:t>从`Program`类中开始执行，然后再找到`</a:t>
            </a:r>
            <a:r>
              <a:rPr lang="zh-CN" altLang="en-US" sz="1200" b="1" spc="150" dirty="0">
                <a:solidFill>
                  <a:srgbClr val="F67208"/>
                </a:solidFill>
                <a:latin typeface="微软雅黑" panose="020B0503020204020204" charset="-122"/>
                <a:ea typeface="微软雅黑" panose="020B0503020204020204" charset="-122"/>
              </a:rPr>
              <a:t>UseStartup</a:t>
            </a:r>
            <a:r>
              <a:rPr lang="zh-CN" altLang="en-US" sz="1200" b="1" spc="150" dirty="0">
                <a:solidFill>
                  <a:sysClr val="windowText" lastClr="000000">
                    <a:lumMod val="50000"/>
                    <a:lumOff val="50000"/>
                  </a:sysClr>
                </a:solidFill>
                <a:latin typeface="微软雅黑" panose="020B0503020204020204" charset="-122"/>
                <a:ea typeface="微软雅黑" panose="020B0503020204020204" charset="-122"/>
              </a:rPr>
              <a:t>&lt;Startup&gt;</a:t>
            </a: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rPr>
              <a:t>`中找到配置的`Startup`的类；</a:t>
            </a:r>
            <a:endParaRPr lang="zh-CN" altLang="en-US" sz="1200" spc="150" dirty="0">
              <a:solidFill>
                <a:sysClr val="windowText" lastClr="000000">
                  <a:lumMod val="50000"/>
                  <a:lumOff val="50000"/>
                </a:sysClr>
              </a:solidFill>
              <a:latin typeface="微软雅黑" panose="020B0503020204020204" charset="-122"/>
              <a:ea typeface="微软雅黑" panose="020B0503020204020204" charset="-122"/>
            </a:endParaRPr>
          </a:p>
        </p:txBody>
      </p:sp>
      <p:pic>
        <p:nvPicPr>
          <p:cNvPr id="3" name="图片 2" descr="1560315778081"/>
          <p:cNvPicPr>
            <a:picLocks noChangeAspect="1"/>
          </p:cNvPicPr>
          <p:nvPr/>
        </p:nvPicPr>
        <p:blipFill>
          <a:blip r:embed="rId10"/>
          <a:stretch>
            <a:fillRect/>
          </a:stretch>
        </p:blipFill>
        <p:spPr>
          <a:xfrm>
            <a:off x="283845" y="4229735"/>
            <a:ext cx="5257800" cy="2505075"/>
          </a:xfrm>
          <a:prstGeom prst="rect">
            <a:avLst/>
          </a:prstGeom>
        </p:spPr>
      </p:pic>
      <p:cxnSp>
        <p:nvCxnSpPr>
          <p:cNvPr id="50" name="直接连接符 49"/>
          <p:cNvCxnSpPr/>
          <p:nvPr>
            <p:custDataLst>
              <p:tags r:id="rId11"/>
            </p:custDataLst>
          </p:nvPr>
        </p:nvCxnSpPr>
        <p:spPr>
          <a:xfrm>
            <a:off x="1418590" y="1951990"/>
            <a:ext cx="721360" cy="0"/>
          </a:xfrm>
          <a:prstGeom prst="line">
            <a:avLst/>
          </a:prstGeom>
          <a:ln w="12700">
            <a:solidFill>
              <a:sysClr val="windowText" lastClr="000000">
                <a:lumMod val="75000"/>
                <a:lumOff val="25000"/>
              </a:sysClr>
            </a:solidFill>
          </a:ln>
        </p:spPr>
        <p:style>
          <a:lnRef idx="1">
            <a:srgbClr val="4472C4"/>
          </a:lnRef>
          <a:fillRef idx="0">
            <a:srgbClr val="4472C4"/>
          </a:fillRef>
          <a:effectRef idx="0">
            <a:srgbClr val="4472C4"/>
          </a:effectRef>
          <a:fontRef idx="minor">
            <a:sysClr val="windowText" lastClr="000000"/>
          </a:fontRef>
        </p:style>
      </p:cxnSp>
      <p:sp>
        <p:nvSpPr>
          <p:cNvPr id="32" name="文本框 31"/>
          <p:cNvSpPr txBox="1"/>
          <p:nvPr>
            <p:custDataLst>
              <p:tags r:id="rId12"/>
            </p:custDataLst>
          </p:nvPr>
        </p:nvSpPr>
        <p:spPr>
          <a:xfrm>
            <a:off x="8077200" y="5047615"/>
            <a:ext cx="3439160" cy="1490980"/>
          </a:xfrm>
          <a:prstGeom prst="rect">
            <a:avLst/>
          </a:prstGeom>
          <a:noFill/>
        </p:spPr>
        <p:txBody>
          <a:bodyPr vert="horz" wrap="square" rtlCol="0">
            <a:spAutoFit/>
          </a:bodyPr>
          <a:p>
            <a:pPr lvl="0">
              <a:lnSpc>
                <a:spcPct val="120000"/>
              </a:lnSpc>
              <a:spcBef>
                <a:spcPts val="1000"/>
              </a:spcBef>
              <a:spcAft>
                <a:spcPts val="1000"/>
              </a:spcAft>
            </a:pP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sym typeface="+mn-ea"/>
              </a:rPr>
              <a:t>在`Startup`中必须定义`Configure`方法，而`ConfigureServices`方法则是</a:t>
            </a:r>
            <a:r>
              <a:rPr lang="zh-CN" altLang="en-US" sz="1400" b="1" spc="150" dirty="0">
                <a:solidFill>
                  <a:srgbClr val="F67208"/>
                </a:solidFill>
                <a:latin typeface="微软雅黑" panose="020B0503020204020204" charset="-122"/>
                <a:ea typeface="微软雅黑" panose="020B0503020204020204" charset="-122"/>
                <a:sym typeface="+mn-ea"/>
              </a:rPr>
              <a:t>可选</a:t>
            </a: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sym typeface="+mn-ea"/>
              </a:rPr>
              <a:t>的，也可以在此初始化所需中间件。</a:t>
            </a:r>
            <a:endParaRPr lang="zh-CN" altLang="en-US" sz="1200" spc="150" dirty="0">
              <a:solidFill>
                <a:sysClr val="windowText" lastClr="000000">
                  <a:lumMod val="50000"/>
                  <a:lumOff val="50000"/>
                </a:sysClr>
              </a:solidFill>
              <a:latin typeface="微软雅黑" panose="020B0503020204020204" charset="-122"/>
              <a:ea typeface="微软雅黑" panose="020B0503020204020204" charset="-122"/>
              <a:sym typeface="+mn-ea"/>
            </a:endParaRPr>
          </a:p>
          <a:p>
            <a:pPr lvl="0">
              <a:lnSpc>
                <a:spcPct val="120000"/>
              </a:lnSpc>
              <a:spcBef>
                <a:spcPts val="1000"/>
              </a:spcBef>
              <a:spcAft>
                <a:spcPts val="1000"/>
              </a:spcAft>
            </a:pPr>
            <a:r>
              <a:rPr lang="zh-CN" altLang="en-US" sz="1200" spc="150" dirty="0">
                <a:solidFill>
                  <a:sysClr val="windowText" lastClr="000000">
                    <a:lumMod val="50000"/>
                    <a:lumOff val="50000"/>
                  </a:sysClr>
                </a:solidFill>
                <a:latin typeface="微软雅黑" panose="020B0503020204020204" charset="-122"/>
                <a:ea typeface="微软雅黑" panose="020B0503020204020204" charset="-122"/>
                <a:sym typeface="+mn-ea"/>
              </a:rPr>
              <a:t>Host的主要的职责就是Web Server的配置和Pilpeline（请求处理管道）的构建。</a:t>
            </a:r>
            <a:endParaRPr lang="zh-CN" altLang="en-US" sz="1200" spc="150" dirty="0">
              <a:solidFill>
                <a:sysClr val="windowText" lastClr="000000">
                  <a:lumMod val="50000"/>
                  <a:lumOff val="50000"/>
                </a:sysClr>
              </a:solidFill>
              <a:latin typeface="微软雅黑" panose="020B0503020204020204" charset="-122"/>
              <a:ea typeface="微软雅黑" panose="020B0503020204020204" charset="-122"/>
              <a:sym typeface="+mn-ea"/>
            </a:endParaRPr>
          </a:p>
        </p:txBody>
      </p:sp>
      <p:pic>
        <p:nvPicPr>
          <p:cNvPr id="6" name="图片 5" descr="1560315863714"/>
          <p:cNvPicPr>
            <a:picLocks noChangeAspect="1"/>
          </p:cNvPicPr>
          <p:nvPr/>
        </p:nvPicPr>
        <p:blipFill>
          <a:blip r:embed="rId13"/>
          <a:srcRect l="-6224" t="7759" r="6224" b="-7759"/>
          <a:stretch>
            <a:fillRect/>
          </a:stretch>
        </p:blipFill>
        <p:spPr>
          <a:xfrm>
            <a:off x="7588885" y="921385"/>
            <a:ext cx="4774565" cy="3602990"/>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par>
                                <p:cTn id="8" presetID="4"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6"/>
          <p:cNvSpPr txBox="1"/>
          <p:nvPr>
            <p:custDataLst>
              <p:tags r:id="rId1"/>
            </p:custDataLst>
          </p:nvPr>
        </p:nvSpPr>
        <p:spPr>
          <a:xfrm>
            <a:off x="6362401"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优化数据访问</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1.减少HTTP</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请求的次数</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，意味着您应该始终尝试减少网络往返次数。</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2.试着一次得到所有的数据。这意味着不对服务器进行多次调用，只需进</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行一两次调用</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就可以带来所有所需的数据。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3.经常对不经常变化的</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数据设置缓存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4.不要试图提前获取不需要的数据，这会增加</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响应的负载</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，并导致应用程序的加载速度变慢。</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【整合接口，减少访问】</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【客户端/浏览器缓存】</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indent="0" algn="ctr">
              <a:lnSpc>
                <a:spcPct val="130000"/>
              </a:lnSpc>
              <a:spcAft>
                <a:spcPts val="800"/>
              </a:spcAft>
              <a:buFont typeface="Arial" panose="020B0604020202020204" pitchFamily="34" charset="0"/>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【SPA单页面Vue-React+ajax】</a:t>
            </a:r>
            <a:endPar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11" name="Title 6"/>
          <p:cNvSpPr txBox="1"/>
          <p:nvPr>
            <p:custDataLst>
              <p:tags r:id="rId2"/>
            </p:custDataLst>
          </p:nvPr>
        </p:nvSpPr>
        <p:spPr>
          <a:xfrm>
            <a:off x="605287" y="1742613"/>
            <a:ext cx="5220000" cy="4410878"/>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优化自定义代码</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1.应该</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优化</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对每个请求执行的自定义</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日志记录、身份验证或某些自定义处理</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程序的代码。</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2.不要在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业务逻辑层或中间件</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中执行长时间运行的代码，它会</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阻塞</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到服务器的请求，从而导致应用程序需要很长时间才能获得数据。您应该在客户端或数据库端为此进行优化代码。</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3.始终检查长期运行的任务</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是否应该异步执行</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，而</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不影响其他进程</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4.您可以使用实时客户端-服务器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通信框架</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，如：Netty SignalR，来进行异步工作。</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0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gRPC模板。与谷歌一起构建的gRPC是一种流行的远程过程调用（RPC）框架。此版本的ASP.NET Core在ASP.NET Core上引入了第一等的gRPC支持。</a:t>
            </a:r>
            <a:endParaRPr lang="zh-CN" altLang="en-US" sz="10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8" name="Title 6"/>
          <p:cNvSpPr txBox="1"/>
          <p:nvPr>
            <p:custDataLst>
              <p:tags r:id="rId3"/>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其他提高性能的技巧</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6"/>
          <p:cNvSpPr txBox="1"/>
          <p:nvPr>
            <p:custDataLst>
              <p:tags r:id="rId1"/>
            </p:custDataLst>
          </p:nvPr>
        </p:nvSpPr>
        <p:spPr>
          <a:xfrm>
            <a:off x="6266815" y="1395730"/>
            <a:ext cx="547687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缓存设计</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•缓存内容 热点数据，静态资源</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•缓存位置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CDN反向代理，分布式缓存服务器本机 内存，硬盘）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–CDN：存放HTML、CSS、JS等静态资源；</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–反向代理：动静分离，只缓存用户请求的静态资源；</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–分布式缓存：缓存数据库中的热点数据；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–本地缓存：缓存应用字典等常用数据。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•过期策略 固定时间，相对时间</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•同步机制 实时写入，异步刷新</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11" name="Title 6"/>
          <p:cNvSpPr txBox="1"/>
          <p:nvPr>
            <p:custDataLst>
              <p:tags r:id="rId2"/>
            </p:custDataLst>
          </p:nvPr>
        </p:nvSpPr>
        <p:spPr>
          <a:xfrm>
            <a:off x="1372235" y="1395730"/>
            <a:ext cx="5219700" cy="188150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缓存原理</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•将数据写入到读取速度更快的存储设备；</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•将数据缓存到离应用最近的位置；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•将数据缓存到离用户最近的位置。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8" name="Title 6"/>
          <p:cNvSpPr txBox="1"/>
          <p:nvPr>
            <p:custDataLst>
              <p:tags r:id="rId3"/>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ct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缓存</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r>
              <a:rPr lang="zh-CN" altLang="en-US" sz="1200" spc="300" dirty="0">
                <a:ln w="3175">
                  <a:noFill/>
                  <a:prstDash val="dash"/>
                </a:ln>
                <a:solidFill>
                  <a:srgbClr val="EC6E12"/>
                </a:solidFill>
                <a:latin typeface="微软雅黑" panose="020B0503020204020204" charset="-122"/>
                <a:ea typeface="微软雅黑" panose="020B0503020204020204" charset="-122"/>
                <a:cs typeface="微软雅黑" panose="020B0503020204020204" charset="-122"/>
              </a:rPr>
              <a:t>热点数据访问的性能问题。提供高性能的数据快速访问。</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4"/>
            </p:custDataLst>
          </p:nvPr>
        </p:nvSpPr>
        <p:spPr>
          <a:xfrm>
            <a:off x="1372235" y="3394710"/>
            <a:ext cx="5219700" cy="269875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缓存类型</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•数据库缓存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•应用服务缓存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•分布式中间件缓存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•代理负载服务器</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ct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缓存</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r>
              <a:rPr lang="zh-CN" altLang="en-US" sz="1200" spc="300" dirty="0">
                <a:ln w="3175">
                  <a:noFill/>
                  <a:prstDash val="dash"/>
                </a:ln>
                <a:solidFill>
                  <a:srgbClr val="EC6E12"/>
                </a:solidFill>
                <a:latin typeface="微软雅黑" panose="020B0503020204020204" charset="-122"/>
                <a:ea typeface="微软雅黑" panose="020B0503020204020204" charset="-122"/>
                <a:cs typeface="微软雅黑" panose="020B0503020204020204" charset="-122"/>
              </a:rPr>
              <a:t>热点数据访问的性能问题。提供高性能的数据快速访问。</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2"/>
            </p:custDataLst>
          </p:nvPr>
        </p:nvSpPr>
        <p:spPr>
          <a:xfrm>
            <a:off x="145415" y="1380490"/>
            <a:ext cx="1918335" cy="439483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缓存类型</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•数据库缓存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•应用服务缓存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•分布式中间件缓存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•代理负载服务器</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55" name="Picture"/>
          <p:cNvPicPr>
            <a:picLocks noChangeAspect="1" noChangeArrowheads="1"/>
          </p:cNvPicPr>
          <p:nvPr/>
        </p:nvPicPr>
        <p:blipFill>
          <a:blip r:embed="rId3"/>
          <a:stretch>
            <a:fillRect/>
          </a:stretch>
        </p:blipFill>
        <p:spPr>
          <a:xfrm>
            <a:off x="2558415" y="1273810"/>
            <a:ext cx="9342755" cy="4798695"/>
          </a:xfrm>
          <a:prstGeom prst="rect">
            <a:avLst/>
          </a:prstGeom>
          <a:noFill/>
          <a:ln w="9525">
            <a:noFill/>
          </a:ln>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ct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缓存</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r>
              <a:rPr lang="zh-CN" altLang="en-US" sz="1200" spc="300" dirty="0">
                <a:ln w="3175">
                  <a:noFill/>
                  <a:prstDash val="dash"/>
                </a:ln>
                <a:solidFill>
                  <a:srgbClr val="EC6E12"/>
                </a:solidFill>
                <a:latin typeface="微软雅黑" panose="020B0503020204020204" charset="-122"/>
                <a:ea typeface="微软雅黑" panose="020B0503020204020204" charset="-122"/>
                <a:cs typeface="微软雅黑" panose="020B0503020204020204" charset="-122"/>
              </a:rPr>
              <a:t>热点数据访问的性能问题。提供高性能的数据快速访问。</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2"/>
            </p:custDataLst>
          </p:nvPr>
        </p:nvSpPr>
        <p:spPr>
          <a:xfrm>
            <a:off x="145415" y="1380490"/>
            <a:ext cx="1918335" cy="439483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缓存类型</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•数据库缓存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•应用服务缓存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•分布式中间件缓存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•代理负载服务器</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55" name="Picture"/>
          <p:cNvPicPr>
            <a:picLocks noChangeAspect="1" noChangeArrowheads="1"/>
          </p:cNvPicPr>
          <p:nvPr/>
        </p:nvPicPr>
        <p:blipFill>
          <a:blip r:embed="rId3"/>
          <a:stretch>
            <a:fillRect/>
          </a:stretch>
        </p:blipFill>
        <p:spPr>
          <a:xfrm>
            <a:off x="2558415" y="1273810"/>
            <a:ext cx="9342755" cy="4798695"/>
          </a:xfrm>
          <a:prstGeom prst="rect">
            <a:avLst/>
          </a:prstGeom>
          <a:noFill/>
          <a:ln w="9525">
            <a:noFill/>
          </a:ln>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454882" y="113844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497060" y="2600960"/>
            <a:ext cx="1772920" cy="216852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476105" y="3397250"/>
            <a:ext cx="1857375" cy="568325"/>
          </a:xfrm>
          <a:prstGeom prst="rect">
            <a:avLst/>
          </a:prstGeom>
          <a:noFill/>
        </p:spPr>
        <p:txBody>
          <a:bodyPr wrap="square" bIns="0" rtlCol="0" anchor="ctr">
            <a:normAutofit/>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476105" y="3018155"/>
            <a:ext cx="1857375"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150485" y="2512695"/>
            <a:ext cx="1772920" cy="23444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5001895" y="3393440"/>
            <a:ext cx="1897380" cy="568325"/>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5001895" y="3021965"/>
            <a:ext cx="1895475"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2921000" y="2512695"/>
            <a:ext cx="1772920" cy="234442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771775" y="3393440"/>
            <a:ext cx="1897380" cy="568325"/>
          </a:xfrm>
          <a:prstGeom prst="rect">
            <a:avLst/>
          </a:prstGeom>
          <a:noFill/>
        </p:spPr>
        <p:txBody>
          <a:bodyPr wrap="square" bIns="0" rtlCol="0" anchor="ctr">
            <a:normAutofit/>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778125" y="3021965"/>
            <a:ext cx="1891030"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691515" y="2516505"/>
            <a:ext cx="1772920" cy="23444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582295" y="3397250"/>
            <a:ext cx="1863090" cy="568325"/>
          </a:xfrm>
          <a:prstGeom prst="rect">
            <a:avLst/>
          </a:prstGeom>
          <a:noFill/>
        </p:spPr>
        <p:txBody>
          <a:bodyPr wrap="square" bIns="0" rtlCol="0" anchor="ctr">
            <a:normAutofit/>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582295" y="3018155"/>
            <a:ext cx="1857375"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139055" y="2512695"/>
            <a:ext cx="1772920" cy="2344420"/>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990465" y="3393440"/>
            <a:ext cx="2069465" cy="568325"/>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990465" y="3021965"/>
            <a:ext cx="1895475"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383145" y="2505075"/>
            <a:ext cx="1772920" cy="234442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233920" y="3404870"/>
            <a:ext cx="1897380" cy="568325"/>
          </a:xfrm>
          <a:prstGeom prst="rect">
            <a:avLst/>
          </a:prstGeom>
          <a:noFill/>
        </p:spPr>
        <p:txBody>
          <a:bodyPr wrap="square" bIns="0" rtlCol="0" anchor="ctr">
            <a:normAutofit lnSpcReduction="2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a:t>
            </a: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0" name="文本框 29"/>
          <p:cNvSpPr txBox="1"/>
          <p:nvPr>
            <p:custDataLst>
              <p:tags r:id="rId20"/>
            </p:custDataLst>
          </p:nvPr>
        </p:nvSpPr>
        <p:spPr>
          <a:xfrm>
            <a:off x="7240270" y="3014345"/>
            <a:ext cx="1891030" cy="568325"/>
          </a:xfrm>
          <a:prstGeom prst="rect">
            <a:avLst/>
          </a:prstGeom>
          <a:noFill/>
        </p:spPr>
        <p:txBody>
          <a:bodyPr wrap="square" rtlCol="0">
            <a:normAutofit/>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Tree>
    <p:custDataLst>
      <p:tags r:id="rId2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数据库 缓存</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Mysql PGSQL MongoDB自带的缓存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读写</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分离配置缓存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indent="0" algn="just">
              <a:lnSpc>
                <a:spcPct val="130000"/>
              </a:lnSpc>
              <a:spcAft>
                <a:spcPts val="800"/>
              </a:spcAft>
              <a:buFont typeface="Arial" panose="020B0604020202020204" pitchFamily="34" charset="0"/>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命令查询</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职责分离(CQRS)</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模式</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引入缓存可以提高性能，但是数据会存在两份，一份在数据库中，一份在缓存中，如果更新其中任何一份会引起数据的不一致，数据的完整性被破坏了，因此，同步数据库和缓存的这两份数据就非常重要。会有常见的</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缓存更新</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的同步策略。</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3" name="图片 2" descr="xusj1taz"/>
          <p:cNvPicPr>
            <a:picLocks noChangeAspect="1"/>
          </p:cNvPicPr>
          <p:nvPr/>
        </p:nvPicPr>
        <p:blipFill>
          <a:blip r:embed="rId22"/>
          <a:stretch>
            <a:fillRect/>
          </a:stretch>
        </p:blipFill>
        <p:spPr>
          <a:xfrm>
            <a:off x="5595620" y="1316990"/>
            <a:ext cx="5972175" cy="2105025"/>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395160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单应用 服务器</a:t>
            </a: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单应用缓存 -不能跨进程/跨应用访问</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应用系统/服务器 多个应用/进程占用 内存紧张</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l">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ASP.NET Core 支持多种不同的缓存。 最简单的缓存基于</a:t>
            </a: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 </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[IMemoryCache]</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它表示存储在 Web 服务器内存中的缓存。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4" name="Picture"/>
          <p:cNvPicPr>
            <a:picLocks noChangeAspect="1" noChangeArrowheads="1"/>
          </p:cNvPicPr>
          <p:nvPr/>
        </p:nvPicPr>
        <p:blipFill>
          <a:blip r:embed="rId22"/>
          <a:stretch>
            <a:fillRect/>
          </a:stretch>
        </p:blipFill>
        <p:spPr>
          <a:xfrm>
            <a:off x="4617085" y="995680"/>
            <a:ext cx="7235190" cy="3758565"/>
          </a:xfrm>
          <a:prstGeom prst="rect">
            <a:avLst/>
          </a:prstGeom>
          <a:noFill/>
          <a:ln w="9525">
            <a:noFill/>
          </a:ln>
        </p:spPr>
      </p:pic>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分布式中间件缓存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则数据是连贯（一致） 跨多个服务器的请求。</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•服务器重新启动和应用部署仍然有效。</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•不使用本地内存。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分布式的缓存配置是特定于实现的。 配置 SQL Server 和 Redis 分布式的缓存。 第三方实现也是可用，如NCache </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4" name="文本框 3"/>
          <p:cNvSpPr txBox="1"/>
          <p:nvPr/>
        </p:nvSpPr>
        <p:spPr>
          <a:xfrm>
            <a:off x="6030595" y="1443990"/>
            <a:ext cx="4265295" cy="2557145"/>
          </a:xfrm>
          <a:prstGeom prst="rect">
            <a:avLst/>
          </a:prstGeom>
          <a:noFill/>
        </p:spPr>
        <p:txBody>
          <a:bodyPr wrap="square" rtlCol="0" anchor="t">
            <a:spAutoFit/>
          </a:bodyPr>
          <a:p>
            <a:pPr marL="285750" indent="-285750" algn="just">
              <a:lnSpc>
                <a:spcPct val="130000"/>
              </a:lnSpc>
              <a:spcAft>
                <a:spcPts val="800"/>
              </a:spcAft>
              <a:buFont typeface="Arial" panose="020B0604020202020204" pitchFamily="34" charset="0"/>
              <a:buChar char="•"/>
            </a:pP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分布式的</a:t>
            </a:r>
            <a:r>
              <a:rPr lang="zh-CN" altLang="en-US"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内存缓存</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SQL </a:t>
            </a: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Server 的分布式的缓存</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分布式的 </a:t>
            </a:r>
            <a:r>
              <a:rPr lang="zh-CN" altLang="en-US"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Redis</a:t>
            </a:r>
            <a:r>
              <a:rPr lang="en-US" altLang="zh-CN"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a:t>
            </a:r>
            <a:r>
              <a:rPr lang="zh-CN" altLang="en-US"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Memcache</a:t>
            </a: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无论选择哪一种实现，该应用程序与使用缓存进行交互</a:t>
            </a:r>
            <a:r>
              <a:rPr lang="zh-CN" altLang="en-US"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IDistributedCache</a:t>
            </a:r>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接口。</a:t>
            </a:r>
            <a:endParaRPr lang="zh-CN" altLang="en-US"/>
          </a:p>
        </p:txBody>
      </p:sp>
    </p:spTree>
    <p:custDataLst>
      <p:tags r:id="rId2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61299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7145" y="1223645"/>
            <a:ext cx="1116012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altLang="zh-CN"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	</a:t>
            </a: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分布式缓存 Memcache 与</a:t>
            </a:r>
            <a:r>
              <a:rPr altLang="zh-CN"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Redis</a:t>
            </a: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比较</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数据结构：Memcache只支持key value存储方式，Redis支持更多的数据类型，比如Key value、hash、list、set、zset；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多线程：Memcache支持多线程，Redis支持单线程；</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CPU利用方面Memcache</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优于Redis；</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持久化：Memcache不支持持久化，</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Redis支持持久化</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（快照和AOF日志两种持久化方式）；</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内存利用率：Memcache高，Redis低（采用压缩的情况下比Memcache高）。使用简单的key-value存储的话，Memcached的内存利用率更高，而如果Redis采用</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hash结构来做key-value存储</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，由于其组合式的压缩，其内存利用率会高于Memcache。</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过期策略：Memcache过期后，不删除缓存，会导致下次取数据数据的问题，</a:t>
            </a:r>
            <a:r>
              <a:rPr lang="zh-CN" altLang="en-US" sz="16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Redis有专门线程，清除缓存数据</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305935" y="31750"/>
            <a:ext cx="7117080" cy="5099050"/>
          </a:xfrm>
          <a:prstGeom prst="rect">
            <a:avLst/>
          </a:prstGeom>
        </p:spPr>
      </p:pic>
      <p:sp>
        <p:nvSpPr>
          <p:cNvPr id="26" name="TextBox 5"/>
          <p:cNvSpPr txBox="1"/>
          <p:nvPr>
            <p:custDataLst>
              <p:tags r:id="rId2"/>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3"/>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4"/>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5"/>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6"/>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7"/>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8"/>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9"/>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10"/>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1"/>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2"/>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3"/>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4"/>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5"/>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6"/>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7"/>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8"/>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9"/>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20"/>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1"/>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2"/>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分布式中间件缓存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则数据是连贯（一致） 跨多个服务器的请求。</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•服务器重新启动和应用部署仍然有效。</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•不使用本地内存。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分布式的缓存配置是特定于实现的。 配置 SQL Server 和 Redis 分布式的缓存。 第三方实现也是可用，如NCache </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605183" y="1788070"/>
            <a:ext cx="10981634" cy="4358556"/>
          </a:xfrm>
          <a:prstGeom prst="rect">
            <a:avLst/>
          </a:prstGeom>
          <a:noFill/>
          <a:ln w="3175">
            <a:noFill/>
            <a:prstDash val="sysDash"/>
          </a:ln>
        </p:spPr>
        <p:txBody>
          <a:bodyPr wrap="square" lIns="72000" tIns="36000" rIns="72000" bIns="360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lvl="0" indent="-285750" algn="just" defTabSz="914400">
              <a:lnSpc>
                <a:spcPct val="130000"/>
              </a:lnSpc>
              <a:spcBef>
                <a:spcPts val="0"/>
              </a:spcBef>
              <a:spcAft>
                <a:spcPts val="800"/>
              </a:spcAft>
              <a:buFont typeface="Arial" panose="020B0604020202020204" pitchFamily="34" charset="0"/>
              <a:buChar char="•"/>
            </a:pPr>
            <a:r>
              <a:rPr lang="zh-CN" altLang="en-US" sz="1800" spc="100" dirty="0">
                <a:ln w="3175">
                  <a:noFill/>
                  <a:prstDash val="dash"/>
                </a:ln>
                <a:solidFill>
                  <a:prstClr val="black">
                    <a:lumMod val="85000"/>
                    <a:lumOff val="15000"/>
                  </a:prstClr>
                </a:solidFill>
                <a:latin typeface="微软雅黑 Light" panose="020B0502040204020203" pitchFamily="34" charset="-122"/>
                <a:ea typeface="微软雅黑 Light" panose="020B0502040204020203" pitchFamily="34" charset="-122"/>
                <a:cs typeface="微软雅黑" panose="020B0503020204020204" charset="-122"/>
              </a:rPr>
              <a:t>点击输入正文</a:t>
            </a:r>
            <a:endParaRPr lang="zh-CN" altLang="en-US" sz="1800" spc="100" dirty="0">
              <a:ln w="3175">
                <a:noFill/>
                <a:prstDash val="dash"/>
              </a:ln>
              <a:solidFill>
                <a:prstClr val="black">
                  <a:lumMod val="85000"/>
                  <a:lumOff val="15000"/>
                </a:prstClr>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4" name="Title 6"/>
          <p:cNvSpPr txBox="1"/>
          <p:nvPr>
            <p:custDataLst>
              <p:tags r:id="rId2"/>
            </p:custDataLst>
          </p:nvPr>
        </p:nvSpPr>
        <p:spPr>
          <a:xfrm>
            <a:off x="605183" y="474840"/>
            <a:ext cx="10981634" cy="1245195"/>
          </a:xfrm>
          <a:prstGeom prst="rect">
            <a:avLst/>
          </a:prstGeom>
          <a:noFill/>
          <a:ln w="3175">
            <a:noFill/>
            <a:prstDash val="sys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点击输入大标题</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pic>
        <p:nvPicPr>
          <p:cNvPr id="2" name="图片 1" descr="1560325679541"/>
          <p:cNvPicPr>
            <a:picLocks noChangeAspect="1"/>
          </p:cNvPicPr>
          <p:nvPr/>
        </p:nvPicPr>
        <p:blipFill>
          <a:blip r:embed="rId3"/>
          <a:stretch>
            <a:fillRect/>
          </a:stretch>
        </p:blipFill>
        <p:spPr>
          <a:xfrm>
            <a:off x="-12065" y="28575"/>
            <a:ext cx="12127230" cy="6780530"/>
          </a:xfrm>
          <a:prstGeom prst="rect">
            <a:avLst/>
          </a:prstGeom>
        </p:spPr>
      </p:pic>
      <p:pic>
        <p:nvPicPr>
          <p:cNvPr id="6" name="图片 5" descr="1560315863714"/>
          <p:cNvPicPr>
            <a:picLocks noChangeAspect="1"/>
          </p:cNvPicPr>
          <p:nvPr/>
        </p:nvPicPr>
        <p:blipFill>
          <a:blip r:embed="rId4"/>
          <a:srcRect l="-6224" t="7759" r="6224" b="-7759"/>
          <a:stretch>
            <a:fillRect/>
          </a:stretch>
        </p:blipFill>
        <p:spPr>
          <a:xfrm>
            <a:off x="2376170" y="3476625"/>
            <a:ext cx="4321810" cy="32607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62280" y="9525"/>
            <a:ext cx="12687300" cy="6838950"/>
          </a:xfrm>
          <a:prstGeom prst="rect">
            <a:avLst/>
          </a:prstGeom>
        </p:spPr>
      </p:pic>
      <p:pic>
        <p:nvPicPr>
          <p:cNvPr id="3" name="图片 2"/>
          <p:cNvPicPr>
            <a:picLocks noChangeAspect="1"/>
          </p:cNvPicPr>
          <p:nvPr/>
        </p:nvPicPr>
        <p:blipFill>
          <a:blip r:embed="rId2"/>
          <a:stretch>
            <a:fillRect/>
          </a:stretch>
        </p:blipFill>
        <p:spPr>
          <a:xfrm>
            <a:off x="848360" y="680085"/>
            <a:ext cx="10066655" cy="616839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6" name="Picture"/>
          <p:cNvPicPr>
            <a:picLocks noChangeAspect="1" noChangeArrowheads="1"/>
          </p:cNvPicPr>
          <p:nvPr/>
        </p:nvPicPr>
        <p:blipFill>
          <a:blip r:embed="rId1"/>
          <a:stretch>
            <a:fillRect/>
          </a:stretch>
        </p:blipFill>
        <p:spPr>
          <a:xfrm>
            <a:off x="669925" y="-74930"/>
            <a:ext cx="10852150" cy="7317740"/>
          </a:xfrm>
          <a:prstGeom prst="rect">
            <a:avLst/>
          </a:prstGeom>
          <a:noFill/>
          <a:ln w="9525">
            <a:noFill/>
          </a:ln>
        </p:spPr>
      </p:pic>
    </p:spTree>
    <p:custDataLst>
      <p:tags r:id="rId2"/>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solidFill>
                <a:srgbClr val="222222"/>
              </a:solidFill>
              <a:latin typeface="微软雅黑" panose="020B0503020204020204" charset="-122"/>
              <a:ea typeface="微软雅黑" panose="020B0503020204020204" charset="-122"/>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分布式 负载均衡 代理服务</a:t>
            </a: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缓存</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Nginx</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5" name="图片 4"/>
          <p:cNvPicPr>
            <a:picLocks noChangeAspect="1"/>
          </p:cNvPicPr>
          <p:nvPr/>
        </p:nvPicPr>
        <p:blipFill>
          <a:blip r:embed="rId22"/>
          <a:stretch>
            <a:fillRect/>
          </a:stretch>
        </p:blipFill>
        <p:spPr>
          <a:xfrm>
            <a:off x="4859655" y="67945"/>
            <a:ext cx="5962650" cy="6410325"/>
          </a:xfrm>
          <a:prstGeom prst="rect">
            <a:avLst/>
          </a:prstGeom>
        </p:spPr>
      </p:pic>
      <p:pic>
        <p:nvPicPr>
          <p:cNvPr id="4" name="图片 3"/>
          <p:cNvPicPr>
            <a:picLocks noChangeAspect="1"/>
          </p:cNvPicPr>
          <p:nvPr/>
        </p:nvPicPr>
        <p:blipFill>
          <a:blip r:embed="rId23"/>
          <a:stretch>
            <a:fillRect/>
          </a:stretch>
        </p:blipFill>
        <p:spPr>
          <a:xfrm>
            <a:off x="92710" y="67945"/>
            <a:ext cx="11520170" cy="6482080"/>
          </a:xfrm>
          <a:prstGeom prst="rect">
            <a:avLst/>
          </a:prstGeom>
        </p:spPr>
      </p:pic>
    </p:spTree>
    <p:custDataLst>
      <p:tags r:id="rId2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缓存</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客户端缓存指的是浏览器缓存, 浏览器缓存是最快的缓存, 因为它直接从本地获取(但有可能需要发送一个请求), 缓存的好处是显而易见的， </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 减少了冗余的数据传输，</a:t>
            </a:r>
            <a:r>
              <a:rPr altLang="zh-CN"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减少网络流量, 加快请求速度</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 减少了服务器的负担， 大大提高了网站的性能</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 加快了客户端加载网页的速度</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3" name="图片 2" descr="621603-20170926102324948-838899513"/>
          <p:cNvPicPr>
            <a:picLocks noChangeAspect="1"/>
          </p:cNvPicPr>
          <p:nvPr/>
        </p:nvPicPr>
        <p:blipFill>
          <a:blip r:embed="rId22"/>
          <a:stretch>
            <a:fillRect/>
          </a:stretch>
        </p:blipFill>
        <p:spPr>
          <a:xfrm>
            <a:off x="5345430" y="502920"/>
            <a:ext cx="6246495" cy="4299585"/>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extBox 5"/>
          <p:cNvSpPr txBox="1"/>
          <p:nvPr>
            <p:custDataLst>
              <p:tags r:id="rId1"/>
            </p:custDataLst>
          </p:nvPr>
        </p:nvSpPr>
        <p:spPr>
          <a:xfrm>
            <a:off x="454883" y="612845"/>
            <a:ext cx="10968309" cy="523220"/>
          </a:xfrm>
          <a:prstGeom prst="rect">
            <a:avLst/>
          </a:prstGeom>
          <a:noFill/>
        </p:spPr>
        <p:txBody>
          <a:bodyPr wrap="square" bIns="0" rtlCol="0">
            <a:normAutofit fontScale="90000"/>
          </a:bodyPr>
          <a:p>
            <a:pPr defTabSz="457200">
              <a:lnSpc>
                <a:spcPct val="120000"/>
              </a:lnSpc>
            </a:pPr>
            <a:r>
              <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rPr>
              <a:t>缓存</a:t>
            </a:r>
            <a:endParaRPr lang="zh-CN" altLang="en-US" sz="28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custDataLst>
              <p:tags r:id="rId2"/>
            </p:custDataLst>
          </p:nvPr>
        </p:nvSpPr>
        <p:spPr>
          <a:xfrm>
            <a:off x="538067" y="1135906"/>
            <a:ext cx="10966549" cy="307777"/>
          </a:xfrm>
          <a:prstGeom prst="rect">
            <a:avLst/>
          </a:prstGeom>
          <a:noFill/>
        </p:spPr>
        <p:txBody>
          <a:bodyPr wrap="square" tIns="0" rtlCol="0">
            <a:normAutofit/>
          </a:bodyPr>
          <a:p>
            <a:pPr defTabSz="457200">
              <a:lnSpc>
                <a:spcPct val="120000"/>
              </a:lnSpc>
            </a:pPr>
            <a:r>
              <a:rPr kumimoji="1" lang="en-US" altLang="zh-CN" sz="1200" spc="150" dirty="0">
                <a:solidFill>
                  <a:srgbClr val="222222"/>
                </a:solidFill>
                <a:latin typeface="微软雅黑" panose="020B0503020204020204" charset="-122"/>
                <a:ea typeface="微软雅黑" panose="020B0503020204020204" charset="-122"/>
              </a:rPr>
              <a:t>  </a:t>
            </a:r>
            <a:endParaRPr kumimoji="1" lang="en-US" altLang="zh-CN" sz="1200" spc="150" dirty="0">
              <a:solidFill>
                <a:srgbClr val="222222"/>
              </a:solidFill>
              <a:latin typeface="微软雅黑" panose="020B0503020204020204" charset="-122"/>
              <a:ea typeface="微软雅黑" panose="020B0503020204020204" charset="-122"/>
            </a:endParaRPr>
          </a:p>
        </p:txBody>
      </p:sp>
      <p:sp>
        <p:nvSpPr>
          <p:cNvPr id="21" name="任意形状 20"/>
          <p:cNvSpPr/>
          <p:nvPr>
            <p:custDataLst>
              <p:tags r:id="rId3"/>
            </p:custDataLst>
          </p:nvPr>
        </p:nvSpPr>
        <p:spPr>
          <a:xfrm rot="16200000">
            <a:off x="9683750" y="4451350"/>
            <a:ext cx="1002030" cy="2187575"/>
          </a:xfrm>
          <a:custGeom>
            <a:avLst/>
            <a:gdLst>
              <a:gd name="connsiteX0" fmla="*/ 2268 w 2268"/>
              <a:gd name="connsiteY0" fmla="*/ 0 h 4265"/>
              <a:gd name="connsiteX1" fmla="*/ 2268 w 2268"/>
              <a:gd name="connsiteY1" fmla="*/ 4265 h 4265"/>
              <a:gd name="connsiteX2" fmla="*/ 1300 w 2268"/>
              <a:gd name="connsiteY2" fmla="*/ 4265 h 4265"/>
              <a:gd name="connsiteX3" fmla="*/ 968 w 2268"/>
              <a:gd name="connsiteY3" fmla="*/ 4265 h 4265"/>
              <a:gd name="connsiteX4" fmla="*/ 0 w 2268"/>
              <a:gd name="connsiteY4" fmla="*/ 4265 h 4265"/>
              <a:gd name="connsiteX5" fmla="*/ 0 w 2268"/>
              <a:gd name="connsiteY5" fmla="*/ 0 h 4265"/>
              <a:gd name="connsiteX6" fmla="*/ 2268 w 2268"/>
              <a:gd name="connsiteY6" fmla="*/ 0 h 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 h="4265">
                <a:moveTo>
                  <a:pt x="2268" y="0"/>
                </a:moveTo>
                <a:lnTo>
                  <a:pt x="2268" y="4265"/>
                </a:lnTo>
                <a:lnTo>
                  <a:pt x="1300" y="4265"/>
                </a:lnTo>
                <a:lnTo>
                  <a:pt x="968" y="4265"/>
                </a:lnTo>
                <a:lnTo>
                  <a:pt x="0" y="4265"/>
                </a:lnTo>
                <a:lnTo>
                  <a:pt x="0" y="0"/>
                </a:lnTo>
                <a:lnTo>
                  <a:pt x="2268"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dirty="0">
              <a:solidFill>
                <a:srgbClr val="FFFFFF"/>
              </a:solidFill>
              <a:latin typeface="微软雅黑" panose="020B0503020204020204" charset="-122"/>
              <a:ea typeface="微软雅黑" panose="020B0503020204020204" charset="-122"/>
            </a:endParaRPr>
          </a:p>
        </p:txBody>
      </p:sp>
      <p:sp>
        <p:nvSpPr>
          <p:cNvPr id="38" name="文本框 37"/>
          <p:cNvSpPr txBox="1"/>
          <p:nvPr>
            <p:custDataLst>
              <p:tags r:id="rId4"/>
            </p:custDataLst>
          </p:nvPr>
        </p:nvSpPr>
        <p:spPr>
          <a:xfrm>
            <a:off x="9269095" y="5647690"/>
            <a:ext cx="1873885" cy="321310"/>
          </a:xfrm>
          <a:prstGeom prst="rect">
            <a:avLst/>
          </a:prstGeom>
          <a:noFill/>
        </p:spPr>
        <p:txBody>
          <a:bodyPr wrap="square" bIns="0" rtlCol="0" anchor="ctr">
            <a:normAutofit fontScale="90000"/>
          </a:bodyPr>
          <a:p>
            <a:pPr algn="ctr" defTabSz="457200"/>
            <a:r>
              <a:rPr lang="zh-CN" altLang="en-US"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5"/>
            </p:custDataLst>
          </p:nvPr>
        </p:nvSpPr>
        <p:spPr>
          <a:xfrm>
            <a:off x="926909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05</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0" name="任意形状 19"/>
          <p:cNvSpPr/>
          <p:nvPr>
            <p:custDataLst>
              <p:tags r:id="rId6"/>
            </p:custDataLst>
          </p:nvPr>
        </p:nvSpPr>
        <p:spPr>
          <a:xfrm rot="16200000">
            <a:off x="529844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34" name="文本框 33"/>
          <p:cNvSpPr txBox="1"/>
          <p:nvPr>
            <p:custDataLst>
              <p:tags r:id="rId7"/>
            </p:custDataLst>
          </p:nvPr>
        </p:nvSpPr>
        <p:spPr>
          <a:xfrm>
            <a:off x="4755515" y="5643880"/>
            <a:ext cx="1913890" cy="321310"/>
          </a:xfrm>
          <a:prstGeom prst="rect">
            <a:avLst/>
          </a:prstGeom>
          <a:noFill/>
        </p:spPr>
        <p:txBody>
          <a:bodyPr wrap="square" bIns="0" rtlCol="0" anchor="ctr">
            <a:normAutofit fontScale="8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5" name="文本框 34"/>
          <p:cNvSpPr txBox="1"/>
          <p:nvPr>
            <p:custDataLst>
              <p:tags r:id="rId8"/>
            </p:custDataLst>
          </p:nvPr>
        </p:nvSpPr>
        <p:spPr>
          <a:xfrm>
            <a:off x="475551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9" name="任意形状 18"/>
          <p:cNvSpPr/>
          <p:nvPr>
            <p:custDataLst>
              <p:tags r:id="rId9"/>
            </p:custDataLst>
          </p:nvPr>
        </p:nvSpPr>
        <p:spPr>
          <a:xfrm rot="16200000">
            <a:off x="3049270" y="436181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09587"/>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8" name="文本框 27"/>
          <p:cNvSpPr txBox="1"/>
          <p:nvPr>
            <p:custDataLst>
              <p:tags r:id="rId10"/>
            </p:custDataLst>
          </p:nvPr>
        </p:nvSpPr>
        <p:spPr>
          <a:xfrm>
            <a:off x="2505710" y="5643880"/>
            <a:ext cx="191389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应用服务缓存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31" name="文本框 30"/>
          <p:cNvSpPr txBox="1"/>
          <p:nvPr>
            <p:custDataLst>
              <p:tags r:id="rId11"/>
            </p:custDataLst>
          </p:nvPr>
        </p:nvSpPr>
        <p:spPr>
          <a:xfrm>
            <a:off x="2512060" y="526923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02</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18" name="任意形状 17"/>
          <p:cNvSpPr/>
          <p:nvPr>
            <p:custDataLst>
              <p:tags r:id="rId12"/>
            </p:custDataLst>
          </p:nvPr>
        </p:nvSpPr>
        <p:spPr>
          <a:xfrm rot="16200000">
            <a:off x="800100" y="436562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4" name="文本框 23"/>
          <p:cNvSpPr txBox="1"/>
          <p:nvPr>
            <p:custDataLst>
              <p:tags r:id="rId13"/>
            </p:custDataLst>
          </p:nvPr>
        </p:nvSpPr>
        <p:spPr>
          <a:xfrm>
            <a:off x="296545" y="5647690"/>
            <a:ext cx="187960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数据库缓存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25" name="文本框 24"/>
          <p:cNvSpPr txBox="1"/>
          <p:nvPr>
            <p:custDataLst>
              <p:tags r:id="rId14"/>
            </p:custDataLst>
          </p:nvPr>
        </p:nvSpPr>
        <p:spPr>
          <a:xfrm>
            <a:off x="296545" y="5265420"/>
            <a:ext cx="18738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01</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8" name="任意形状 19"/>
          <p:cNvSpPr/>
          <p:nvPr>
            <p:custDataLst>
              <p:tags r:id="rId15"/>
            </p:custDataLst>
          </p:nvPr>
        </p:nvSpPr>
        <p:spPr>
          <a:xfrm rot="16200000">
            <a:off x="5287010" y="4361815"/>
            <a:ext cx="1002030" cy="236537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2196F3"/>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9" name="文本框 8"/>
          <p:cNvSpPr txBox="1"/>
          <p:nvPr>
            <p:custDataLst>
              <p:tags r:id="rId16"/>
            </p:custDataLst>
          </p:nvPr>
        </p:nvSpPr>
        <p:spPr>
          <a:xfrm>
            <a:off x="4744085" y="5643880"/>
            <a:ext cx="2087880" cy="321310"/>
          </a:xfrm>
          <a:prstGeom prst="rect">
            <a:avLst/>
          </a:prstGeom>
          <a:noFill/>
        </p:spPr>
        <p:txBody>
          <a:bodyPr wrap="square" bIns="0" rtlCol="0" anchor="ctr">
            <a:normAutofit fontScale="90000"/>
          </a:bodyP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分布式中间件缓存</a:t>
            </a:r>
            <a:endParaRPr lang="zh-CN" altLang="en-US" b="1" spc="300" dirty="0">
              <a:solidFill>
                <a:srgbClr val="FFFFFF"/>
              </a:solidFill>
              <a:latin typeface="微软雅黑" panose="020B0503020204020204" charset="-122"/>
              <a:ea typeface="微软雅黑" panose="020B0503020204020204" charset="-122"/>
            </a:endParaRPr>
          </a:p>
        </p:txBody>
      </p:sp>
      <p:sp>
        <p:nvSpPr>
          <p:cNvPr id="10" name="文本框 9"/>
          <p:cNvSpPr txBox="1"/>
          <p:nvPr>
            <p:custDataLst>
              <p:tags r:id="rId17"/>
            </p:custDataLst>
          </p:nvPr>
        </p:nvSpPr>
        <p:spPr>
          <a:xfrm>
            <a:off x="4744085" y="5269230"/>
            <a:ext cx="1911985"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03</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3" name="任意形状 18"/>
          <p:cNvSpPr/>
          <p:nvPr>
            <p:custDataLst>
              <p:tags r:id="rId18"/>
            </p:custDataLst>
          </p:nvPr>
        </p:nvSpPr>
        <p:spPr>
          <a:xfrm rot="16200000">
            <a:off x="7550785" y="4354195"/>
            <a:ext cx="1002030" cy="2365375"/>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lumMod val="75000"/>
            </a:schemeClr>
          </a:solidFill>
          <a:ln>
            <a:solidFill>
              <a:srgbClr val="FFFFFF"/>
            </a:solidFill>
          </a:ln>
        </p:spPr>
        <p:style>
          <a:lnRef idx="2">
            <a:srgbClr val="2196F3">
              <a:shade val="50000"/>
            </a:srgbClr>
          </a:lnRef>
          <a:fillRef idx="1">
            <a:srgbClr val="2196F3"/>
          </a:fillRef>
          <a:effectRef idx="0">
            <a:srgbClr val="2196F3"/>
          </a:effectRef>
          <a:fontRef idx="minor">
            <a:srgbClr val="FFFFFF"/>
          </a:fontRef>
        </p:style>
        <p:txBody>
          <a:bodyPr wrap="square" rtlCol="0" anchor="ctr">
            <a:normAutofit/>
          </a:bodyPr>
          <a:p>
            <a:pPr algn="ctr" defTabSz="457200"/>
            <a:endParaRPr lang="zh-CN" altLang="en-US" sz="3600">
              <a:solidFill>
                <a:srgbClr val="FFFFFF"/>
              </a:solidFill>
              <a:latin typeface="微软雅黑" panose="020B0503020204020204" charset="-122"/>
              <a:ea typeface="微软雅黑" panose="020B0503020204020204" charset="-122"/>
            </a:endParaRPr>
          </a:p>
        </p:txBody>
      </p:sp>
      <p:sp>
        <p:nvSpPr>
          <p:cNvPr id="29" name="文本框 28"/>
          <p:cNvSpPr txBox="1"/>
          <p:nvPr>
            <p:custDataLst>
              <p:tags r:id="rId19"/>
            </p:custDataLst>
          </p:nvPr>
        </p:nvSpPr>
        <p:spPr>
          <a:xfrm>
            <a:off x="7007225" y="5501005"/>
            <a:ext cx="1913890" cy="321310"/>
          </a:xfrm>
          <a:prstGeom prst="rect">
            <a:avLst/>
          </a:prstGeom>
          <a:noFill/>
        </p:spPr>
        <p:txBody>
          <a:bodyPr wrap="square" bIns="0" rtlCol="0" anchor="ctr"/>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负载均衡</a:t>
            </a:r>
            <a:endPar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algn="ctr" defTabSz="457200"/>
            <a:r>
              <a:rPr lang="zh-CN" altLang="en-US"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代理服务缓存</a:t>
            </a:r>
            <a:endParaRPr lang="zh-CN" altLang="en-US" b="1" spc="100" dirty="0">
              <a:ln w="3175">
                <a:noFill/>
                <a:prstDash val="dash"/>
              </a:ln>
              <a:solidFill>
                <a:srgbClr val="FFFFFF"/>
              </a:solidFill>
              <a:latin typeface="微软雅黑 Light" panose="020B0502040204020203" pitchFamily="34" charset="-122"/>
              <a:ea typeface="微软雅黑 Light" panose="020B0502040204020203" pitchFamily="34" charset="-122"/>
              <a:cs typeface="微软雅黑" panose="020B0503020204020204" charset="-122"/>
              <a:sym typeface="+mn-ea"/>
            </a:endParaRPr>
          </a:p>
        </p:txBody>
      </p:sp>
      <p:sp>
        <p:nvSpPr>
          <p:cNvPr id="30" name="文本框 29"/>
          <p:cNvSpPr txBox="1"/>
          <p:nvPr>
            <p:custDataLst>
              <p:tags r:id="rId20"/>
            </p:custDataLst>
          </p:nvPr>
        </p:nvSpPr>
        <p:spPr>
          <a:xfrm>
            <a:off x="7013575" y="5261610"/>
            <a:ext cx="1907540" cy="321310"/>
          </a:xfrm>
          <a:prstGeom prst="rect">
            <a:avLst/>
          </a:prstGeom>
          <a:noFill/>
        </p:spPr>
        <p:txBody>
          <a:bodyPr wrap="square" rtlCol="0">
            <a:normAutofit fontScale="60000"/>
          </a:bodyPr>
          <a:p>
            <a:pPr algn="ctr" defTabSz="457200"/>
            <a:r>
              <a:rPr kumimoji="1" lang="en-US" altLang="zh-CN" sz="2400" dirty="0">
                <a:solidFill>
                  <a:srgbClr val="FFFFFF"/>
                </a:solidFill>
                <a:latin typeface="微软雅黑" panose="020B0503020204020204" charset="-122"/>
                <a:ea typeface="微软雅黑" panose="020B0503020204020204" charset="-122"/>
              </a:rPr>
              <a:t>04</a:t>
            </a:r>
            <a:endParaRPr kumimoji="1" lang="zh-CN" altLang="en-US" sz="2400" dirty="0">
              <a:solidFill>
                <a:srgbClr val="FFFFFF"/>
              </a:solidFill>
              <a:latin typeface="微软雅黑" panose="020B0503020204020204" charset="-122"/>
              <a:ea typeface="微软雅黑" panose="020B0503020204020204" charset="-122"/>
            </a:endParaRPr>
          </a:p>
        </p:txBody>
      </p:sp>
      <p:sp>
        <p:nvSpPr>
          <p:cNvPr id="2" name="Title 6"/>
          <p:cNvSpPr txBox="1"/>
          <p:nvPr>
            <p:custDataLst>
              <p:tags r:id="rId21"/>
            </p:custDataLst>
          </p:nvPr>
        </p:nvSpPr>
        <p:spPr>
          <a:xfrm>
            <a:off x="118745" y="1233170"/>
            <a:ext cx="4868545" cy="441071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2000" b="1" spc="10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sym typeface="+mn-ea"/>
              </a:rPr>
              <a:t>缓存</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 客户端缓存指的是浏览器缓存, 浏览器缓存是最快的缓存, 因为它直接从本地获取(但有可能需要发送一个请求), 缓存的好处是显而易见的， </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1. 减少了冗余的数据传输，</a:t>
            </a:r>
            <a:r>
              <a:rPr altLang="zh-CN"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减少网络流量, 加快请求速度</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2. 减少了服务器的负担， 大大提高了网站的性能</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3. 加快了客户端加载网页的速度</a:t>
            </a:r>
            <a:endParaRPr altLang="zh-CN"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3" name="图片 2" descr="621603-20170926102324948-838899513"/>
          <p:cNvPicPr>
            <a:picLocks noChangeAspect="1"/>
          </p:cNvPicPr>
          <p:nvPr/>
        </p:nvPicPr>
        <p:blipFill>
          <a:blip r:embed="rId22"/>
          <a:stretch>
            <a:fillRect/>
          </a:stretch>
        </p:blipFill>
        <p:spPr>
          <a:xfrm>
            <a:off x="5345430" y="502920"/>
            <a:ext cx="6246495" cy="4299585"/>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16" name="Picture"/>
          <p:cNvPicPr>
            <a:picLocks noChangeAspect="1" noChangeArrowheads="1"/>
          </p:cNvPicPr>
          <p:nvPr/>
        </p:nvPicPr>
        <p:blipFill>
          <a:blip r:embed="rId1"/>
          <a:stretch>
            <a:fillRect/>
          </a:stretch>
        </p:blipFill>
        <p:spPr>
          <a:xfrm>
            <a:off x="-2440940" y="-2540"/>
            <a:ext cx="18764885" cy="7915275"/>
          </a:xfrm>
          <a:prstGeom prst="rect">
            <a:avLst/>
          </a:prstGeom>
          <a:noFill/>
          <a:ln w="9525">
            <a:noFill/>
          </a:ln>
        </p:spPr>
      </p:pic>
      <p:pic>
        <p:nvPicPr>
          <p:cNvPr id="19" name="Picture"/>
          <p:cNvPicPr>
            <a:picLocks noChangeAspect="1" noChangeArrowheads="1"/>
          </p:cNvPicPr>
          <p:nvPr/>
        </p:nvPicPr>
        <p:blipFill>
          <a:blip r:embed="rId2"/>
          <a:stretch>
            <a:fillRect/>
          </a:stretch>
        </p:blipFill>
        <p:spPr>
          <a:xfrm>
            <a:off x="-2256790" y="-2540"/>
            <a:ext cx="16490950" cy="7767955"/>
          </a:xfrm>
          <a:prstGeom prst="rect">
            <a:avLst/>
          </a:prstGeom>
          <a:noFill/>
          <a:ln w="9525">
            <a:noFill/>
          </a:ln>
        </p:spPr>
      </p:pic>
      <p:pic>
        <p:nvPicPr>
          <p:cNvPr id="20" name="Picture"/>
          <p:cNvPicPr>
            <a:picLocks noChangeAspect="1" noChangeArrowheads="1"/>
          </p:cNvPicPr>
          <p:nvPr/>
        </p:nvPicPr>
        <p:blipFill>
          <a:blip r:embed="rId3"/>
          <a:stretch>
            <a:fillRect/>
          </a:stretch>
        </p:blipFill>
        <p:spPr>
          <a:xfrm>
            <a:off x="-2967355" y="128905"/>
            <a:ext cx="18554700" cy="7826375"/>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6"/>
          <p:cNvSpPr txBox="1"/>
          <p:nvPr>
            <p:custDataLst>
              <p:tags r:id="rId1"/>
            </p:custDataLst>
          </p:nvPr>
        </p:nvSpPr>
        <p:spPr>
          <a:xfrm>
            <a:off x="605183" y="474840"/>
            <a:ext cx="10981634" cy="1245195"/>
          </a:xfrm>
          <a:prstGeom prst="rect">
            <a:avLst/>
          </a:prstGeom>
          <a:noFill/>
          <a:ln w="3175">
            <a:noFill/>
            <a:prstDash val="dash"/>
          </a:ln>
        </p:spPr>
        <p:txBody>
          <a:bodyPr wrap="square" lIns="72000" tIns="36000" rIns="72000" bIns="1080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ctr">
              <a:spcAft>
                <a:spcPts val="800"/>
              </a:spcAft>
              <a:defRPr/>
            </a:pPr>
            <a:r>
              <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rPr>
              <a:t>缓存</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r>
              <a:rPr lang="zh-CN" altLang="en-US" sz="1200" spc="300" dirty="0">
                <a:ln w="3175">
                  <a:noFill/>
                  <a:prstDash val="dash"/>
                </a:ln>
                <a:solidFill>
                  <a:srgbClr val="EC6E12"/>
                </a:solidFill>
                <a:latin typeface="微软雅黑" panose="020B0503020204020204" charset="-122"/>
                <a:ea typeface="微软雅黑" panose="020B0503020204020204" charset="-122"/>
                <a:cs typeface="微软雅黑" panose="020B0503020204020204" charset="-122"/>
              </a:rPr>
              <a:t>热点数据访问的性能问题。提供高性能的数据快速访问。</a:t>
            </a: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a:p>
            <a:pPr algn="ctr">
              <a:spcAft>
                <a:spcPts val="800"/>
              </a:spcAft>
              <a:defRPr/>
            </a:pPr>
            <a:endParaRPr lang="zh-CN" altLang="en-US" sz="3600" b="1" spc="300" dirty="0">
              <a:ln w="3175">
                <a:noFill/>
                <a:prstDash val="dash"/>
              </a:ln>
              <a:solidFill>
                <a:sysClr val="windowText" lastClr="000000">
                  <a:lumMod val="95000"/>
                  <a:lumOff val="5000"/>
                </a:sysClr>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2"/>
            </p:custDataLst>
          </p:nvPr>
        </p:nvSpPr>
        <p:spPr>
          <a:xfrm>
            <a:off x="145415" y="1380490"/>
            <a:ext cx="1918335" cy="439483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Arial" panose="020B0604020202020204" pitchFamily="34" charset="0"/>
            </a:pPr>
            <a:r>
              <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rPr>
              <a:t>缓存类型</a:t>
            </a:r>
            <a:endParaRPr lang="zh-CN" altLang="en-US" sz="2000" b="1" spc="100" dirty="0">
              <a:ln w="3175">
                <a:noFill/>
                <a:prstDash val="dash"/>
              </a:ln>
              <a:solidFill>
                <a:srgbClr val="EC6E12"/>
              </a:solidFill>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•数据库缓存</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•应用服务缓存</a:t>
            </a: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r>
              <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rPr>
              <a:t>•分布式中间件缓存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•客户端</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endParaRPr>
          </a:p>
          <a:p>
            <a:pPr marL="285750" indent="-285750" algn="just">
              <a:lnSpc>
                <a:spcPct val="130000"/>
              </a:lnSpc>
              <a:spcAft>
                <a:spcPts val="800"/>
              </a:spcAft>
              <a:buFont typeface="Arial" panose="020B0604020202020204" pitchFamily="34" charset="0"/>
              <a:buChar char="•"/>
            </a:pP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•代理负载服务器</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缓存</a:t>
            </a:r>
            <a:r>
              <a:rPr lang="zh-CN" altLang="en-US" sz="1600" b="1" spc="100">
                <a:ln w="3175">
                  <a:noFill/>
                  <a:prstDash val="dash"/>
                </a:ln>
                <a:latin typeface="微软雅黑 Light" panose="020B0502040204020203" pitchFamily="34" charset="-122"/>
                <a:ea typeface="微软雅黑 Light" panose="020B0502040204020203" pitchFamily="34" charset="-122"/>
                <a:cs typeface="微软雅黑" panose="020B0503020204020204" charset="-122"/>
                <a:sym typeface="+mn-ea"/>
              </a:rPr>
              <a:t>；</a:t>
            </a: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Arial" panose="020B0604020202020204" pitchFamily="34" charset="0"/>
              <a:buChar char="•"/>
            </a:pPr>
            <a:endParaRPr lang="zh-CN" altLang="en-US" sz="1600" b="1" spc="100" dirty="0">
              <a:ln w="3175">
                <a:noFill/>
                <a:prstDash val="dash"/>
              </a:ln>
              <a:latin typeface="微软雅黑 Light" panose="020B0502040204020203" pitchFamily="34" charset="-122"/>
              <a:ea typeface="微软雅黑 Light" panose="020B0502040204020203" pitchFamily="34" charset="-122"/>
              <a:cs typeface="微软雅黑" panose="020B0503020204020204" charset="-122"/>
            </a:endParaRPr>
          </a:p>
        </p:txBody>
      </p:sp>
      <p:pic>
        <p:nvPicPr>
          <p:cNvPr id="55" name="Picture"/>
          <p:cNvPicPr>
            <a:picLocks noChangeAspect="1" noChangeArrowheads="1"/>
          </p:cNvPicPr>
          <p:nvPr/>
        </p:nvPicPr>
        <p:blipFill>
          <a:blip r:embed="rId3"/>
          <a:stretch>
            <a:fillRect/>
          </a:stretch>
        </p:blipFill>
        <p:spPr>
          <a:xfrm>
            <a:off x="2558415" y="1273810"/>
            <a:ext cx="9342755" cy="4798695"/>
          </a:xfrm>
          <a:prstGeom prst="rect">
            <a:avLst/>
          </a:prstGeom>
          <a:noFill/>
          <a:ln w="9525">
            <a:noFill/>
          </a:ln>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5013325" y="1929765"/>
            <a:ext cx="4018915" cy="410845"/>
          </a:xfrm>
          <a:prstGeom prst="rect">
            <a:avLst/>
          </a:prstGeom>
          <a:noFill/>
        </p:spPr>
        <p:txBody>
          <a:bodyPr wrap="square" rtlCol="0">
            <a:spAutoFit/>
          </a:bodyPr>
          <a:p>
            <a:pPr algn="l">
              <a:lnSpc>
                <a:spcPct val="130000"/>
              </a:lnSpc>
              <a:buClrTx/>
              <a:buSzTx/>
              <a:buFontTx/>
            </a:pPr>
            <a:r>
              <a:rPr lang="zh-CN" altLang="en-US" sz="3200" b="1">
                <a:solidFill>
                  <a:srgbClr val="EC6E12"/>
                </a:solidFill>
                <a:latin typeface="Calibri" panose="020F0502020204030204" charset="0"/>
                <a:cs typeface="Calibri" panose="020F0502020204030204" charset="0"/>
              </a:rPr>
              <a:t>启动</a:t>
            </a:r>
            <a:r>
              <a:rPr lang="zh-CN" altLang="en-US" sz="3200" b="1">
                <a:solidFill>
                  <a:srgbClr val="42575C"/>
                </a:solidFill>
                <a:latin typeface="Calibri" panose="020F0502020204030204" charset="0"/>
                <a:cs typeface="Calibri" panose="020F0502020204030204" charset="0"/>
              </a:rPr>
              <a:t>流程与</a:t>
            </a:r>
            <a:r>
              <a:rPr lang="zh-CN" altLang="en-US" sz="3200" b="1">
                <a:solidFill>
                  <a:srgbClr val="EC6E12"/>
                </a:solidFill>
                <a:latin typeface="Calibri" panose="020F0502020204030204" charset="0"/>
                <a:cs typeface="Calibri" panose="020F0502020204030204" charset="0"/>
              </a:rPr>
              <a:t>运行</a:t>
            </a:r>
            <a:r>
              <a:rPr lang="zh-CN" altLang="en-US" sz="3200" b="1">
                <a:solidFill>
                  <a:srgbClr val="42575C"/>
                </a:solidFill>
                <a:latin typeface="Calibri" panose="020F0502020204030204" charset="0"/>
                <a:cs typeface="Calibri" panose="020F0502020204030204" charset="0"/>
              </a:rPr>
              <a:t>机制</a:t>
            </a:r>
            <a:endParaRPr lang="zh-CN" altLang="en-US" sz="3200" b="1">
              <a:solidFill>
                <a:srgbClr val="42575C"/>
              </a:solidFill>
              <a:latin typeface="Calibri" panose="020F0502020204030204" charset="0"/>
              <a:cs typeface="Calibri" panose="020F0502020204030204" charset="0"/>
            </a:endParaRPr>
          </a:p>
        </p:txBody>
      </p:sp>
      <p:sp>
        <p:nvSpPr>
          <p:cNvPr id="2" name="圆角矩形 1"/>
          <p:cNvSpPr/>
          <p:nvPr/>
        </p:nvSpPr>
        <p:spPr>
          <a:xfrm>
            <a:off x="3456940" y="1918970"/>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639820" y="2021205"/>
            <a:ext cx="469900" cy="583565"/>
          </a:xfrm>
          <a:prstGeom prst="rect">
            <a:avLst/>
          </a:prstGeom>
          <a:noFill/>
        </p:spPr>
        <p:txBody>
          <a:bodyPr wrap="square" rtlCol="0">
            <a:spAutoFit/>
          </a:bodyPr>
          <a:p>
            <a:r>
              <a:rPr lang="en-US" altLang="zh-CN" sz="3200">
                <a:solidFill>
                  <a:schemeClr val="bg1"/>
                </a:solidFill>
              </a:rPr>
              <a:t>1</a:t>
            </a:r>
            <a:endParaRPr lang="en-US" altLang="zh-CN" sz="3200">
              <a:solidFill>
                <a:schemeClr val="bg1"/>
              </a:solidFill>
            </a:endParaRPr>
          </a:p>
        </p:txBody>
      </p:sp>
      <p:sp>
        <p:nvSpPr>
          <p:cNvPr id="3" name="文本框 2"/>
          <p:cNvSpPr txBox="1"/>
          <p:nvPr/>
        </p:nvSpPr>
        <p:spPr>
          <a:xfrm>
            <a:off x="5013325" y="3270250"/>
            <a:ext cx="4471670"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rPr>
              <a:t>精准功能 及</a:t>
            </a:r>
            <a:r>
              <a:rPr lang="zh-CN" altLang="en-US" sz="3200" b="1">
                <a:solidFill>
                  <a:srgbClr val="EC6E12"/>
                </a:solidFill>
                <a:latin typeface="Calibri" panose="020F0502020204030204" charset="0"/>
                <a:cs typeface="Calibri" panose="020F0502020204030204" charset="0"/>
                <a:sym typeface="+mn-ea"/>
              </a:rPr>
              <a:t>淬炼</a:t>
            </a:r>
            <a:r>
              <a:rPr lang="zh-CN" altLang="en-US" sz="3200" b="1">
                <a:solidFill>
                  <a:srgbClr val="42575C"/>
                </a:solidFill>
                <a:latin typeface="Calibri" panose="020F0502020204030204" charset="0"/>
                <a:cs typeface="Calibri" panose="020F0502020204030204" charset="0"/>
              </a:rPr>
              <a:t>优化</a:t>
            </a:r>
            <a:endParaRPr lang="zh-CN" altLang="en-US" sz="3200" b="1">
              <a:solidFill>
                <a:srgbClr val="EC6E12"/>
              </a:solidFill>
              <a:latin typeface="Calibri" panose="020F0502020204030204" charset="0"/>
              <a:cs typeface="Calibri" panose="020F0502020204030204" charset="0"/>
            </a:endParaRPr>
          </a:p>
        </p:txBody>
      </p:sp>
      <p:sp>
        <p:nvSpPr>
          <p:cNvPr id="4" name="圆角矩形 3"/>
          <p:cNvSpPr/>
          <p:nvPr/>
        </p:nvSpPr>
        <p:spPr>
          <a:xfrm>
            <a:off x="3456940" y="325945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639820" y="3361690"/>
            <a:ext cx="469900" cy="583565"/>
          </a:xfrm>
          <a:prstGeom prst="rect">
            <a:avLst/>
          </a:prstGeom>
          <a:noFill/>
        </p:spPr>
        <p:txBody>
          <a:bodyPr wrap="square" rtlCol="0">
            <a:spAutoFit/>
          </a:bodyPr>
          <a:p>
            <a:r>
              <a:rPr lang="en-US" altLang="zh-CN" sz="3200">
                <a:solidFill>
                  <a:schemeClr val="bg1"/>
                </a:solidFill>
              </a:rPr>
              <a:t>2</a:t>
            </a:r>
            <a:endParaRPr lang="en-US" altLang="zh-CN" sz="3200">
              <a:solidFill>
                <a:schemeClr val="bg1"/>
              </a:solidFill>
            </a:endParaRPr>
          </a:p>
        </p:txBody>
      </p:sp>
      <p:sp>
        <p:nvSpPr>
          <p:cNvPr id="7" name="文本框 6"/>
          <p:cNvSpPr txBox="1"/>
          <p:nvPr/>
        </p:nvSpPr>
        <p:spPr>
          <a:xfrm>
            <a:off x="5013325" y="4606290"/>
            <a:ext cx="4568825" cy="730885"/>
          </a:xfrm>
          <a:prstGeom prst="rect">
            <a:avLst/>
          </a:prstGeom>
          <a:noFill/>
        </p:spPr>
        <p:txBody>
          <a:bodyPr wrap="square" rtlCol="0">
            <a:spAutoFit/>
          </a:bodyPr>
          <a:p>
            <a:pPr>
              <a:lnSpc>
                <a:spcPct val="130000"/>
              </a:lnSpc>
            </a:pPr>
            <a:r>
              <a:rPr lang="zh-CN" altLang="en-US" sz="3200" b="1">
                <a:solidFill>
                  <a:srgbClr val="42575C"/>
                </a:solidFill>
                <a:latin typeface="Calibri" panose="020F0502020204030204" charset="0"/>
                <a:cs typeface="Calibri" panose="020F0502020204030204" charset="0"/>
                <a:sym typeface="+mn-ea"/>
              </a:rPr>
              <a:t>模块</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容器</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r>
              <a:rPr lang="zh-CN" altLang="en-US" sz="3200" b="1">
                <a:solidFill>
                  <a:srgbClr val="42575C"/>
                </a:solidFill>
                <a:latin typeface="Calibri" panose="020F0502020204030204" charset="0"/>
                <a:cs typeface="Calibri" panose="020F0502020204030204" charset="0"/>
              </a:rPr>
              <a:t>与服务</a:t>
            </a:r>
            <a:r>
              <a:rPr lang="zh-CN" altLang="en-US" sz="3200" b="1">
                <a:solidFill>
                  <a:srgbClr val="EC6E12"/>
                </a:solidFill>
                <a:latin typeface="Calibri" panose="020F0502020204030204" charset="0"/>
                <a:cs typeface="Calibri" panose="020F0502020204030204" charset="0"/>
                <a:sym typeface="+mn-ea"/>
              </a:rPr>
              <a:t>化</a:t>
            </a:r>
            <a:r>
              <a:rPr lang="zh-CN" altLang="en-US" sz="3200" b="1">
                <a:solidFill>
                  <a:srgbClr val="42575C"/>
                </a:solidFill>
                <a:latin typeface="Calibri" panose="020F0502020204030204" charset="0"/>
                <a:cs typeface="Calibri" panose="020F0502020204030204" charset="0"/>
                <a:sym typeface="+mn-ea"/>
              </a:rPr>
              <a:t> </a:t>
            </a:r>
            <a:endParaRPr lang="zh-CN" altLang="en-US" sz="3200" b="1">
              <a:solidFill>
                <a:srgbClr val="42575C"/>
              </a:solidFill>
              <a:latin typeface="Calibri" panose="020F0502020204030204" charset="0"/>
              <a:cs typeface="Calibri" panose="020F0502020204030204" charset="0"/>
            </a:endParaRPr>
          </a:p>
        </p:txBody>
      </p:sp>
      <p:sp>
        <p:nvSpPr>
          <p:cNvPr id="12" name="圆角矩形 11"/>
          <p:cNvSpPr/>
          <p:nvPr/>
        </p:nvSpPr>
        <p:spPr>
          <a:xfrm>
            <a:off x="3456940" y="4595495"/>
            <a:ext cx="787400" cy="787400"/>
          </a:xfrm>
          <a:prstGeom prst="roundRect">
            <a:avLst/>
          </a:prstGeom>
          <a:solidFill>
            <a:srgbClr val="425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639820" y="4697730"/>
            <a:ext cx="469900" cy="583565"/>
          </a:xfrm>
          <a:prstGeom prst="rect">
            <a:avLst/>
          </a:prstGeom>
          <a:noFill/>
        </p:spPr>
        <p:txBody>
          <a:bodyPr wrap="square" rtlCol="0">
            <a:spAutoFit/>
          </a:bodyPr>
          <a:p>
            <a:r>
              <a:rPr lang="en-US" altLang="zh-CN" sz="3200">
                <a:solidFill>
                  <a:schemeClr val="bg1"/>
                </a:solidFill>
              </a:rPr>
              <a:t>3</a:t>
            </a:r>
            <a:endParaRPr lang="en-US" altLang="zh-CN" sz="3200">
              <a:solidFill>
                <a:schemeClr val="bg1"/>
              </a:solidFill>
            </a:endParaRPr>
          </a:p>
        </p:txBody>
      </p:sp>
      <p:sp>
        <p:nvSpPr>
          <p:cNvPr id="14" name="文本框 13"/>
          <p:cNvSpPr txBox="1"/>
          <p:nvPr/>
        </p:nvSpPr>
        <p:spPr>
          <a:xfrm>
            <a:off x="255905" y="898525"/>
            <a:ext cx="4151630" cy="368300"/>
          </a:xfrm>
          <a:prstGeom prst="rect">
            <a:avLst/>
          </a:prstGeom>
          <a:noFill/>
        </p:spPr>
        <p:txBody>
          <a:bodyPr wrap="square" rtlCol="0">
            <a:spAutoFit/>
          </a:bodyPr>
          <a:p>
            <a:pPr algn="l">
              <a:lnSpc>
                <a:spcPct val="100000"/>
              </a:lnSpc>
            </a:pPr>
            <a:r>
              <a:rPr lang="zh-CN" altLang="en-US">
                <a:solidFill>
                  <a:srgbClr val="7A99A0"/>
                </a:solidFill>
                <a:latin typeface="Calibri" panose="020F0502020204030204" charset="0"/>
                <a:cs typeface="Calibri" panose="020F0502020204030204" charset="0"/>
              </a:rPr>
              <a:t>面向</a:t>
            </a:r>
            <a:r>
              <a:rPr lang="zh-CN" altLang="en-US">
                <a:solidFill>
                  <a:srgbClr val="7A99A0"/>
                </a:solidFill>
                <a:latin typeface="Calibri" panose="020F0502020204030204" charset="0"/>
                <a:cs typeface="Calibri" panose="020F0502020204030204" charset="0"/>
              </a:rPr>
              <a:t>云时代</a:t>
            </a:r>
            <a:r>
              <a:rPr lang="en-US" altLang="zh-CN">
                <a:solidFill>
                  <a:srgbClr val="7A99A0"/>
                </a:solidFill>
                <a:latin typeface="Calibri" panose="020F0502020204030204" charset="0"/>
                <a:cs typeface="Calibri" panose="020F0502020204030204" charset="0"/>
              </a:rPr>
              <a:t>-</a:t>
            </a:r>
            <a:r>
              <a:rPr lang="zh-CN" altLang="en-US">
                <a:solidFill>
                  <a:srgbClr val="7A99A0"/>
                </a:solidFill>
                <a:latin typeface="Calibri" panose="020F0502020204030204" charset="0"/>
                <a:cs typeface="Calibri" panose="020F0502020204030204" charset="0"/>
              </a:rPr>
              <a:t>分布式与微服务</a:t>
            </a:r>
            <a:endParaRPr lang="zh-CN" altLang="en-US">
              <a:solidFill>
                <a:srgbClr val="7A99A0"/>
              </a:solidFill>
              <a:latin typeface="Calibri" panose="020F0502020204030204" charset="0"/>
              <a:cs typeface="Calibri" panose="020F0502020204030204" charset="0"/>
            </a:endParaRPr>
          </a:p>
        </p:txBody>
      </p:sp>
      <p:sp>
        <p:nvSpPr>
          <p:cNvPr id="15" name="文本框 14"/>
          <p:cNvSpPr txBox="1"/>
          <p:nvPr/>
        </p:nvSpPr>
        <p:spPr>
          <a:xfrm>
            <a:off x="235585" y="307975"/>
            <a:ext cx="4537710" cy="583565"/>
          </a:xfrm>
          <a:prstGeom prst="rect">
            <a:avLst/>
          </a:prstGeom>
          <a:noFill/>
        </p:spPr>
        <p:txBody>
          <a:bodyPr wrap="square" rtlCol="0">
            <a:spAutoFit/>
            <a:scene3d>
              <a:camera prst="orthographicFront"/>
              <a:lightRig rig="threePt" dir="t"/>
            </a:scene3d>
          </a:bodyPr>
          <a:p>
            <a:r>
              <a:rPr lang="en-US" altLang="zh-CN" sz="3200">
                <a:solidFill>
                  <a:srgbClr val="42575C"/>
                </a:solidFill>
                <a:latin typeface="Gill Sans Ultra Bold" panose="020B0A02020104020203" charset="0"/>
                <a:ea typeface="宋体" panose="02010600030101010101" pitchFamily="2" charset="-122"/>
                <a:cs typeface="Gill Sans Ultra Bold" panose="020B0A02020104020203" charset="0"/>
                <a:sym typeface="+mn-ea"/>
              </a:rPr>
              <a:t>ASP.Net Core</a:t>
            </a:r>
            <a:endParaRPr lang="en-US" altLang="zh-CN" sz="3200" b="1">
              <a:solidFill>
                <a:srgbClr val="42575C"/>
              </a:solidFill>
              <a:effectLst/>
              <a:latin typeface="Gill Sans Ultra Bold" panose="020B0A02020104020203" charset="0"/>
              <a:ea typeface="宋体" panose="02010600030101010101" pitchFamily="2" charset="-122"/>
              <a:cs typeface="Gill Sans Ultra Bold" panose="020B0A02020104020203" charset="0"/>
              <a:sym typeface="+mn-ea"/>
            </a:endParaRPr>
          </a:p>
        </p:txBody>
      </p:sp>
      <p:cxnSp>
        <p:nvCxnSpPr>
          <p:cNvPr id="16" name="直接连接符 15"/>
          <p:cNvCxnSpPr/>
          <p:nvPr/>
        </p:nvCxnSpPr>
        <p:spPr>
          <a:xfrm>
            <a:off x="-19050" y="922655"/>
            <a:ext cx="2887345" cy="0"/>
          </a:xfrm>
          <a:prstGeom prst="line">
            <a:avLst/>
          </a:prstGeom>
          <a:ln>
            <a:solidFill>
              <a:srgbClr val="7A99A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2505075" y="3817620"/>
            <a:ext cx="7798435" cy="583565"/>
          </a:xfrm>
          <a:prstGeom prst="rect">
            <a:avLst/>
          </a:prstGeom>
          <a:noFill/>
        </p:spPr>
        <p:txBody>
          <a:bodyPr wrap="square" rtlCol="0">
            <a:spAutoFit/>
          </a:bodyPr>
          <a:p>
            <a:pPr algn="ctr">
              <a:lnSpc>
                <a:spcPct val="100000"/>
              </a:lnSpc>
            </a:pPr>
            <a:r>
              <a:rPr lang="en-US" altLang="zh-CN" sz="1600">
                <a:solidFill>
                  <a:srgbClr val="7A99A0"/>
                </a:solidFill>
                <a:cs typeface="+mn-lt"/>
                <a:sym typeface="+mn-ea"/>
              </a:rPr>
              <a:t>ASP.NET Core应用程序拥有一个内置的Self-Hosted（自托管）的Web Server（Web服务器），用来处理外部请求。</a:t>
            </a:r>
            <a:endParaRPr lang="en-US" altLang="zh-CN" sz="1600">
              <a:solidFill>
                <a:srgbClr val="7A99A0"/>
              </a:solidFill>
              <a:cs typeface="+mn-lt"/>
              <a:sym typeface="+mn-ea"/>
            </a:endParaRPr>
          </a:p>
        </p:txBody>
      </p:sp>
      <p:sp>
        <p:nvSpPr>
          <p:cNvPr id="27" name="文本框 26"/>
          <p:cNvSpPr txBox="1"/>
          <p:nvPr/>
        </p:nvSpPr>
        <p:spPr>
          <a:xfrm>
            <a:off x="2077085" y="1633855"/>
            <a:ext cx="8037830" cy="1414780"/>
          </a:xfrm>
          <a:prstGeom prst="rect">
            <a:avLst/>
          </a:prstGeom>
          <a:noFill/>
        </p:spPr>
        <p:txBody>
          <a:bodyPr wrap="square" rtlCol="0">
            <a:spAutoFit/>
          </a:bodyPr>
          <a:p>
            <a:pPr algn="ctr"/>
            <a:r>
              <a:rPr lang="zh-CN" altLang="en-US" sz="5400" b="1">
                <a:solidFill>
                  <a:srgbClr val="42575C"/>
                </a:solidFill>
                <a:latin typeface="Calibri" panose="020F0502020204030204" charset="0"/>
                <a:cs typeface="Calibri" panose="020F0502020204030204" charset="0"/>
                <a:sym typeface="+mn-ea"/>
              </a:rPr>
              <a:t>模块</a:t>
            </a:r>
            <a:r>
              <a:rPr lang="zh-CN" altLang="en-US" sz="5400" b="1">
                <a:solidFill>
                  <a:srgbClr val="EC6E12"/>
                </a:solidFill>
                <a:latin typeface="Calibri" panose="020F0502020204030204" charset="0"/>
                <a:cs typeface="Calibri" panose="020F0502020204030204" charset="0"/>
                <a:sym typeface="+mn-ea"/>
              </a:rPr>
              <a:t>化</a:t>
            </a:r>
            <a:r>
              <a:rPr lang="zh-CN" altLang="en-US" sz="5400" b="1">
                <a:solidFill>
                  <a:srgbClr val="42575C"/>
                </a:solidFill>
                <a:latin typeface="Calibri" panose="020F0502020204030204" charset="0"/>
                <a:cs typeface="Calibri" panose="020F0502020204030204" charset="0"/>
                <a:sym typeface="+mn-ea"/>
              </a:rPr>
              <a:t>  </a:t>
            </a:r>
            <a:r>
              <a:rPr lang="zh-CN" altLang="en-US" sz="5400" b="1">
                <a:solidFill>
                  <a:srgbClr val="42575C"/>
                </a:solidFill>
                <a:latin typeface="Calibri" panose="020F0502020204030204" charset="0"/>
                <a:cs typeface="Calibri" panose="020F0502020204030204" charset="0"/>
                <a:sym typeface="+mn-ea"/>
              </a:rPr>
              <a:t>容器</a:t>
            </a:r>
            <a:r>
              <a:rPr lang="zh-CN" altLang="en-US" sz="5400" b="1">
                <a:solidFill>
                  <a:srgbClr val="EC6E12"/>
                </a:solidFill>
                <a:latin typeface="Calibri" panose="020F0502020204030204" charset="0"/>
                <a:cs typeface="Calibri" panose="020F0502020204030204" charset="0"/>
                <a:sym typeface="+mn-ea"/>
              </a:rPr>
              <a:t>化</a:t>
            </a:r>
            <a:r>
              <a:rPr lang="zh-CN" altLang="en-US" sz="5400" b="1">
                <a:solidFill>
                  <a:srgbClr val="42575C"/>
                </a:solidFill>
                <a:latin typeface="Calibri" panose="020F0502020204030204" charset="0"/>
                <a:cs typeface="Calibri" panose="020F0502020204030204" charset="0"/>
                <a:sym typeface="+mn-ea"/>
              </a:rPr>
              <a:t> </a:t>
            </a:r>
            <a:r>
              <a:rPr lang="zh-CN" altLang="en-US" sz="5400" b="1">
                <a:solidFill>
                  <a:srgbClr val="42575C"/>
                </a:solidFill>
                <a:latin typeface="Calibri" panose="020F0502020204030204" charset="0"/>
                <a:cs typeface="Calibri" panose="020F0502020204030204" charset="0"/>
                <a:sym typeface="+mn-ea"/>
              </a:rPr>
              <a:t>与服务</a:t>
            </a:r>
            <a:r>
              <a:rPr lang="zh-CN" altLang="en-US" sz="5400" b="1">
                <a:solidFill>
                  <a:srgbClr val="EC6E12"/>
                </a:solidFill>
                <a:latin typeface="Calibri" panose="020F0502020204030204" charset="0"/>
                <a:cs typeface="Calibri" panose="020F0502020204030204" charset="0"/>
                <a:sym typeface="+mn-ea"/>
              </a:rPr>
              <a:t>化</a:t>
            </a:r>
            <a:r>
              <a:rPr lang="zh-CN" altLang="en-US" sz="5400" b="1">
                <a:solidFill>
                  <a:srgbClr val="42575C"/>
                </a:solidFill>
                <a:latin typeface="Calibri" panose="020F0502020204030204" charset="0"/>
                <a:cs typeface="Calibri" panose="020F0502020204030204" charset="0"/>
                <a:sym typeface="+mn-ea"/>
              </a:rPr>
              <a:t> </a:t>
            </a:r>
            <a:endParaRPr lang="zh-CN" altLang="en-US" sz="4000">
              <a:solidFill>
                <a:srgbClr val="42575C"/>
              </a:solidFill>
              <a:latin typeface="新宋体" panose="02010609030101010101" charset="-122"/>
              <a:ea typeface="新宋体" panose="02010609030101010101" charset="-122"/>
            </a:endParaRPr>
          </a:p>
          <a:p>
            <a:pPr algn="ctr"/>
            <a:r>
              <a:rPr lang="en-US" altLang="zh-CN" sz="3200">
                <a:solidFill>
                  <a:srgbClr val="42575C"/>
                </a:solidFill>
                <a:latin typeface="新宋体" panose="02010609030101010101" charset="-122"/>
                <a:ea typeface="新宋体" panose="02010609030101010101" charset="-122"/>
              </a:rPr>
              <a:t>ASP.NET Core Self-Hosted</a:t>
            </a:r>
            <a:endParaRPr lang="en-US" altLang="zh-CN" sz="3200">
              <a:solidFill>
                <a:srgbClr val="42575C"/>
              </a:solidFill>
              <a:latin typeface="新宋体" panose="02010609030101010101" charset="-122"/>
              <a:ea typeface="新宋体" panose="02010609030101010101" charset="-122"/>
            </a:endParaRPr>
          </a:p>
        </p:txBody>
      </p:sp>
      <p:pic>
        <p:nvPicPr>
          <p:cNvPr id="17" name="图片 16" descr="49"/>
          <p:cNvPicPr>
            <a:picLocks noChangeAspect="1"/>
          </p:cNvPicPr>
          <p:nvPr/>
        </p:nvPicPr>
        <p:blipFill>
          <a:blip r:embed="rId1"/>
          <a:srcRect l="37163" t="30801" r="36928" b="44690"/>
          <a:stretch>
            <a:fillRect/>
          </a:stretch>
        </p:blipFill>
        <p:spPr>
          <a:xfrm>
            <a:off x="5483860" y="4509135"/>
            <a:ext cx="1224915" cy="1158875"/>
          </a:xfrm>
          <a:prstGeom prst="rect">
            <a:avLst/>
          </a:prstGeom>
        </p:spPr>
      </p:pic>
    </p:spTree>
    <p:custDataLst>
      <p:tags r:id="rId2"/>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custDataLst>
              <p:tags r:id="rId1"/>
            </p:custDataLst>
          </p:nvPr>
        </p:nvGrpSpPr>
        <p:grpSpPr>
          <a:xfrm>
            <a:off x="11378484" y="636755"/>
            <a:ext cx="203545" cy="74612"/>
            <a:chOff x="9839643" y="910585"/>
            <a:chExt cx="203545" cy="74612"/>
          </a:xfrm>
        </p:grpSpPr>
        <p:cxnSp>
          <p:nvCxnSpPr>
            <p:cNvPr id="5" name="直接连接符 4"/>
            <p:cNvCxnSpPr/>
            <p:nvPr>
              <p:custDataLst>
                <p:tags r:id="rId2"/>
              </p:custDataLst>
            </p:nvPr>
          </p:nvCxnSpPr>
          <p:spPr>
            <a:xfrm>
              <a:off x="9839643" y="910585"/>
              <a:ext cx="203545"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cxnSp>
          <p:nvCxnSpPr>
            <p:cNvPr id="6" name="直接连接符 5"/>
            <p:cNvCxnSpPr/>
            <p:nvPr>
              <p:custDataLst>
                <p:tags r:id="rId3"/>
              </p:custDataLst>
            </p:nvPr>
          </p:nvCxnSpPr>
          <p:spPr>
            <a:xfrm>
              <a:off x="9839643" y="985197"/>
              <a:ext cx="155575"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grpSp>
      <p:sp>
        <p:nvSpPr>
          <p:cNvPr id="7" name="文本框 6"/>
          <p:cNvSpPr txBox="1"/>
          <p:nvPr>
            <p:custDataLst>
              <p:tags r:id="rId4"/>
            </p:custDataLst>
          </p:nvPr>
        </p:nvSpPr>
        <p:spPr>
          <a:xfrm>
            <a:off x="546471" y="484522"/>
            <a:ext cx="1676400" cy="410845"/>
          </a:xfrm>
          <a:prstGeom prst="rect">
            <a:avLst/>
          </a:prstGeom>
          <a:noFill/>
        </p:spPr>
        <p:txBody>
          <a:bodyPr vert="horz" wrap="square" rtlCol="0">
            <a:spAutoFit/>
          </a:bodyPr>
          <a:p>
            <a:pPr lvl="0">
              <a:lnSpc>
                <a:spcPct val="130000"/>
              </a:lnSpc>
              <a:spcBef>
                <a:spcPts val="1000"/>
              </a:spcBef>
              <a:spcAft>
                <a:spcPts val="1000"/>
              </a:spcAft>
            </a:pPr>
            <a:r>
              <a:rPr lang="en-US" altLang="zh-CN" sz="1600" b="1" dirty="0">
                <a:solidFill>
                  <a:sysClr val="windowText" lastClr="000000">
                    <a:lumMod val="85000"/>
                    <a:lumOff val="15000"/>
                  </a:sysClr>
                </a:solidFill>
                <a:latin typeface="Arial" panose="020B0604020202020204" pitchFamily="34" charset="0"/>
                <a:ea typeface="微软雅黑 Light" panose="020B0502040204020203" pitchFamily="34" charset="-122"/>
                <a:cs typeface="Arial" panose="020B0604020202020204" pitchFamily="34" charset="0"/>
                <a:sym typeface="+mn-ea"/>
              </a:rPr>
              <a:t>2019 / </a:t>
            </a:r>
            <a:r>
              <a:rPr lang="en-US" altLang="zh-CN" sz="1200" dirty="0">
                <a:solidFill>
                  <a:sysClr val="windowText" lastClr="000000">
                    <a:lumMod val="85000"/>
                    <a:lumOff val="15000"/>
                    <a:alpha val="50000"/>
                  </a:sysClr>
                </a:solidFill>
                <a:latin typeface="Arial" panose="020B0604020202020204" pitchFamily="34" charset="0"/>
                <a:ea typeface="微软雅黑 Light" panose="020B0502040204020203" pitchFamily="34" charset="-122"/>
                <a:cs typeface="Arial" panose="020B0604020202020204" pitchFamily="34" charset="0"/>
                <a:sym typeface="+mn-ea"/>
              </a:rPr>
              <a:t>2018</a:t>
            </a:r>
            <a:endParaRPr lang="zh-CN" altLang="en-US" sz="1200" dirty="0">
              <a:solidFill>
                <a:sysClr val="windowText" lastClr="000000">
                  <a:lumMod val="85000"/>
                  <a:lumOff val="15000"/>
                  <a:alpha val="50000"/>
                </a:sysClr>
              </a:solidFill>
              <a:latin typeface="Arial" panose="020B0604020202020204" pitchFamily="34" charset="0"/>
              <a:ea typeface="微软雅黑 Light" panose="020B0502040204020203" pitchFamily="34" charset="-122"/>
              <a:cs typeface="Arial" panose="020B0604020202020204" pitchFamily="34" charset="0"/>
              <a:sym typeface="+mn-ea"/>
            </a:endParaRPr>
          </a:p>
        </p:txBody>
      </p:sp>
      <p:sp>
        <p:nvSpPr>
          <p:cNvPr id="9" name="文本框 8"/>
          <p:cNvSpPr txBox="1"/>
          <p:nvPr>
            <p:custDataLst>
              <p:tags r:id="rId5"/>
            </p:custDataLst>
          </p:nvPr>
        </p:nvSpPr>
        <p:spPr>
          <a:xfrm>
            <a:off x="546471" y="1222274"/>
            <a:ext cx="5549529" cy="1124585"/>
          </a:xfrm>
          <a:prstGeom prst="rect">
            <a:avLst/>
          </a:prstGeom>
          <a:noFill/>
        </p:spPr>
        <p:txBody>
          <a:bodyPr wrap="square" rtlCol="0" anchor="ctr" anchorCtr="0">
            <a:spAutoFit/>
          </a:bodyPr>
          <a:p>
            <a:pPr>
              <a:lnSpc>
                <a:spcPct val="120000"/>
              </a:lnSpc>
            </a:pPr>
            <a:r>
              <a:rPr lang="zh-CN" altLang="en-US" sz="2800" b="1"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NET Core</a:t>
            </a:r>
            <a:endParaRPr lang="zh-CN" altLang="en-US" sz="2800" b="1"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a:p>
            <a:pPr>
              <a:lnSpc>
                <a:spcPct val="120000"/>
              </a:lnSpc>
            </a:pPr>
            <a:r>
              <a:rPr lang="zh-CN" altLang="en-US" sz="2800" b="1"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rPr>
              <a:t>服务器</a:t>
            </a:r>
            <a:endParaRPr lang="zh-CN" altLang="en-US" sz="2800" b="1" dirty="0">
              <a:solidFill>
                <a:sysClr val="windowText" lastClr="000000">
                  <a:lumMod val="75000"/>
                  <a:lumOff val="25000"/>
                </a:sysClr>
              </a:solidFill>
              <a:latin typeface="Arial" panose="020B0604020202020204" pitchFamily="34" charset="0"/>
              <a:ea typeface="微软雅黑" panose="020B0503020204020204" charset="-122"/>
              <a:cs typeface="Arial" panose="020B0604020202020204" pitchFamily="34" charset="0"/>
            </a:endParaRPr>
          </a:p>
        </p:txBody>
      </p:sp>
      <p:pic>
        <p:nvPicPr>
          <p:cNvPr id="12" name="图片 11"/>
          <p:cNvPicPr>
            <a:picLocks noChangeAspect="1"/>
          </p:cNvPicPr>
          <p:nvPr>
            <p:custDataLst>
              <p:tags r:id="rId6"/>
            </p:custDataLst>
          </p:nvPr>
        </p:nvPicPr>
        <p:blipFill rotWithShape="1">
          <a:blip r:embed="rId7" cstate="screen"/>
          <a:srcRect/>
          <a:stretch>
            <a:fillRect/>
          </a:stretch>
        </p:blipFill>
        <p:spPr>
          <a:xfrm>
            <a:off x="0" y="2746375"/>
            <a:ext cx="6096000" cy="4111625"/>
          </a:xfrm>
          <a:custGeom>
            <a:avLst/>
            <a:gdLst>
              <a:gd name="connsiteX0" fmla="*/ 0 w 6096000"/>
              <a:gd name="connsiteY0" fmla="*/ 0 h 4111625"/>
              <a:gd name="connsiteX1" fmla="*/ 6096000 w 6096000"/>
              <a:gd name="connsiteY1" fmla="*/ 0 h 4111625"/>
              <a:gd name="connsiteX2" fmla="*/ 6096000 w 6096000"/>
              <a:gd name="connsiteY2" fmla="*/ 4111625 h 4111625"/>
              <a:gd name="connsiteX3" fmla="*/ 0 w 6096000"/>
              <a:gd name="connsiteY3" fmla="*/ 4111625 h 4111625"/>
            </a:gdLst>
            <a:ahLst/>
            <a:cxnLst>
              <a:cxn ang="0">
                <a:pos x="connsiteX0" y="connsiteY0"/>
              </a:cxn>
              <a:cxn ang="0">
                <a:pos x="connsiteX1" y="connsiteY1"/>
              </a:cxn>
              <a:cxn ang="0">
                <a:pos x="connsiteX2" y="connsiteY2"/>
              </a:cxn>
              <a:cxn ang="0">
                <a:pos x="connsiteX3" y="connsiteY3"/>
              </a:cxn>
            </a:cxnLst>
            <a:rect l="l" t="t" r="r" b="b"/>
            <a:pathLst>
              <a:path w="6096000" h="4111625">
                <a:moveTo>
                  <a:pt x="0" y="0"/>
                </a:moveTo>
                <a:lnTo>
                  <a:pt x="6096000" y="0"/>
                </a:lnTo>
                <a:lnTo>
                  <a:pt x="6096000" y="4111625"/>
                </a:lnTo>
                <a:lnTo>
                  <a:pt x="0" y="4111625"/>
                </a:lnTo>
                <a:close/>
              </a:path>
            </a:pathLst>
          </a:custGeom>
        </p:spPr>
      </p:pic>
      <p:pic>
        <p:nvPicPr>
          <p:cNvPr id="15" name="图片 14"/>
          <p:cNvPicPr>
            <a:picLocks noChangeAspect="1"/>
          </p:cNvPicPr>
          <p:nvPr>
            <p:custDataLst>
              <p:tags r:id="rId8"/>
            </p:custDataLst>
          </p:nvPr>
        </p:nvPicPr>
        <p:blipFill>
          <a:blip r:embed="rId9" cstate="screen"/>
          <a:srcRect/>
          <a:stretch>
            <a:fillRect/>
          </a:stretch>
        </p:blipFill>
        <p:spPr>
          <a:xfrm>
            <a:off x="6096000" y="2746375"/>
            <a:ext cx="6096000" cy="4111624"/>
          </a:xfrm>
          <a:custGeom>
            <a:avLst/>
            <a:gdLst>
              <a:gd name="connsiteX0" fmla="*/ 0 w 6096000"/>
              <a:gd name="connsiteY0" fmla="*/ 0 h 4111624"/>
              <a:gd name="connsiteX1" fmla="*/ 6096000 w 6096000"/>
              <a:gd name="connsiteY1" fmla="*/ 0 h 4111624"/>
              <a:gd name="connsiteX2" fmla="*/ 6096000 w 6096000"/>
              <a:gd name="connsiteY2" fmla="*/ 4111624 h 4111624"/>
              <a:gd name="connsiteX3" fmla="*/ 0 w 6096000"/>
              <a:gd name="connsiteY3" fmla="*/ 4111624 h 4111624"/>
            </a:gdLst>
            <a:ahLst/>
            <a:cxnLst>
              <a:cxn ang="0">
                <a:pos x="connsiteX0" y="connsiteY0"/>
              </a:cxn>
              <a:cxn ang="0">
                <a:pos x="connsiteX1" y="connsiteY1"/>
              </a:cxn>
              <a:cxn ang="0">
                <a:pos x="connsiteX2" y="connsiteY2"/>
              </a:cxn>
              <a:cxn ang="0">
                <a:pos x="connsiteX3" y="connsiteY3"/>
              </a:cxn>
            </a:cxnLst>
            <a:rect l="l" t="t" r="r" b="b"/>
            <a:pathLst>
              <a:path w="6096000" h="4111624">
                <a:moveTo>
                  <a:pt x="0" y="0"/>
                </a:moveTo>
                <a:lnTo>
                  <a:pt x="6096000" y="0"/>
                </a:lnTo>
                <a:lnTo>
                  <a:pt x="6096000" y="4111624"/>
                </a:lnTo>
                <a:lnTo>
                  <a:pt x="0" y="4111624"/>
                </a:lnTo>
                <a:close/>
              </a:path>
            </a:pathLst>
          </a:custGeom>
        </p:spPr>
      </p:pic>
      <p:pic>
        <p:nvPicPr>
          <p:cNvPr id="2" name="Picture"/>
          <p:cNvPicPr>
            <a:picLocks noChangeAspect="1" noChangeArrowheads="1"/>
          </p:cNvPicPr>
          <p:nvPr/>
        </p:nvPicPr>
        <p:blipFill>
          <a:blip r:embed="rId10"/>
          <a:stretch>
            <a:fillRect/>
          </a:stretch>
        </p:blipFill>
        <p:spPr>
          <a:xfrm>
            <a:off x="2552065" y="982980"/>
            <a:ext cx="7235190" cy="3758565"/>
          </a:xfrm>
          <a:prstGeom prst="rect">
            <a:avLst/>
          </a:prstGeom>
          <a:noFill/>
          <a:ln w="9525">
            <a:noFill/>
          </a:ln>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6" name="直线连接符 5"/>
          <p:cNvCxnSpPr/>
          <p:nvPr>
            <p:custDataLst>
              <p:tags r:id="rId1"/>
            </p:custDataLst>
          </p:nvPr>
        </p:nvCxnSpPr>
        <p:spPr>
          <a:xfrm flipH="1">
            <a:off x="-100" y="3290433"/>
            <a:ext cx="12192001" cy="0"/>
          </a:xfrm>
          <a:prstGeom prst="line">
            <a:avLst/>
          </a:prstGeom>
          <a:ln w="25400">
            <a:solidFill>
              <a:srgbClr val="2196F3"/>
            </a:solidFill>
            <a:prstDash val="dash"/>
          </a:ln>
        </p:spPr>
        <p:style>
          <a:lnRef idx="1">
            <a:srgbClr val="2196F3"/>
          </a:lnRef>
          <a:fillRef idx="0">
            <a:srgbClr val="2196F3"/>
          </a:fillRef>
          <a:effectRef idx="0">
            <a:srgbClr val="2196F3"/>
          </a:effectRef>
          <a:fontRef idx="minor">
            <a:srgbClr val="222222"/>
          </a:fontRef>
        </p:style>
      </p:cxnSp>
      <p:sp>
        <p:nvSpPr>
          <p:cNvPr id="49" name="任意多边形: 形状 48"/>
          <p:cNvSpPr/>
          <p:nvPr>
            <p:custDataLst>
              <p:tags r:id="rId2"/>
            </p:custDataLst>
          </p:nvPr>
        </p:nvSpPr>
        <p:spPr bwMode="auto">
          <a:xfrm>
            <a:off x="8129869" y="3268011"/>
            <a:ext cx="3366650" cy="2958589"/>
          </a:xfrm>
          <a:custGeom>
            <a:avLst/>
            <a:gdLst>
              <a:gd name="connsiteX0" fmla="*/ 0 w 3366650"/>
              <a:gd name="connsiteY0" fmla="*/ 0 h 3416593"/>
              <a:gd name="connsiteX1" fmla="*/ 3366650 w 3366650"/>
              <a:gd name="connsiteY1" fmla="*/ 19752 h 3416593"/>
              <a:gd name="connsiteX2" fmla="*/ 3331579 w 3366650"/>
              <a:gd name="connsiteY2" fmla="*/ 139316 h 3416593"/>
              <a:gd name="connsiteX3" fmla="*/ 3243980 w 3366650"/>
              <a:gd name="connsiteY3" fmla="*/ 258670 h 3416593"/>
              <a:gd name="connsiteX4" fmla="*/ 3121310 w 3366650"/>
              <a:gd name="connsiteY4" fmla="*/ 397986 h 3416593"/>
              <a:gd name="connsiteX5" fmla="*/ 2875657 w 3366650"/>
              <a:gd name="connsiteY5" fmla="*/ 597190 h 3416593"/>
              <a:gd name="connsiteX6" fmla="*/ 2840743 w 3366650"/>
              <a:gd name="connsiteY6" fmla="*/ 895784 h 3416593"/>
              <a:gd name="connsiteX7" fmla="*/ 2823129 w 3366650"/>
              <a:gd name="connsiteY7" fmla="*/ 1293771 h 3416593"/>
              <a:gd name="connsiteX8" fmla="*/ 2682845 w 3366650"/>
              <a:gd name="connsiteY8" fmla="*/ 1691967 h 3416593"/>
              <a:gd name="connsiteX9" fmla="*/ 2612704 w 3366650"/>
              <a:gd name="connsiteY9" fmla="*/ 2508112 h 3416593"/>
              <a:gd name="connsiteX10" fmla="*/ 2402279 w 3366650"/>
              <a:gd name="connsiteY10" fmla="*/ 2747030 h 3416593"/>
              <a:gd name="connsiteX11" fmla="*/ 2384821 w 3366650"/>
              <a:gd name="connsiteY11" fmla="*/ 3005910 h 3416593"/>
              <a:gd name="connsiteX12" fmla="*/ 2207209 w 3366650"/>
              <a:gd name="connsiteY12" fmla="*/ 3383819 h 3416593"/>
              <a:gd name="connsiteX13" fmla="*/ 2186545 w 3366650"/>
              <a:gd name="connsiteY13" fmla="*/ 3416593 h 3416593"/>
              <a:gd name="connsiteX14" fmla="*/ 1019712 w 3366650"/>
              <a:gd name="connsiteY14" fmla="*/ 3416593 h 3416593"/>
              <a:gd name="connsiteX15" fmla="*/ 1016900 w 3366650"/>
              <a:gd name="connsiteY15" fmla="*/ 3384144 h 3416593"/>
              <a:gd name="connsiteX16" fmla="*/ 1016900 w 3366650"/>
              <a:gd name="connsiteY16" fmla="*/ 3085549 h 3416593"/>
              <a:gd name="connsiteX17" fmla="*/ 806631 w 3366650"/>
              <a:gd name="connsiteY17" fmla="*/ 2747030 h 3416593"/>
              <a:gd name="connsiteX18" fmla="*/ 683805 w 3366650"/>
              <a:gd name="connsiteY18" fmla="*/ 2289156 h 3416593"/>
              <a:gd name="connsiteX19" fmla="*/ 753946 w 3366650"/>
              <a:gd name="connsiteY19" fmla="*/ 1950847 h 3416593"/>
              <a:gd name="connsiteX20" fmla="*/ 596049 w 3366650"/>
              <a:gd name="connsiteY20" fmla="*/ 1632290 h 3416593"/>
              <a:gd name="connsiteX21" fmla="*/ 543521 w 3366650"/>
              <a:gd name="connsiteY21" fmla="*/ 1433297 h 3416593"/>
              <a:gd name="connsiteX22" fmla="*/ 508450 w 3366650"/>
              <a:gd name="connsiteY22" fmla="*/ 1094777 h 3416593"/>
              <a:gd name="connsiteX23" fmla="*/ 210270 w 3366650"/>
              <a:gd name="connsiteY23" fmla="*/ 517550 h 3416593"/>
              <a:gd name="connsiteX24" fmla="*/ 87600 w 3366650"/>
              <a:gd name="connsiteY24" fmla="*/ 238708 h 3416593"/>
              <a:gd name="connsiteX25" fmla="*/ 0 w 3366650"/>
              <a:gd name="connsiteY25" fmla="*/ 0 h 341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66650" h="3416593">
                <a:moveTo>
                  <a:pt x="0" y="0"/>
                </a:moveTo>
                <a:lnTo>
                  <a:pt x="3366650" y="19752"/>
                </a:lnTo>
                <a:lnTo>
                  <a:pt x="3331579" y="139316"/>
                </a:lnTo>
                <a:lnTo>
                  <a:pt x="3243980" y="258670"/>
                </a:lnTo>
                <a:lnTo>
                  <a:pt x="3121310" y="397986"/>
                </a:lnTo>
                <a:cubicBezTo>
                  <a:pt x="3121310" y="397986"/>
                  <a:pt x="2928342" y="557265"/>
                  <a:pt x="2875657" y="597190"/>
                </a:cubicBezTo>
                <a:cubicBezTo>
                  <a:pt x="2823129" y="636904"/>
                  <a:pt x="2823129" y="796183"/>
                  <a:pt x="2840743" y="895784"/>
                </a:cubicBezTo>
                <a:cubicBezTo>
                  <a:pt x="2858200" y="995176"/>
                  <a:pt x="2840743" y="1254056"/>
                  <a:pt x="2823129" y="1293771"/>
                </a:cubicBezTo>
                <a:cubicBezTo>
                  <a:pt x="2805516" y="1333695"/>
                  <a:pt x="2700459" y="1572613"/>
                  <a:pt x="2682845" y="1691967"/>
                </a:cubicBezTo>
                <a:cubicBezTo>
                  <a:pt x="2665232" y="1811531"/>
                  <a:pt x="2612704" y="2508112"/>
                  <a:pt x="2612704" y="2508112"/>
                </a:cubicBezTo>
                <a:lnTo>
                  <a:pt x="2402279" y="2747030"/>
                </a:lnTo>
                <a:lnTo>
                  <a:pt x="2384821" y="3005910"/>
                </a:lnTo>
                <a:cubicBezTo>
                  <a:pt x="2384821" y="3005910"/>
                  <a:pt x="2296004" y="3229895"/>
                  <a:pt x="2207209" y="3383819"/>
                </a:cubicBezTo>
                <a:lnTo>
                  <a:pt x="2186545" y="3416593"/>
                </a:lnTo>
                <a:lnTo>
                  <a:pt x="1019712" y="3416593"/>
                </a:lnTo>
                <a:lnTo>
                  <a:pt x="1016900" y="3384144"/>
                </a:lnTo>
                <a:cubicBezTo>
                  <a:pt x="1016900" y="3324467"/>
                  <a:pt x="1016900" y="3125264"/>
                  <a:pt x="1016900" y="3085549"/>
                </a:cubicBezTo>
                <a:cubicBezTo>
                  <a:pt x="1016900" y="3045624"/>
                  <a:pt x="929301" y="2906308"/>
                  <a:pt x="806631" y="2747030"/>
                </a:cubicBezTo>
                <a:cubicBezTo>
                  <a:pt x="683805" y="2587751"/>
                  <a:pt x="666191" y="2329081"/>
                  <a:pt x="683805" y="2289156"/>
                </a:cubicBezTo>
                <a:cubicBezTo>
                  <a:pt x="701262" y="2249442"/>
                  <a:pt x="753946" y="2010524"/>
                  <a:pt x="753946" y="1950847"/>
                </a:cubicBezTo>
                <a:cubicBezTo>
                  <a:pt x="753946" y="1890960"/>
                  <a:pt x="666191" y="1731892"/>
                  <a:pt x="596049" y="1632290"/>
                </a:cubicBezTo>
                <a:cubicBezTo>
                  <a:pt x="525908" y="1532688"/>
                  <a:pt x="543521" y="1433297"/>
                  <a:pt x="543521" y="1433297"/>
                </a:cubicBezTo>
                <a:lnTo>
                  <a:pt x="508450" y="1094777"/>
                </a:lnTo>
                <a:cubicBezTo>
                  <a:pt x="508450" y="1094777"/>
                  <a:pt x="298025" y="557265"/>
                  <a:pt x="210270" y="517550"/>
                </a:cubicBezTo>
                <a:cubicBezTo>
                  <a:pt x="122670" y="477626"/>
                  <a:pt x="87600" y="238708"/>
                  <a:pt x="87600" y="238708"/>
                </a:cubicBezTo>
                <a:lnTo>
                  <a:pt x="0" y="0"/>
                </a:lnTo>
                <a:close/>
              </a:path>
            </a:pathLst>
          </a:custGeom>
          <a:solidFill>
            <a:srgbClr val="002060"/>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sp>
        <p:nvSpPr>
          <p:cNvPr id="46" name="任意多边形: 形状 45"/>
          <p:cNvSpPr/>
          <p:nvPr>
            <p:custDataLst>
              <p:tags r:id="rId3"/>
            </p:custDataLst>
          </p:nvPr>
        </p:nvSpPr>
        <p:spPr bwMode="auto">
          <a:xfrm>
            <a:off x="8147405" y="3250852"/>
            <a:ext cx="1472824" cy="2950557"/>
          </a:xfrm>
          <a:custGeom>
            <a:avLst/>
            <a:gdLst>
              <a:gd name="connsiteX0" fmla="*/ 0 w 1472824"/>
              <a:gd name="connsiteY0" fmla="*/ 0 h 3433750"/>
              <a:gd name="connsiteX1" fmla="*/ 1437841 w 1472824"/>
              <a:gd name="connsiteY1" fmla="*/ 19787 h 3433750"/>
              <a:gd name="connsiteX2" fmla="*/ 1437841 w 1472824"/>
              <a:gd name="connsiteY2" fmla="*/ 278688 h 3433750"/>
              <a:gd name="connsiteX3" fmla="*/ 1472824 w 1472824"/>
              <a:gd name="connsiteY3" fmla="*/ 816067 h 3433750"/>
              <a:gd name="connsiteX4" fmla="*/ 1350076 w 1472824"/>
              <a:gd name="connsiteY4" fmla="*/ 636941 h 3433750"/>
              <a:gd name="connsiteX5" fmla="*/ 1174853 w 1472824"/>
              <a:gd name="connsiteY5" fmla="*/ 99353 h 3433750"/>
              <a:gd name="connsiteX6" fmla="*/ 999477 w 1472824"/>
              <a:gd name="connsiteY6" fmla="*/ 119348 h 3433750"/>
              <a:gd name="connsiteX7" fmla="*/ 1087088 w 1472824"/>
              <a:gd name="connsiteY7" fmla="*/ 776285 h 3433750"/>
              <a:gd name="connsiteX8" fmla="*/ 648724 w 1472824"/>
              <a:gd name="connsiteY8" fmla="*/ 338258 h 3433750"/>
              <a:gd name="connsiteX9" fmla="*/ 753980 w 1472824"/>
              <a:gd name="connsiteY9" fmla="*/ 855850 h 3433750"/>
              <a:gd name="connsiteX10" fmla="*/ 911712 w 1472824"/>
              <a:gd name="connsiteY10" fmla="*/ 1074968 h 3433750"/>
              <a:gd name="connsiteX11" fmla="*/ 1332584 w 1472824"/>
              <a:gd name="connsiteY11" fmla="*/ 1492999 h 3433750"/>
              <a:gd name="connsiteX12" fmla="*/ 1367721 w 1472824"/>
              <a:gd name="connsiteY12" fmla="*/ 1950813 h 3433750"/>
              <a:gd name="connsiteX13" fmla="*/ 946848 w 1472824"/>
              <a:gd name="connsiteY13" fmla="*/ 2309066 h 3433750"/>
              <a:gd name="connsiteX14" fmla="*/ 1315093 w 1472824"/>
              <a:gd name="connsiteY14" fmla="*/ 2806871 h 3433750"/>
              <a:gd name="connsiteX15" fmla="*/ 1370340 w 1472824"/>
              <a:gd name="connsiteY15" fmla="*/ 3433750 h 3433750"/>
              <a:gd name="connsiteX16" fmla="*/ 1071888 w 1472824"/>
              <a:gd name="connsiteY16" fmla="*/ 3433750 h 3433750"/>
              <a:gd name="connsiteX17" fmla="*/ 1069596 w 1472824"/>
              <a:gd name="connsiteY17" fmla="*/ 3423816 h 3433750"/>
              <a:gd name="connsiteX18" fmla="*/ 981831 w 1472824"/>
              <a:gd name="connsiteY18" fmla="*/ 3065563 h 3433750"/>
              <a:gd name="connsiteX19" fmla="*/ 736335 w 1472824"/>
              <a:gd name="connsiteY19" fmla="*/ 2587754 h 3433750"/>
              <a:gd name="connsiteX20" fmla="*/ 753980 w 1472824"/>
              <a:gd name="connsiteY20" fmla="*/ 2149935 h 3433750"/>
              <a:gd name="connsiteX21" fmla="*/ 631232 w 1472824"/>
              <a:gd name="connsiteY21" fmla="*/ 1612347 h 3433750"/>
              <a:gd name="connsiteX22" fmla="*/ 490839 w 1472824"/>
              <a:gd name="connsiteY22" fmla="*/ 1074968 h 3433750"/>
              <a:gd name="connsiteX23" fmla="*/ 192868 w 1472824"/>
              <a:gd name="connsiteY23" fmla="*/ 358253 h 3433750"/>
              <a:gd name="connsiteX24" fmla="*/ 0 w 1472824"/>
              <a:gd name="connsiteY24" fmla="*/ 0 h 34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2824" h="3433750">
                <a:moveTo>
                  <a:pt x="0" y="0"/>
                </a:moveTo>
                <a:lnTo>
                  <a:pt x="1437841" y="19787"/>
                </a:lnTo>
                <a:lnTo>
                  <a:pt x="1437841" y="278688"/>
                </a:lnTo>
                <a:lnTo>
                  <a:pt x="1472824" y="816067"/>
                </a:lnTo>
                <a:lnTo>
                  <a:pt x="1350076" y="636941"/>
                </a:lnTo>
                <a:lnTo>
                  <a:pt x="1174853" y="99353"/>
                </a:lnTo>
                <a:cubicBezTo>
                  <a:pt x="1174853" y="99353"/>
                  <a:pt x="1069596" y="0"/>
                  <a:pt x="999477" y="119348"/>
                </a:cubicBezTo>
                <a:cubicBezTo>
                  <a:pt x="929357" y="238697"/>
                  <a:pt x="1087088" y="776285"/>
                  <a:pt x="1087088" y="776285"/>
                </a:cubicBezTo>
                <a:lnTo>
                  <a:pt x="648724" y="338258"/>
                </a:lnTo>
                <a:cubicBezTo>
                  <a:pt x="648724" y="338258"/>
                  <a:pt x="736335" y="756289"/>
                  <a:pt x="753980" y="855850"/>
                </a:cubicBezTo>
                <a:cubicBezTo>
                  <a:pt x="771472" y="955411"/>
                  <a:pt x="911712" y="1074968"/>
                  <a:pt x="911712" y="1074968"/>
                </a:cubicBezTo>
                <a:cubicBezTo>
                  <a:pt x="911712" y="1074968"/>
                  <a:pt x="1262464" y="1154533"/>
                  <a:pt x="1332584" y="1492999"/>
                </a:cubicBezTo>
                <a:cubicBezTo>
                  <a:pt x="1402704" y="1831257"/>
                  <a:pt x="1490469" y="1811469"/>
                  <a:pt x="1367721" y="1950813"/>
                </a:cubicBezTo>
                <a:cubicBezTo>
                  <a:pt x="1244973" y="2090157"/>
                  <a:pt x="929357" y="2269283"/>
                  <a:pt x="946848" y="2309066"/>
                </a:cubicBezTo>
                <a:cubicBezTo>
                  <a:pt x="964340" y="2348849"/>
                  <a:pt x="1315093" y="2806871"/>
                  <a:pt x="1315093" y="2806871"/>
                </a:cubicBezTo>
                <a:lnTo>
                  <a:pt x="1370340" y="3433750"/>
                </a:lnTo>
                <a:lnTo>
                  <a:pt x="1071888" y="3433750"/>
                </a:lnTo>
                <a:lnTo>
                  <a:pt x="1069596" y="3423816"/>
                </a:lnTo>
                <a:cubicBezTo>
                  <a:pt x="1016968" y="3185120"/>
                  <a:pt x="1052105" y="3125342"/>
                  <a:pt x="981831" y="3065563"/>
                </a:cubicBezTo>
                <a:cubicBezTo>
                  <a:pt x="911712" y="3005785"/>
                  <a:pt x="824100" y="2707310"/>
                  <a:pt x="736335" y="2587754"/>
                </a:cubicBezTo>
                <a:cubicBezTo>
                  <a:pt x="648724" y="2468405"/>
                  <a:pt x="753980" y="2269283"/>
                  <a:pt x="753980" y="2149935"/>
                </a:cubicBezTo>
                <a:cubicBezTo>
                  <a:pt x="753980" y="2030379"/>
                  <a:pt x="701352" y="1811469"/>
                  <a:pt x="631232" y="1612347"/>
                </a:cubicBezTo>
                <a:cubicBezTo>
                  <a:pt x="561112" y="1413225"/>
                  <a:pt x="490839" y="1194316"/>
                  <a:pt x="490839" y="1074968"/>
                </a:cubicBezTo>
                <a:cubicBezTo>
                  <a:pt x="490839" y="955411"/>
                  <a:pt x="245343" y="517384"/>
                  <a:pt x="192868" y="358253"/>
                </a:cubicBezTo>
                <a:cubicBezTo>
                  <a:pt x="140240" y="198914"/>
                  <a:pt x="0" y="0"/>
                  <a:pt x="0" y="0"/>
                </a:cubicBezTo>
                <a:close/>
              </a:path>
            </a:pathLst>
          </a:custGeom>
          <a:solidFill>
            <a:srgbClr val="0070C0"/>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sp>
        <p:nvSpPr>
          <p:cNvPr id="41" name="任意多边形: 形状 40"/>
          <p:cNvSpPr/>
          <p:nvPr>
            <p:custDataLst>
              <p:tags r:id="rId4"/>
            </p:custDataLst>
          </p:nvPr>
        </p:nvSpPr>
        <p:spPr bwMode="auto">
          <a:xfrm>
            <a:off x="9737552" y="3250852"/>
            <a:ext cx="741914" cy="2975748"/>
          </a:xfrm>
          <a:custGeom>
            <a:avLst/>
            <a:gdLst>
              <a:gd name="connsiteX0" fmla="*/ 514062 w 741914"/>
              <a:gd name="connsiteY0" fmla="*/ 0 h 3433750"/>
              <a:gd name="connsiteX1" fmla="*/ 654302 w 741914"/>
              <a:gd name="connsiteY1" fmla="*/ 179127 h 3433750"/>
              <a:gd name="connsiteX2" fmla="*/ 619166 w 741914"/>
              <a:gd name="connsiteY2" fmla="*/ 358253 h 3433750"/>
              <a:gd name="connsiteX3" fmla="*/ 584182 w 741914"/>
              <a:gd name="connsiteY3" fmla="*/ 577163 h 3433750"/>
              <a:gd name="connsiteX4" fmla="*/ 461434 w 741914"/>
              <a:gd name="connsiteY4" fmla="*/ 636941 h 3433750"/>
              <a:gd name="connsiteX5" fmla="*/ 408806 w 741914"/>
              <a:gd name="connsiteY5" fmla="*/ 756289 h 3433750"/>
              <a:gd name="connsiteX6" fmla="*/ 741914 w 741914"/>
              <a:gd name="connsiteY6" fmla="*/ 915628 h 3433750"/>
              <a:gd name="connsiteX7" fmla="*/ 706930 w 741914"/>
              <a:gd name="connsiteY7" fmla="*/ 1015189 h 3433750"/>
              <a:gd name="connsiteX8" fmla="*/ 531554 w 741914"/>
              <a:gd name="connsiteY8" fmla="*/ 1114750 h 3433750"/>
              <a:gd name="connsiteX9" fmla="*/ 303550 w 741914"/>
              <a:gd name="connsiteY9" fmla="*/ 1413225 h 3433750"/>
              <a:gd name="connsiteX10" fmla="*/ 338686 w 741914"/>
              <a:gd name="connsiteY10" fmla="*/ 1711908 h 3433750"/>
              <a:gd name="connsiteX11" fmla="*/ 426298 w 741914"/>
              <a:gd name="connsiteY11" fmla="*/ 2010591 h 3433750"/>
              <a:gd name="connsiteX12" fmla="*/ 391314 w 741914"/>
              <a:gd name="connsiteY12" fmla="*/ 2249288 h 3433750"/>
              <a:gd name="connsiteX13" fmla="*/ 373669 w 741914"/>
              <a:gd name="connsiteY13" fmla="*/ 2587754 h 3433750"/>
              <a:gd name="connsiteX14" fmla="*/ 268566 w 741914"/>
              <a:gd name="connsiteY14" fmla="*/ 3065563 h 3433750"/>
              <a:gd name="connsiteX15" fmla="*/ 154545 w 741914"/>
              <a:gd name="connsiteY15" fmla="*/ 3336805 h 3433750"/>
              <a:gd name="connsiteX16" fmla="*/ 113695 w 741914"/>
              <a:gd name="connsiteY16" fmla="*/ 3433750 h 3433750"/>
              <a:gd name="connsiteX17" fmla="*/ 0 w 741914"/>
              <a:gd name="connsiteY17" fmla="*/ 3433750 h 3433750"/>
              <a:gd name="connsiteX18" fmla="*/ 9717 w 741914"/>
              <a:gd name="connsiteY18" fmla="*/ 3403037 h 3433750"/>
              <a:gd name="connsiteX19" fmla="*/ 23070 w 741914"/>
              <a:gd name="connsiteY19" fmla="*/ 3364246 h 3433750"/>
              <a:gd name="connsiteX20" fmla="*/ 110682 w 741914"/>
              <a:gd name="connsiteY20" fmla="*/ 3105346 h 3433750"/>
              <a:gd name="connsiteX21" fmla="*/ 75698 w 741914"/>
              <a:gd name="connsiteY21" fmla="*/ 2826658 h 3433750"/>
              <a:gd name="connsiteX22" fmla="*/ 93190 w 741914"/>
              <a:gd name="connsiteY22" fmla="*/ 2667527 h 3433750"/>
              <a:gd name="connsiteX23" fmla="*/ 93190 w 741914"/>
              <a:gd name="connsiteY23" fmla="*/ 2090157 h 3433750"/>
              <a:gd name="connsiteX24" fmla="*/ 93190 w 741914"/>
              <a:gd name="connsiteY24" fmla="*/ 1652130 h 3433750"/>
              <a:gd name="connsiteX25" fmla="*/ 128173 w 741914"/>
              <a:gd name="connsiteY25" fmla="*/ 1273881 h 3433750"/>
              <a:gd name="connsiteX26" fmla="*/ 198446 w 741914"/>
              <a:gd name="connsiteY26" fmla="*/ 955411 h 3433750"/>
              <a:gd name="connsiteX27" fmla="*/ 180801 w 741914"/>
              <a:gd name="connsiteY27" fmla="*/ 736502 h 3433750"/>
              <a:gd name="connsiteX28" fmla="*/ 356178 w 741914"/>
              <a:gd name="connsiteY28" fmla="*/ 497597 h 3433750"/>
              <a:gd name="connsiteX29" fmla="*/ 514062 w 741914"/>
              <a:gd name="connsiteY29" fmla="*/ 0 h 34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1914" h="3433750">
                <a:moveTo>
                  <a:pt x="514062" y="0"/>
                </a:moveTo>
                <a:lnTo>
                  <a:pt x="654302" y="179127"/>
                </a:lnTo>
                <a:cubicBezTo>
                  <a:pt x="654302" y="179127"/>
                  <a:pt x="654302" y="318470"/>
                  <a:pt x="619166" y="358253"/>
                </a:cubicBezTo>
                <a:cubicBezTo>
                  <a:pt x="584182" y="398036"/>
                  <a:pt x="584182" y="577163"/>
                  <a:pt x="584182" y="577163"/>
                </a:cubicBezTo>
                <a:lnTo>
                  <a:pt x="461434" y="636941"/>
                </a:lnTo>
                <a:lnTo>
                  <a:pt x="408806" y="756289"/>
                </a:lnTo>
                <a:lnTo>
                  <a:pt x="741914" y="915628"/>
                </a:lnTo>
                <a:lnTo>
                  <a:pt x="706930" y="1015189"/>
                </a:lnTo>
                <a:cubicBezTo>
                  <a:pt x="706930" y="1015189"/>
                  <a:pt x="566691" y="1114750"/>
                  <a:pt x="531554" y="1114750"/>
                </a:cubicBezTo>
                <a:cubicBezTo>
                  <a:pt x="496418" y="1114750"/>
                  <a:pt x="408806" y="1234099"/>
                  <a:pt x="303550" y="1413225"/>
                </a:cubicBezTo>
                <a:cubicBezTo>
                  <a:pt x="198446" y="1592560"/>
                  <a:pt x="338686" y="1711908"/>
                  <a:pt x="338686" y="1711908"/>
                </a:cubicBezTo>
                <a:cubicBezTo>
                  <a:pt x="338686" y="1711908"/>
                  <a:pt x="478926" y="1950813"/>
                  <a:pt x="426298" y="2010591"/>
                </a:cubicBezTo>
                <a:cubicBezTo>
                  <a:pt x="373669" y="2070161"/>
                  <a:pt x="391314" y="2249288"/>
                  <a:pt x="391314" y="2249288"/>
                </a:cubicBezTo>
                <a:lnTo>
                  <a:pt x="373669" y="2587754"/>
                </a:lnTo>
                <a:cubicBezTo>
                  <a:pt x="373669" y="2587754"/>
                  <a:pt x="268566" y="3025781"/>
                  <a:pt x="268566" y="3065563"/>
                </a:cubicBezTo>
                <a:cubicBezTo>
                  <a:pt x="268566" y="3085455"/>
                  <a:pt x="215938" y="3194961"/>
                  <a:pt x="154545" y="3336805"/>
                </a:cubicBezTo>
                <a:lnTo>
                  <a:pt x="113695" y="3433750"/>
                </a:lnTo>
                <a:lnTo>
                  <a:pt x="0" y="3433750"/>
                </a:lnTo>
                <a:lnTo>
                  <a:pt x="9717" y="3403037"/>
                </a:lnTo>
                <a:cubicBezTo>
                  <a:pt x="16197" y="3382901"/>
                  <a:pt x="20864" y="3369219"/>
                  <a:pt x="23070" y="3364246"/>
                </a:cubicBezTo>
                <a:cubicBezTo>
                  <a:pt x="40562" y="3324464"/>
                  <a:pt x="110682" y="3145129"/>
                  <a:pt x="110682" y="3105346"/>
                </a:cubicBezTo>
                <a:cubicBezTo>
                  <a:pt x="110682" y="3065563"/>
                  <a:pt x="75698" y="2906224"/>
                  <a:pt x="75698" y="2826658"/>
                </a:cubicBezTo>
                <a:cubicBezTo>
                  <a:pt x="75698" y="2747093"/>
                  <a:pt x="75698" y="2727097"/>
                  <a:pt x="93190" y="2667527"/>
                </a:cubicBezTo>
                <a:cubicBezTo>
                  <a:pt x="110682" y="2607749"/>
                  <a:pt x="145818" y="2368844"/>
                  <a:pt x="93190" y="2090157"/>
                </a:cubicBezTo>
                <a:cubicBezTo>
                  <a:pt x="40562" y="1811469"/>
                  <a:pt x="93190" y="1771687"/>
                  <a:pt x="93190" y="1652130"/>
                </a:cubicBezTo>
                <a:cubicBezTo>
                  <a:pt x="93190" y="1532782"/>
                  <a:pt x="110682" y="1373442"/>
                  <a:pt x="128173" y="1273881"/>
                </a:cubicBezTo>
                <a:cubicBezTo>
                  <a:pt x="145818" y="1174320"/>
                  <a:pt x="215938" y="1015189"/>
                  <a:pt x="198446" y="955411"/>
                </a:cubicBezTo>
                <a:cubicBezTo>
                  <a:pt x="180801" y="895633"/>
                  <a:pt x="180801" y="736502"/>
                  <a:pt x="180801" y="736502"/>
                </a:cubicBezTo>
                <a:cubicBezTo>
                  <a:pt x="180801" y="736502"/>
                  <a:pt x="286058" y="577163"/>
                  <a:pt x="356178" y="497597"/>
                </a:cubicBezTo>
                <a:cubicBezTo>
                  <a:pt x="426298" y="418031"/>
                  <a:pt x="514062" y="0"/>
                  <a:pt x="514062" y="0"/>
                </a:cubicBezTo>
                <a:close/>
              </a:path>
            </a:pathLst>
          </a:custGeom>
          <a:solidFill>
            <a:srgbClr val="0070C0"/>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sp>
        <p:nvSpPr>
          <p:cNvPr id="40" name="任意多边形: 形状 39"/>
          <p:cNvSpPr/>
          <p:nvPr>
            <p:custDataLst>
              <p:tags r:id="rId5"/>
            </p:custDataLst>
          </p:nvPr>
        </p:nvSpPr>
        <p:spPr bwMode="auto">
          <a:xfrm>
            <a:off x="10069720" y="3270641"/>
            <a:ext cx="1391884" cy="2936172"/>
          </a:xfrm>
          <a:custGeom>
            <a:avLst/>
            <a:gdLst>
              <a:gd name="connsiteX0" fmla="*/ 1391884 w 1391884"/>
              <a:gd name="connsiteY0" fmla="*/ 0 h 3413963"/>
              <a:gd name="connsiteX1" fmla="*/ 1304119 w 1391884"/>
              <a:gd name="connsiteY1" fmla="*/ 179127 h 3413963"/>
              <a:gd name="connsiteX2" fmla="*/ 900738 w 1391884"/>
              <a:gd name="connsiteY2" fmla="*/ 557376 h 3413963"/>
              <a:gd name="connsiteX3" fmla="*/ 883246 w 1391884"/>
              <a:gd name="connsiteY3" fmla="*/ 1254094 h 3413963"/>
              <a:gd name="connsiteX4" fmla="*/ 743007 w 1391884"/>
              <a:gd name="connsiteY4" fmla="*/ 1652339 h 3413963"/>
              <a:gd name="connsiteX5" fmla="*/ 743007 w 1391884"/>
              <a:gd name="connsiteY5" fmla="*/ 2030587 h 3413963"/>
              <a:gd name="connsiteX6" fmla="*/ 602767 w 1391884"/>
              <a:gd name="connsiteY6" fmla="*/ 2448618 h 3413963"/>
              <a:gd name="connsiteX7" fmla="*/ 480019 w 1391884"/>
              <a:gd name="connsiteY7" fmla="*/ 2707310 h 3413963"/>
              <a:gd name="connsiteX8" fmla="*/ 444882 w 1391884"/>
              <a:gd name="connsiteY8" fmla="*/ 2966211 h 3413963"/>
              <a:gd name="connsiteX9" fmla="*/ 230425 w 1391884"/>
              <a:gd name="connsiteY9" fmla="*/ 3369962 h 3413963"/>
              <a:gd name="connsiteX10" fmla="*/ 206440 w 1391884"/>
              <a:gd name="connsiteY10" fmla="*/ 3413963 h 3413963"/>
              <a:gd name="connsiteX11" fmla="*/ 0 w 1391884"/>
              <a:gd name="connsiteY11" fmla="*/ 3413963 h 3413963"/>
              <a:gd name="connsiteX12" fmla="*/ 12962 w 1391884"/>
              <a:gd name="connsiteY12" fmla="*/ 3377815 h 3413963"/>
              <a:gd name="connsiteX13" fmla="*/ 24010 w 1391884"/>
              <a:gd name="connsiteY13" fmla="*/ 3344459 h 3413963"/>
              <a:gd name="connsiteX14" fmla="*/ 146758 w 1391884"/>
              <a:gd name="connsiteY14" fmla="*/ 3065772 h 3413963"/>
              <a:gd name="connsiteX15" fmla="*/ 392254 w 1391884"/>
              <a:gd name="connsiteY15" fmla="*/ 2707310 h 3413963"/>
              <a:gd name="connsiteX16" fmla="*/ 392254 w 1391884"/>
              <a:gd name="connsiteY16" fmla="*/ 2209714 h 3413963"/>
              <a:gd name="connsiteX17" fmla="*/ 374762 w 1391884"/>
              <a:gd name="connsiteY17" fmla="*/ 1652339 h 3413963"/>
              <a:gd name="connsiteX18" fmla="*/ 480019 w 1391884"/>
              <a:gd name="connsiteY18" fmla="*/ 1532782 h 3413963"/>
              <a:gd name="connsiteX19" fmla="*/ 602767 w 1391884"/>
              <a:gd name="connsiteY19" fmla="*/ 1015190 h 3413963"/>
              <a:gd name="connsiteX20" fmla="*/ 760498 w 1391884"/>
              <a:gd name="connsiteY20" fmla="*/ 577371 h 3413963"/>
              <a:gd name="connsiteX21" fmla="*/ 1146234 w 1391884"/>
              <a:gd name="connsiteY21" fmla="*/ 258901 h 3413963"/>
              <a:gd name="connsiteX22" fmla="*/ 1391884 w 1391884"/>
              <a:gd name="connsiteY22" fmla="*/ 0 h 341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884" h="3413963">
                <a:moveTo>
                  <a:pt x="1391884" y="0"/>
                </a:moveTo>
                <a:lnTo>
                  <a:pt x="1304119" y="179127"/>
                </a:lnTo>
                <a:lnTo>
                  <a:pt x="900738" y="557376"/>
                </a:lnTo>
                <a:lnTo>
                  <a:pt x="883246" y="1254094"/>
                </a:lnTo>
                <a:cubicBezTo>
                  <a:pt x="883246" y="1254094"/>
                  <a:pt x="760498" y="1552778"/>
                  <a:pt x="743007" y="1652339"/>
                </a:cubicBezTo>
                <a:cubicBezTo>
                  <a:pt x="725515" y="1751900"/>
                  <a:pt x="743007" y="2030587"/>
                  <a:pt x="743007" y="2030587"/>
                </a:cubicBezTo>
                <a:lnTo>
                  <a:pt x="602767" y="2448618"/>
                </a:lnTo>
                <a:lnTo>
                  <a:pt x="480019" y="2707310"/>
                </a:lnTo>
                <a:cubicBezTo>
                  <a:pt x="480019" y="2707310"/>
                  <a:pt x="497510" y="2846654"/>
                  <a:pt x="444882" y="2966211"/>
                </a:cubicBezTo>
                <a:cubicBezTo>
                  <a:pt x="428436" y="3003507"/>
                  <a:pt x="341790" y="3165227"/>
                  <a:pt x="230425" y="3369962"/>
                </a:cubicBezTo>
                <a:lnTo>
                  <a:pt x="206440" y="3413963"/>
                </a:lnTo>
                <a:lnTo>
                  <a:pt x="0" y="3413963"/>
                </a:lnTo>
                <a:lnTo>
                  <a:pt x="12962" y="3377815"/>
                </a:lnTo>
                <a:cubicBezTo>
                  <a:pt x="17992" y="3363400"/>
                  <a:pt x="21824" y="3351905"/>
                  <a:pt x="24010" y="3344459"/>
                </a:cubicBezTo>
                <a:cubicBezTo>
                  <a:pt x="41501" y="3284681"/>
                  <a:pt x="146758" y="3065772"/>
                  <a:pt x="146758" y="3065772"/>
                </a:cubicBezTo>
                <a:cubicBezTo>
                  <a:pt x="146758" y="3065772"/>
                  <a:pt x="269506" y="2926428"/>
                  <a:pt x="392254" y="2707310"/>
                </a:cubicBezTo>
                <a:cubicBezTo>
                  <a:pt x="515002" y="2488401"/>
                  <a:pt x="409746" y="2269492"/>
                  <a:pt x="392254" y="2209714"/>
                </a:cubicBezTo>
                <a:cubicBezTo>
                  <a:pt x="374762" y="2149935"/>
                  <a:pt x="374762" y="1652339"/>
                  <a:pt x="374762" y="1652339"/>
                </a:cubicBezTo>
                <a:cubicBezTo>
                  <a:pt x="374762" y="1652339"/>
                  <a:pt x="480019" y="1572773"/>
                  <a:pt x="480019" y="1532782"/>
                </a:cubicBezTo>
                <a:cubicBezTo>
                  <a:pt x="480019" y="1492999"/>
                  <a:pt x="550139" y="1413434"/>
                  <a:pt x="602767" y="1015190"/>
                </a:cubicBezTo>
                <a:cubicBezTo>
                  <a:pt x="655242" y="617154"/>
                  <a:pt x="760498" y="577371"/>
                  <a:pt x="760498" y="577371"/>
                </a:cubicBezTo>
                <a:lnTo>
                  <a:pt x="1146234" y="258901"/>
                </a:lnTo>
                <a:lnTo>
                  <a:pt x="1391884" y="0"/>
                </a:lnTo>
                <a:close/>
              </a:path>
            </a:pathLst>
          </a:custGeom>
          <a:solidFill>
            <a:srgbClr val="0070C0"/>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sp>
        <p:nvSpPr>
          <p:cNvPr id="30" name="AutoShape 8"/>
          <p:cNvSpPr/>
          <p:nvPr>
            <p:custDataLst>
              <p:tags r:id="rId6"/>
            </p:custDataLst>
          </p:nvPr>
        </p:nvSpPr>
        <p:spPr bwMode="auto">
          <a:xfrm>
            <a:off x="8076225" y="1013902"/>
            <a:ext cx="3385379" cy="2271451"/>
          </a:xfrm>
          <a:custGeom>
            <a:avLst/>
            <a:gdLst>
              <a:gd name="T0" fmla="+- 0 10852 105"/>
              <a:gd name="T1" fmla="*/ T0 w 21495"/>
              <a:gd name="T2" fmla="*/ 10800 h 21600"/>
              <a:gd name="T3" fmla="+- 0 10852 105"/>
              <a:gd name="T4" fmla="*/ T3 w 21495"/>
              <a:gd name="T5" fmla="*/ 10800 h 21600"/>
              <a:gd name="T6" fmla="+- 0 10852 105"/>
              <a:gd name="T7" fmla="*/ T6 w 21495"/>
              <a:gd name="T8" fmla="*/ 10800 h 21600"/>
              <a:gd name="T9" fmla="+- 0 10852 105"/>
              <a:gd name="T10" fmla="*/ T9 w 21495"/>
              <a:gd name="T11" fmla="*/ 10800 h 21600"/>
            </a:gdLst>
            <a:ahLst/>
            <a:cxnLst>
              <a:cxn ang="0">
                <a:pos x="T1" y="T2"/>
              </a:cxn>
              <a:cxn ang="0">
                <a:pos x="T4" y="T5"/>
              </a:cxn>
              <a:cxn ang="0">
                <a:pos x="T7" y="T8"/>
              </a:cxn>
              <a:cxn ang="0">
                <a:pos x="T10" y="T11"/>
              </a:cxn>
            </a:cxnLst>
            <a:rect l="0" t="0" r="r" b="b"/>
            <a:pathLst>
              <a:path w="21495" h="21600">
                <a:moveTo>
                  <a:pt x="117" y="21089"/>
                </a:moveTo>
                <a:cubicBezTo>
                  <a:pt x="117" y="21089"/>
                  <a:pt x="117" y="19388"/>
                  <a:pt x="6" y="19048"/>
                </a:cubicBezTo>
                <a:cubicBezTo>
                  <a:pt x="-105" y="18708"/>
                  <a:pt x="1231" y="17177"/>
                  <a:pt x="1231" y="17177"/>
                </a:cubicBezTo>
                <a:lnTo>
                  <a:pt x="1899" y="16497"/>
                </a:lnTo>
                <a:lnTo>
                  <a:pt x="1231" y="14966"/>
                </a:lnTo>
                <a:lnTo>
                  <a:pt x="2010" y="14286"/>
                </a:lnTo>
                <a:lnTo>
                  <a:pt x="3012" y="13436"/>
                </a:lnTo>
                <a:cubicBezTo>
                  <a:pt x="3012" y="13436"/>
                  <a:pt x="3346" y="12415"/>
                  <a:pt x="4793" y="11565"/>
                </a:cubicBezTo>
                <a:cubicBezTo>
                  <a:pt x="6241" y="10714"/>
                  <a:pt x="7132" y="9864"/>
                  <a:pt x="7132" y="9864"/>
                </a:cubicBezTo>
                <a:cubicBezTo>
                  <a:pt x="7132" y="9864"/>
                  <a:pt x="7577" y="9864"/>
                  <a:pt x="7911" y="8844"/>
                </a:cubicBezTo>
                <a:cubicBezTo>
                  <a:pt x="8245" y="7823"/>
                  <a:pt x="8356" y="7313"/>
                  <a:pt x="8356" y="6633"/>
                </a:cubicBezTo>
                <a:cubicBezTo>
                  <a:pt x="8356" y="5952"/>
                  <a:pt x="8022" y="5442"/>
                  <a:pt x="8579" y="4592"/>
                </a:cubicBezTo>
                <a:cubicBezTo>
                  <a:pt x="9136" y="3741"/>
                  <a:pt x="11697" y="0"/>
                  <a:pt x="11697" y="0"/>
                </a:cubicBezTo>
                <a:cubicBezTo>
                  <a:pt x="11697" y="0"/>
                  <a:pt x="11919" y="850"/>
                  <a:pt x="12476" y="1530"/>
                </a:cubicBezTo>
                <a:cubicBezTo>
                  <a:pt x="13033" y="2211"/>
                  <a:pt x="13255" y="2891"/>
                  <a:pt x="13255" y="3401"/>
                </a:cubicBezTo>
                <a:cubicBezTo>
                  <a:pt x="13255" y="3911"/>
                  <a:pt x="11919" y="2891"/>
                  <a:pt x="13367" y="4762"/>
                </a:cubicBezTo>
                <a:cubicBezTo>
                  <a:pt x="14814" y="6633"/>
                  <a:pt x="15037" y="7823"/>
                  <a:pt x="15148" y="8163"/>
                </a:cubicBezTo>
                <a:cubicBezTo>
                  <a:pt x="15259" y="8503"/>
                  <a:pt x="15148" y="9694"/>
                  <a:pt x="15482" y="10034"/>
                </a:cubicBezTo>
                <a:cubicBezTo>
                  <a:pt x="15816" y="10374"/>
                  <a:pt x="16930" y="11735"/>
                  <a:pt x="17152" y="11905"/>
                </a:cubicBezTo>
                <a:cubicBezTo>
                  <a:pt x="17375" y="12075"/>
                  <a:pt x="17709" y="14116"/>
                  <a:pt x="17709" y="14116"/>
                </a:cubicBezTo>
                <a:cubicBezTo>
                  <a:pt x="17709" y="14116"/>
                  <a:pt x="17932" y="14966"/>
                  <a:pt x="18154" y="15137"/>
                </a:cubicBezTo>
                <a:cubicBezTo>
                  <a:pt x="18377" y="15307"/>
                  <a:pt x="19602" y="15137"/>
                  <a:pt x="19602" y="15137"/>
                </a:cubicBezTo>
                <a:lnTo>
                  <a:pt x="20047" y="17007"/>
                </a:lnTo>
                <a:cubicBezTo>
                  <a:pt x="20047" y="17007"/>
                  <a:pt x="20047" y="18708"/>
                  <a:pt x="20381" y="18878"/>
                </a:cubicBezTo>
                <a:cubicBezTo>
                  <a:pt x="20715" y="19048"/>
                  <a:pt x="21383" y="19729"/>
                  <a:pt x="21383" y="20239"/>
                </a:cubicBezTo>
                <a:cubicBezTo>
                  <a:pt x="21383" y="20749"/>
                  <a:pt x="21495" y="21599"/>
                  <a:pt x="21495" y="21599"/>
                </a:cubicBezTo>
                <a:lnTo>
                  <a:pt x="117" y="21089"/>
                </a:lnTo>
                <a:close/>
              </a:path>
            </a:pathLst>
          </a:custGeom>
          <a:solidFill>
            <a:srgbClr val="0070C0"/>
          </a:solidFill>
          <a:ln w="25400" cap="flat" cmpd="sng">
            <a:solidFill>
              <a:srgbClr val="000000">
                <a:alpha val="0"/>
              </a:srgbClr>
            </a:solidFill>
            <a:prstDash val="solid"/>
            <a:miter lim="0"/>
          </a:ln>
          <a:effectLst/>
        </p:spPr>
        <p:txBody>
          <a:bodyPr lIns="0" tIns="0" rIns="0" bIns="0" anchor="ctr"/>
          <a:lstStyle/>
          <a:p>
            <a:endParaRPr lang="en-US">
              <a:latin typeface="微软雅黑" panose="020B0503020204020204" charset="-122"/>
              <a:ea typeface="微软雅黑" panose="020B0503020204020204" charset="-122"/>
              <a:cs typeface="+mn-ea"/>
              <a:sym typeface="+mn-lt"/>
            </a:endParaRPr>
          </a:p>
        </p:txBody>
      </p:sp>
      <p:sp>
        <p:nvSpPr>
          <p:cNvPr id="31" name="AutoShape 9"/>
          <p:cNvSpPr/>
          <p:nvPr>
            <p:custDataLst>
              <p:tags r:id="rId7"/>
            </p:custDataLst>
          </p:nvPr>
        </p:nvSpPr>
        <p:spPr bwMode="auto">
          <a:xfrm>
            <a:off x="8063305" y="895768"/>
            <a:ext cx="2262070" cy="23689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11" y="0"/>
                </a:moveTo>
                <a:lnTo>
                  <a:pt x="14734" y="3811"/>
                </a:lnTo>
                <a:lnTo>
                  <a:pt x="16576" y="2722"/>
                </a:lnTo>
                <a:cubicBezTo>
                  <a:pt x="16576" y="2722"/>
                  <a:pt x="16409" y="5808"/>
                  <a:pt x="15739" y="6171"/>
                </a:cubicBezTo>
                <a:cubicBezTo>
                  <a:pt x="15069" y="6534"/>
                  <a:pt x="17581" y="6352"/>
                  <a:pt x="17581" y="8168"/>
                </a:cubicBezTo>
                <a:cubicBezTo>
                  <a:pt x="17581" y="9983"/>
                  <a:pt x="17581" y="11072"/>
                  <a:pt x="16409" y="12705"/>
                </a:cubicBezTo>
                <a:cubicBezTo>
                  <a:pt x="15237" y="14339"/>
                  <a:pt x="17748" y="15973"/>
                  <a:pt x="17748" y="15973"/>
                </a:cubicBezTo>
                <a:lnTo>
                  <a:pt x="15739" y="16880"/>
                </a:lnTo>
                <a:lnTo>
                  <a:pt x="14065" y="16880"/>
                </a:lnTo>
                <a:cubicBezTo>
                  <a:pt x="14065" y="16880"/>
                  <a:pt x="13227" y="17788"/>
                  <a:pt x="15069" y="18151"/>
                </a:cubicBezTo>
                <a:cubicBezTo>
                  <a:pt x="16911" y="18514"/>
                  <a:pt x="17916" y="18332"/>
                  <a:pt x="18753" y="18695"/>
                </a:cubicBezTo>
                <a:cubicBezTo>
                  <a:pt x="19590" y="19058"/>
                  <a:pt x="20930" y="20510"/>
                  <a:pt x="20930" y="20510"/>
                </a:cubicBezTo>
                <a:lnTo>
                  <a:pt x="21599" y="21599"/>
                </a:lnTo>
                <a:lnTo>
                  <a:pt x="0" y="21418"/>
                </a:lnTo>
                <a:lnTo>
                  <a:pt x="167" y="18695"/>
                </a:lnTo>
                <a:lnTo>
                  <a:pt x="2511" y="16880"/>
                </a:lnTo>
                <a:lnTo>
                  <a:pt x="1841" y="15065"/>
                </a:lnTo>
                <a:lnTo>
                  <a:pt x="4186" y="14157"/>
                </a:lnTo>
                <a:lnTo>
                  <a:pt x="5693" y="12161"/>
                </a:lnTo>
                <a:lnTo>
                  <a:pt x="8037" y="10890"/>
                </a:lnTo>
                <a:lnTo>
                  <a:pt x="11553" y="9438"/>
                </a:lnTo>
                <a:lnTo>
                  <a:pt x="12223" y="7442"/>
                </a:lnTo>
                <a:lnTo>
                  <a:pt x="12223" y="5263"/>
                </a:lnTo>
                <a:lnTo>
                  <a:pt x="12223" y="4174"/>
                </a:lnTo>
                <a:lnTo>
                  <a:pt x="16911" y="0"/>
                </a:lnTo>
                <a:close/>
              </a:path>
            </a:pathLst>
          </a:custGeom>
          <a:solidFill>
            <a:srgbClr val="FFFFFF"/>
          </a:solidFill>
          <a:ln w="25400" cap="flat" cmpd="sng">
            <a:solidFill>
              <a:srgbClr val="FFFFFF">
                <a:alpha val="0"/>
              </a:srgbClr>
            </a:solidFill>
            <a:prstDash val="solid"/>
            <a:miter lim="0"/>
          </a:ln>
          <a:effectLst/>
        </p:spPr>
        <p:txBody>
          <a:bodyPr lIns="0" tIns="0" rIns="0" bIns="0" anchor="ctr"/>
          <a:lstStyle/>
          <a:p>
            <a:endParaRPr lang="en-US">
              <a:latin typeface="微软雅黑" panose="020B0503020204020204" charset="-122"/>
              <a:ea typeface="微软雅黑" panose="020B0503020204020204" charset="-122"/>
              <a:cs typeface="+mn-ea"/>
              <a:sym typeface="+mn-lt"/>
            </a:endParaRPr>
          </a:p>
        </p:txBody>
      </p:sp>
      <p:grpSp>
        <p:nvGrpSpPr>
          <p:cNvPr id="12" name="组合 11"/>
          <p:cNvGrpSpPr/>
          <p:nvPr>
            <p:custDataLst>
              <p:tags r:id="rId8"/>
            </p:custDataLst>
          </p:nvPr>
        </p:nvGrpSpPr>
        <p:grpSpPr>
          <a:xfrm>
            <a:off x="6840127" y="3191686"/>
            <a:ext cx="5351774" cy="3034914"/>
            <a:chOff x="6655885" y="3848276"/>
            <a:chExt cx="5536016" cy="3034914"/>
          </a:xfrm>
        </p:grpSpPr>
        <p:sp>
          <p:nvSpPr>
            <p:cNvPr id="35" name="任意多边形: 形状 34"/>
            <p:cNvSpPr/>
            <p:nvPr>
              <p:custDataLst>
                <p:tags r:id="rId9"/>
              </p:custDataLst>
            </p:nvPr>
          </p:nvSpPr>
          <p:spPr bwMode="auto">
            <a:xfrm>
              <a:off x="6655885" y="3848276"/>
              <a:ext cx="5536016" cy="3032285"/>
            </a:xfrm>
            <a:custGeom>
              <a:avLst/>
              <a:gdLst>
                <a:gd name="connsiteX0" fmla="*/ 4538886 w 5536016"/>
                <a:gd name="connsiteY0" fmla="*/ 61 h 3492916"/>
                <a:gd name="connsiteX1" fmla="*/ 5501383 w 5536016"/>
                <a:gd name="connsiteY1" fmla="*/ 281235 h 3492916"/>
                <a:gd name="connsiteX2" fmla="*/ 4996669 w 5536016"/>
                <a:gd name="connsiteY2" fmla="*/ 2193351 h 3492916"/>
                <a:gd name="connsiteX3" fmla="*/ 4794783 w 5536016"/>
                <a:gd name="connsiteY3" fmla="*/ 2434515 h 3492916"/>
                <a:gd name="connsiteX4" fmla="*/ 4365777 w 5536016"/>
                <a:gd name="connsiteY4" fmla="*/ 3072028 h 3492916"/>
                <a:gd name="connsiteX5" fmla="*/ 4138655 w 5536016"/>
                <a:gd name="connsiteY5" fmla="*/ 3278801 h 3492916"/>
                <a:gd name="connsiteX6" fmla="*/ 4039213 w 5536016"/>
                <a:gd name="connsiteY6" fmla="*/ 3452608 h 3492916"/>
                <a:gd name="connsiteX7" fmla="*/ 4017080 w 5536016"/>
                <a:gd name="connsiteY7" fmla="*/ 3492916 h 3492916"/>
                <a:gd name="connsiteX8" fmla="*/ 1638221 w 5536016"/>
                <a:gd name="connsiteY8" fmla="*/ 3492916 h 3492916"/>
                <a:gd name="connsiteX9" fmla="*/ 1582892 w 5536016"/>
                <a:gd name="connsiteY9" fmla="*/ 3410293 h 3492916"/>
                <a:gd name="connsiteX10" fmla="*/ 1488907 w 5536016"/>
                <a:gd name="connsiteY10" fmla="*/ 3261393 h 3492916"/>
                <a:gd name="connsiteX11" fmla="*/ 1135607 w 5536016"/>
                <a:gd name="connsiteY11" fmla="*/ 3003033 h 3492916"/>
                <a:gd name="connsiteX12" fmla="*/ 0 w 5536016"/>
                <a:gd name="connsiteY12" fmla="*/ 315626 h 3492916"/>
                <a:gd name="connsiteX13" fmla="*/ 970082 w 5536016"/>
                <a:gd name="connsiteY13" fmla="*/ 147279 h 3492916"/>
                <a:gd name="connsiteX14" fmla="*/ 2228882 w 5536016"/>
                <a:gd name="connsiteY14" fmla="*/ 146642 h 3492916"/>
                <a:gd name="connsiteX15" fmla="*/ 4261306 w 5536016"/>
                <a:gd name="connsiteY15" fmla="*/ 3769 h 3492916"/>
                <a:gd name="connsiteX16" fmla="*/ 4538886 w 5536016"/>
                <a:gd name="connsiteY16" fmla="*/ 61 h 349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36016" h="3492916">
                  <a:moveTo>
                    <a:pt x="4538886" y="61"/>
                  </a:moveTo>
                  <a:cubicBezTo>
                    <a:pt x="5817624" y="-4078"/>
                    <a:pt x="5501383" y="200431"/>
                    <a:pt x="5501383" y="281235"/>
                  </a:cubicBezTo>
                  <a:cubicBezTo>
                    <a:pt x="5501383" y="367426"/>
                    <a:pt x="5148083" y="2038377"/>
                    <a:pt x="4996669" y="2193351"/>
                  </a:cubicBezTo>
                  <a:cubicBezTo>
                    <a:pt x="4845255" y="2348536"/>
                    <a:pt x="4845255" y="2331128"/>
                    <a:pt x="4794783" y="2434515"/>
                  </a:cubicBezTo>
                  <a:cubicBezTo>
                    <a:pt x="4744312" y="2537901"/>
                    <a:pt x="4466719" y="3003033"/>
                    <a:pt x="4365777" y="3072028"/>
                  </a:cubicBezTo>
                  <a:cubicBezTo>
                    <a:pt x="4264833" y="3140811"/>
                    <a:pt x="4201609" y="3192610"/>
                    <a:pt x="4138655" y="3278801"/>
                  </a:cubicBezTo>
                  <a:cubicBezTo>
                    <a:pt x="4122849" y="3300296"/>
                    <a:pt x="4087336" y="3364872"/>
                    <a:pt x="4039213" y="3452608"/>
                  </a:cubicBezTo>
                  <a:lnTo>
                    <a:pt x="4017080" y="3492916"/>
                  </a:lnTo>
                  <a:lnTo>
                    <a:pt x="1638221" y="3492916"/>
                  </a:lnTo>
                  <a:lnTo>
                    <a:pt x="1582892" y="3410293"/>
                  </a:lnTo>
                  <a:cubicBezTo>
                    <a:pt x="1548791" y="3358331"/>
                    <a:pt x="1517263" y="3308787"/>
                    <a:pt x="1488907" y="3261393"/>
                  </a:cubicBezTo>
                  <a:cubicBezTo>
                    <a:pt x="1375210" y="3072028"/>
                    <a:pt x="1438435" y="3227001"/>
                    <a:pt x="1135607" y="3003033"/>
                  </a:cubicBezTo>
                  <a:cubicBezTo>
                    <a:pt x="832778" y="2779065"/>
                    <a:pt x="0" y="315626"/>
                    <a:pt x="0" y="315626"/>
                  </a:cubicBezTo>
                  <a:cubicBezTo>
                    <a:pt x="100943" y="-11728"/>
                    <a:pt x="717725" y="267861"/>
                    <a:pt x="970082" y="147279"/>
                  </a:cubicBezTo>
                  <a:cubicBezTo>
                    <a:pt x="1222439" y="26697"/>
                    <a:pt x="1415913" y="92932"/>
                    <a:pt x="2228882" y="146642"/>
                  </a:cubicBezTo>
                  <a:cubicBezTo>
                    <a:pt x="2607961" y="171692"/>
                    <a:pt x="3347394" y="24361"/>
                    <a:pt x="4261306" y="3769"/>
                  </a:cubicBezTo>
                  <a:cubicBezTo>
                    <a:pt x="4361299" y="1540"/>
                    <a:pt x="4453637" y="337"/>
                    <a:pt x="4538886" y="61"/>
                  </a:cubicBezTo>
                  <a:close/>
                </a:path>
              </a:pathLst>
            </a:custGeom>
            <a:solidFill>
              <a:srgbClr val="00B0F0">
                <a:alpha val="23000"/>
              </a:srgbClr>
            </a:solidFill>
            <a:ln w="25400" cap="flat" cmpd="sng">
              <a:solidFill>
                <a:srgbClr val="000000">
                  <a:alpha val="0"/>
                </a:srgbClr>
              </a:solidFill>
              <a:prstDash val="solid"/>
              <a:miter lim="0"/>
            </a:ln>
            <a:effectLst/>
          </p:spPr>
          <p:txBody>
            <a:bodyPr wrap="square" lIns="0" tIns="0" rIns="0" bIns="0" anchor="ctr">
              <a:noAutofit/>
            </a:bodyPr>
            <a:lstStyle/>
            <a:p>
              <a:pPr defTabSz="584200"/>
              <a:endParaRPr lang="en-US" sz="4000" dirty="0">
                <a:solidFill>
                  <a:srgbClr val="FFFFFF"/>
                </a:solidFill>
                <a:effectLst>
                  <a:outerShdw blurRad="38100" dist="38100" dir="2700000" algn="tl">
                    <a:srgbClr val="000000"/>
                  </a:outerShdw>
                </a:effectLst>
                <a:latin typeface="微软雅黑" panose="020B0503020204020204" charset="-122"/>
                <a:ea typeface="微软雅黑" panose="020B0503020204020204" charset="-122"/>
                <a:cs typeface="+mn-ea"/>
                <a:sym typeface="+mn-lt"/>
              </a:endParaRPr>
            </a:p>
          </p:txBody>
        </p:sp>
        <p:sp>
          <p:nvSpPr>
            <p:cNvPr id="32" name="任意多边形: 形状 31"/>
            <p:cNvSpPr/>
            <p:nvPr>
              <p:custDataLst>
                <p:tags r:id="rId10"/>
              </p:custDataLst>
            </p:nvPr>
          </p:nvSpPr>
          <p:spPr bwMode="auto">
            <a:xfrm>
              <a:off x="6840127" y="4850462"/>
              <a:ext cx="3947869" cy="2007537"/>
            </a:xfrm>
            <a:custGeom>
              <a:avLst/>
              <a:gdLst>
                <a:gd name="connsiteX0" fmla="*/ 0 w 3947869"/>
                <a:gd name="connsiteY0" fmla="*/ 0 h 2490730"/>
                <a:gd name="connsiteX1" fmla="*/ 1711840 w 3947869"/>
                <a:gd name="connsiteY1" fmla="*/ 662355 h 2490730"/>
                <a:gd name="connsiteX2" fmla="*/ 3947869 w 3947869"/>
                <a:gd name="connsiteY2" fmla="*/ 2148389 h 2490730"/>
                <a:gd name="connsiteX3" fmla="*/ 3741656 w 3947869"/>
                <a:gd name="connsiteY3" fmla="*/ 2475077 h 2490730"/>
                <a:gd name="connsiteX4" fmla="*/ 3731669 w 3947869"/>
                <a:gd name="connsiteY4" fmla="*/ 2490730 h 2490730"/>
                <a:gd name="connsiteX5" fmla="*/ 1547055 w 3947869"/>
                <a:gd name="connsiteY5" fmla="*/ 2490730 h 2490730"/>
                <a:gd name="connsiteX6" fmla="*/ 1523818 w 3947869"/>
                <a:gd name="connsiteY6" fmla="*/ 2451067 h 2490730"/>
                <a:gd name="connsiteX7" fmla="*/ 1328568 w 3947869"/>
                <a:gd name="connsiteY7" fmla="*/ 2184130 h 2490730"/>
                <a:gd name="connsiteX8" fmla="*/ 855920 w 3947869"/>
                <a:gd name="connsiteY8" fmla="*/ 1933615 h 2490730"/>
                <a:gd name="connsiteX9" fmla="*/ 0 w 3947869"/>
                <a:gd name="connsiteY9" fmla="*/ 0 h 249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7869" h="2490730">
                  <a:moveTo>
                    <a:pt x="0" y="0"/>
                  </a:moveTo>
                  <a:cubicBezTo>
                    <a:pt x="0" y="0"/>
                    <a:pt x="1137023" y="250516"/>
                    <a:pt x="1711840" y="662355"/>
                  </a:cubicBezTo>
                  <a:cubicBezTo>
                    <a:pt x="2286840" y="1074195"/>
                    <a:pt x="3947869" y="2148389"/>
                    <a:pt x="3947869" y="2148389"/>
                  </a:cubicBezTo>
                  <a:cubicBezTo>
                    <a:pt x="3947869" y="2148389"/>
                    <a:pt x="3858014" y="2291909"/>
                    <a:pt x="3741656" y="2475077"/>
                  </a:cubicBezTo>
                  <a:lnTo>
                    <a:pt x="3731669" y="2490730"/>
                  </a:lnTo>
                  <a:lnTo>
                    <a:pt x="1547055" y="2490730"/>
                  </a:lnTo>
                  <a:lnTo>
                    <a:pt x="1523818" y="2451067"/>
                  </a:lnTo>
                  <a:cubicBezTo>
                    <a:pt x="1439439" y="2309228"/>
                    <a:pt x="1366950" y="2197594"/>
                    <a:pt x="1328568" y="2184130"/>
                  </a:cubicBezTo>
                  <a:cubicBezTo>
                    <a:pt x="1226398" y="2148389"/>
                    <a:pt x="907096" y="1987227"/>
                    <a:pt x="855920" y="1933615"/>
                  </a:cubicBezTo>
                  <a:cubicBezTo>
                    <a:pt x="804744" y="1879840"/>
                    <a:pt x="0" y="0"/>
                    <a:pt x="0" y="0"/>
                  </a:cubicBezTo>
                  <a:close/>
                </a:path>
              </a:pathLst>
            </a:custGeom>
            <a:solidFill>
              <a:srgbClr val="FFFFFF">
                <a:alpha val="20000"/>
              </a:srgbClr>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sp>
          <p:nvSpPr>
            <p:cNvPr id="23" name="任意多边形: 形状 22"/>
            <p:cNvSpPr/>
            <p:nvPr>
              <p:custDataLst>
                <p:tags r:id="rId11"/>
              </p:custDataLst>
            </p:nvPr>
          </p:nvSpPr>
          <p:spPr bwMode="auto">
            <a:xfrm>
              <a:off x="9079600" y="4252814"/>
              <a:ext cx="2992899" cy="2630376"/>
            </a:xfrm>
            <a:custGeom>
              <a:avLst/>
              <a:gdLst>
                <a:gd name="connsiteX0" fmla="*/ 2983046 w 2992899"/>
                <a:gd name="connsiteY0" fmla="*/ 1483 h 3088378"/>
                <a:gd name="connsiteX1" fmla="*/ 2991650 w 2992899"/>
                <a:gd name="connsiteY1" fmla="*/ 31950 h 3088378"/>
                <a:gd name="connsiteX2" fmla="*/ 2611510 w 2992899"/>
                <a:gd name="connsiteY2" fmla="*/ 1681240 h 3088378"/>
                <a:gd name="connsiteX3" fmla="*/ 2440986 w 2992899"/>
                <a:gd name="connsiteY3" fmla="*/ 1860450 h 3088378"/>
                <a:gd name="connsiteX4" fmla="*/ 2021433 w 2992899"/>
                <a:gd name="connsiteY4" fmla="*/ 2452083 h 3088378"/>
                <a:gd name="connsiteX5" fmla="*/ 1824687 w 2992899"/>
                <a:gd name="connsiteY5" fmla="*/ 2685095 h 3088378"/>
                <a:gd name="connsiteX6" fmla="*/ 1589447 w 2992899"/>
                <a:gd name="connsiteY6" fmla="*/ 3067778 h 3088378"/>
                <a:gd name="connsiteX7" fmla="*/ 1578202 w 2992899"/>
                <a:gd name="connsiteY7" fmla="*/ 3088378 h 3088378"/>
                <a:gd name="connsiteX8" fmla="*/ 883588 w 2992899"/>
                <a:gd name="connsiteY8" fmla="*/ 3088378 h 3088378"/>
                <a:gd name="connsiteX9" fmla="*/ 913412 w 2992899"/>
                <a:gd name="connsiteY9" fmla="*/ 3053342 h 3088378"/>
                <a:gd name="connsiteX10" fmla="*/ 946167 w 2992899"/>
                <a:gd name="connsiteY10" fmla="*/ 2936109 h 3088378"/>
                <a:gd name="connsiteX11" fmla="*/ 378182 w 2992899"/>
                <a:gd name="connsiteY11" fmla="*/ 3077108 h 3088378"/>
                <a:gd name="connsiteX12" fmla="*/ 345602 w 2992899"/>
                <a:gd name="connsiteY12" fmla="*/ 3088378 h 3088378"/>
                <a:gd name="connsiteX13" fmla="*/ 34695 w 2992899"/>
                <a:gd name="connsiteY13" fmla="*/ 3088378 h 3088378"/>
                <a:gd name="connsiteX14" fmla="*/ 31340 w 2992899"/>
                <a:gd name="connsiteY14" fmla="*/ 3086064 h 3088378"/>
                <a:gd name="connsiteX15" fmla="*/ 106900 w 2992899"/>
                <a:gd name="connsiteY15" fmla="*/ 2702896 h 3088378"/>
                <a:gd name="connsiteX16" fmla="*/ 1365720 w 2992899"/>
                <a:gd name="connsiteY16" fmla="*/ 1914253 h 3088378"/>
                <a:gd name="connsiteX17" fmla="*/ 2440986 w 2992899"/>
                <a:gd name="connsiteY17" fmla="*/ 982002 h 3088378"/>
                <a:gd name="connsiteX18" fmla="*/ 2983046 w 2992899"/>
                <a:gd name="connsiteY18" fmla="*/ 1483 h 308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2899" h="3088378">
                  <a:moveTo>
                    <a:pt x="2983046" y="1483"/>
                  </a:moveTo>
                  <a:cubicBezTo>
                    <a:pt x="2991650" y="-3880"/>
                    <a:pt x="2994928" y="5074"/>
                    <a:pt x="2991650" y="31950"/>
                  </a:cubicBezTo>
                  <a:cubicBezTo>
                    <a:pt x="2965428" y="247162"/>
                    <a:pt x="2650763" y="1609436"/>
                    <a:pt x="2611510" y="1681240"/>
                  </a:cubicBezTo>
                  <a:cubicBezTo>
                    <a:pt x="2572097" y="1752844"/>
                    <a:pt x="2493431" y="1788646"/>
                    <a:pt x="2440986" y="1860450"/>
                  </a:cubicBezTo>
                  <a:cubicBezTo>
                    <a:pt x="2388542" y="1932054"/>
                    <a:pt x="2113130" y="2308675"/>
                    <a:pt x="2021433" y="2452083"/>
                  </a:cubicBezTo>
                  <a:cubicBezTo>
                    <a:pt x="1929575" y="2595490"/>
                    <a:pt x="1903353" y="2631292"/>
                    <a:pt x="1824687" y="2685095"/>
                  </a:cubicBezTo>
                  <a:cubicBezTo>
                    <a:pt x="1775521" y="2718722"/>
                    <a:pt x="1710958" y="2843370"/>
                    <a:pt x="1589447" y="3067778"/>
                  </a:cubicBezTo>
                  <a:lnTo>
                    <a:pt x="1578202" y="3088378"/>
                  </a:lnTo>
                  <a:lnTo>
                    <a:pt x="883588" y="3088378"/>
                  </a:lnTo>
                  <a:lnTo>
                    <a:pt x="913412" y="3053342"/>
                  </a:lnTo>
                  <a:cubicBezTo>
                    <a:pt x="944962" y="3010246"/>
                    <a:pt x="958474" y="2969711"/>
                    <a:pt x="946167" y="2936109"/>
                  </a:cubicBezTo>
                  <a:cubicBezTo>
                    <a:pt x="896940" y="2801552"/>
                    <a:pt x="619135" y="2979649"/>
                    <a:pt x="378182" y="3077108"/>
                  </a:cubicBezTo>
                  <a:lnTo>
                    <a:pt x="345602" y="3088378"/>
                  </a:lnTo>
                  <a:lnTo>
                    <a:pt x="34695" y="3088378"/>
                  </a:lnTo>
                  <a:lnTo>
                    <a:pt x="31340" y="3086064"/>
                  </a:lnTo>
                  <a:cubicBezTo>
                    <a:pt x="-43013" y="2998675"/>
                    <a:pt x="28233" y="2810452"/>
                    <a:pt x="106900" y="2702896"/>
                  </a:cubicBezTo>
                  <a:cubicBezTo>
                    <a:pt x="211788" y="2559489"/>
                    <a:pt x="1142913" y="2021859"/>
                    <a:pt x="1365720" y="1914253"/>
                  </a:cubicBezTo>
                  <a:cubicBezTo>
                    <a:pt x="1588688" y="1806647"/>
                    <a:pt x="2257432" y="1215015"/>
                    <a:pt x="2440986" y="982002"/>
                  </a:cubicBezTo>
                  <a:cubicBezTo>
                    <a:pt x="2601597" y="778116"/>
                    <a:pt x="2922817" y="39028"/>
                    <a:pt x="2983046" y="1483"/>
                  </a:cubicBezTo>
                  <a:close/>
                </a:path>
              </a:pathLst>
            </a:custGeom>
            <a:solidFill>
              <a:srgbClr val="0070C0">
                <a:alpha val="10000"/>
              </a:srgbClr>
            </a:solidFill>
            <a:ln w="25400" cap="flat" cmpd="sng">
              <a:solidFill>
                <a:srgbClr val="000000">
                  <a:alpha val="0"/>
                </a:srgbClr>
              </a:solidFill>
              <a:prstDash val="solid"/>
              <a:miter lim="0"/>
            </a:ln>
            <a:effectLst/>
          </p:spPr>
          <p:txBody>
            <a:bodyPr wrap="square" lIns="0" tIns="0" rIns="0" bIns="0" anchor="ctr">
              <a:noAutofit/>
            </a:bodyPr>
            <a:lstStyle/>
            <a:p>
              <a:endParaRPr lang="en-US">
                <a:latin typeface="微软雅黑" panose="020B0503020204020204" charset="-122"/>
                <a:ea typeface="微软雅黑" panose="020B0503020204020204" charset="-122"/>
                <a:cs typeface="+mn-ea"/>
                <a:sym typeface="+mn-lt"/>
              </a:endParaRPr>
            </a:p>
          </p:txBody>
        </p:sp>
      </p:grpSp>
      <p:sp>
        <p:nvSpPr>
          <p:cNvPr id="10" name="文本框 9"/>
          <p:cNvSpPr txBox="1"/>
          <p:nvPr>
            <p:custDataLst>
              <p:tags r:id="rId12"/>
            </p:custDataLst>
          </p:nvPr>
        </p:nvSpPr>
        <p:spPr>
          <a:xfrm>
            <a:off x="6405880" y="2241550"/>
            <a:ext cx="1657350" cy="645795"/>
          </a:xfrm>
          <a:prstGeom prst="rect">
            <a:avLst/>
          </a:prstGeom>
          <a:noFill/>
        </p:spPr>
        <p:txBody>
          <a:bodyPr wrap="square" lIns="90000" tIns="46800" rIns="90000" bIns="46800" rtlCol="0">
            <a:normAutofit/>
          </a:bodyPr>
          <a:lstStyle/>
          <a:p>
            <a:pPr algn="ctr">
              <a:lnSpc>
                <a:spcPct val="120000"/>
              </a:lnSpc>
            </a:pP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 本质</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42" name="文本框 41"/>
          <p:cNvSpPr txBox="1"/>
          <p:nvPr>
            <p:custDataLst>
              <p:tags r:id="rId13"/>
            </p:custDataLst>
          </p:nvPr>
        </p:nvSpPr>
        <p:spPr>
          <a:xfrm>
            <a:off x="6917272" y="4194348"/>
            <a:ext cx="774571" cy="429861"/>
          </a:xfrm>
          <a:prstGeom prst="rect">
            <a:avLst/>
          </a:prstGeom>
          <a:noFill/>
        </p:spPr>
        <p:txBody>
          <a:bodyPr wrap="square" lIns="90000" tIns="46800" rIns="90000" bIns="46800" rtlCol="0">
            <a:normAutofit fontScale="90000"/>
          </a:bodyPr>
          <a:lstStyle/>
          <a:p>
            <a:pPr algn="ctr">
              <a:lnSpc>
                <a:spcPct val="120000"/>
              </a:lnSpc>
            </a:pPr>
            <a:r>
              <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rPr>
              <a:t>使命</a:t>
            </a:r>
            <a:endParaRPr kumimoji="1" lang="zh-CN" altLang="en-US" sz="20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64" name="文本框 63"/>
          <p:cNvSpPr txBox="1"/>
          <p:nvPr>
            <p:custDataLst>
              <p:tags r:id="rId14"/>
            </p:custDataLst>
          </p:nvPr>
        </p:nvSpPr>
        <p:spPr>
          <a:xfrm>
            <a:off x="476352" y="1437919"/>
            <a:ext cx="5277350" cy="429861"/>
          </a:xfrm>
          <a:prstGeom prst="rect">
            <a:avLst/>
          </a:prstGeom>
          <a:noFill/>
        </p:spPr>
        <p:txBody>
          <a:bodyPr wrap="square" bIns="0" rtlCol="0">
            <a:normAutofit/>
          </a:bodyPr>
          <a:lstStyle/>
          <a:p>
            <a:pPr>
              <a:lnSpc>
                <a:spcPct val="120000"/>
              </a:lnSpc>
            </a:pPr>
            <a:r>
              <a:rPr kumimoji="1" lang="zh-CN" altLang="en-US" sz="2000" b="1" spc="300">
                <a:solidFill>
                  <a:srgbClr val="2196F3"/>
                </a:solidFill>
                <a:latin typeface="微软雅黑" panose="020B0503020204020204" charset="-122"/>
                <a:ea typeface="微软雅黑" panose="020B0503020204020204" charset="-122"/>
                <a:cs typeface="+mn-ea"/>
                <a:sym typeface="+mn-lt"/>
              </a:rPr>
              <a:t> 基本的要素</a:t>
            </a:r>
            <a:endParaRPr kumimoji="1" lang="zh-CN" altLang="en-US" sz="2000" b="1" spc="300">
              <a:solidFill>
                <a:srgbClr val="2196F3"/>
              </a:solidFill>
              <a:latin typeface="微软雅黑" panose="020B0503020204020204" charset="-122"/>
              <a:ea typeface="微软雅黑" panose="020B0503020204020204" charset="-122"/>
              <a:cs typeface="+mn-ea"/>
              <a:sym typeface="+mn-lt"/>
            </a:endParaRPr>
          </a:p>
        </p:txBody>
      </p:sp>
      <p:sp>
        <p:nvSpPr>
          <p:cNvPr id="65" name="文本框 64"/>
          <p:cNvSpPr txBox="1"/>
          <p:nvPr>
            <p:custDataLst>
              <p:tags r:id="rId15"/>
            </p:custDataLst>
          </p:nvPr>
        </p:nvSpPr>
        <p:spPr>
          <a:xfrm>
            <a:off x="476352" y="3638693"/>
            <a:ext cx="5277351" cy="429861"/>
          </a:xfrm>
          <a:prstGeom prst="rect">
            <a:avLst/>
          </a:prstGeom>
          <a:noFill/>
        </p:spPr>
        <p:txBody>
          <a:bodyPr wrap="square" bIns="0" rtlCol="0">
            <a:normAutofit/>
          </a:bodyPr>
          <a:lstStyle>
            <a:defPPr>
              <a:defRPr lang="en-US"/>
            </a:defPPr>
            <a:lvl1pPr>
              <a:defRPr kumimoji="1" b="1">
                <a:solidFill>
                  <a:srgbClr val="2196F3"/>
                </a:solidFill>
              </a:defRPr>
            </a:lvl1pPr>
          </a:lstStyle>
          <a:p>
            <a:pPr>
              <a:lnSpc>
                <a:spcPct val="120000"/>
              </a:lnSpc>
            </a:pPr>
            <a:r>
              <a:rPr lang="zh-CN" altLang="en-US" sz="2000" spc="300">
                <a:latin typeface="微软雅黑" panose="020B0503020204020204" charset="-122"/>
                <a:ea typeface="微软雅黑" panose="020B0503020204020204" charset="-122"/>
                <a:cs typeface="+mn-ea"/>
                <a:sym typeface="+mn-lt"/>
              </a:rPr>
              <a:t>执行</a:t>
            </a:r>
            <a:r>
              <a:rPr lang="zh-CN" altLang="en-US" sz="2000" spc="300">
                <a:latin typeface="微软雅黑" panose="020B0503020204020204" charset="-122"/>
                <a:ea typeface="微软雅黑" panose="020B0503020204020204" charset="-122"/>
                <a:cs typeface="+mn-ea"/>
                <a:sym typeface="+mn-lt"/>
              </a:rPr>
              <a:t>责任</a:t>
            </a:r>
            <a:endParaRPr lang="zh-CN" altLang="en-US" sz="2000" spc="300">
              <a:latin typeface="微软雅黑" panose="020B0503020204020204" charset="-122"/>
              <a:ea typeface="微软雅黑" panose="020B0503020204020204" charset="-122"/>
              <a:cs typeface="+mn-ea"/>
              <a:sym typeface="+mn-lt"/>
            </a:endParaRPr>
          </a:p>
        </p:txBody>
      </p:sp>
      <p:sp>
        <p:nvSpPr>
          <p:cNvPr id="66" name="矩形 65"/>
          <p:cNvSpPr/>
          <p:nvPr>
            <p:custDataLst>
              <p:tags r:id="rId16"/>
            </p:custDataLst>
          </p:nvPr>
        </p:nvSpPr>
        <p:spPr>
          <a:xfrm>
            <a:off x="476352" y="1901200"/>
            <a:ext cx="5277351" cy="1023357"/>
          </a:xfrm>
          <a:prstGeom prst="rect">
            <a:avLst/>
          </a:prstGeom>
        </p:spPr>
        <p:txBody>
          <a:bodyPr wrap="square" tIns="0"/>
          <a:lstStyle/>
          <a:p>
            <a:pPr>
              <a:lnSpc>
                <a:spcPct val="150000"/>
              </a:lnSpc>
            </a:pPr>
            <a:r>
              <a:rPr lang="zh-CN" altLang="en-US" sz="1400" b="1" spc="150">
                <a:latin typeface="微软雅黑" panose="020B0503020204020204" charset="-122"/>
                <a:ea typeface="微软雅黑" panose="020B0503020204020204" charset="-122"/>
                <a:cs typeface="+mn-ea"/>
                <a:sym typeface="+mn-lt"/>
              </a:rPr>
              <a:t>我们知道一个HTTP事务（Transaction）具有非常清晰的界定，即</a:t>
            </a:r>
            <a:r>
              <a:rPr lang="zh-CN" altLang="en-US" sz="1400" b="1" spc="150">
                <a:solidFill>
                  <a:srgbClr val="F67208"/>
                </a:solidFill>
                <a:latin typeface="微软雅黑" panose="020B0503020204020204" charset="-122"/>
                <a:ea typeface="微软雅黑" panose="020B0503020204020204" charset="-122"/>
                <a:cs typeface="+mn-ea"/>
                <a:sym typeface="+mn-lt"/>
              </a:rPr>
              <a:t>接收请求、发送响应</a:t>
            </a:r>
            <a:r>
              <a:rPr lang="zh-CN" altLang="en-US" sz="1400" b="1" spc="150">
                <a:latin typeface="微软雅黑" panose="020B0503020204020204" charset="-122"/>
                <a:ea typeface="微软雅黑" panose="020B0503020204020204" charset="-122"/>
                <a:cs typeface="+mn-ea"/>
                <a:sym typeface="+mn-lt"/>
              </a:rPr>
              <a:t>，</a:t>
            </a:r>
            <a:endParaRPr lang="zh-CN" altLang="en-US" sz="1400" b="1" spc="150">
              <a:latin typeface="微软雅黑" panose="020B0503020204020204" charset="-122"/>
              <a:ea typeface="微软雅黑" panose="020B0503020204020204" charset="-122"/>
              <a:cs typeface="+mn-ea"/>
              <a:sym typeface="+mn-lt"/>
            </a:endParaRPr>
          </a:p>
          <a:p>
            <a:pPr>
              <a:lnSpc>
                <a:spcPct val="150000"/>
              </a:lnSpc>
            </a:pPr>
            <a:r>
              <a:rPr lang="zh-CN" altLang="en-US" sz="1400" b="1" spc="150">
                <a:latin typeface="微软雅黑" panose="020B0503020204020204" charset="-122"/>
                <a:ea typeface="微软雅黑" panose="020B0503020204020204" charset="-122"/>
                <a:cs typeface="+mn-ea"/>
                <a:sym typeface="+mn-lt"/>
              </a:rPr>
              <a:t>所以</a:t>
            </a:r>
            <a:r>
              <a:rPr lang="zh-CN" altLang="en-US" sz="1400" b="1" spc="150">
                <a:solidFill>
                  <a:srgbClr val="F67208"/>
                </a:solidFill>
                <a:latin typeface="微软雅黑" panose="020B0503020204020204" charset="-122"/>
                <a:ea typeface="微软雅黑" panose="020B0503020204020204" charset="-122"/>
                <a:cs typeface="+mn-ea"/>
                <a:sym typeface="+mn-lt"/>
              </a:rPr>
              <a:t>请求</a:t>
            </a:r>
            <a:r>
              <a:rPr lang="zh-CN" altLang="en-US" sz="1400" b="1" spc="150">
                <a:latin typeface="微软雅黑" panose="020B0503020204020204" charset="-122"/>
                <a:ea typeface="微软雅黑" panose="020B0503020204020204" charset="-122"/>
                <a:cs typeface="+mn-ea"/>
                <a:sym typeface="+mn-lt"/>
              </a:rPr>
              <a:t>和</a:t>
            </a:r>
            <a:r>
              <a:rPr lang="zh-CN" altLang="en-US" sz="1400" b="1" spc="150">
                <a:solidFill>
                  <a:srgbClr val="F67208"/>
                </a:solidFill>
                <a:latin typeface="微软雅黑" panose="020B0503020204020204" charset="-122"/>
                <a:ea typeface="微软雅黑" panose="020B0503020204020204" charset="-122"/>
                <a:cs typeface="+mn-ea"/>
                <a:sym typeface="+mn-lt"/>
              </a:rPr>
              <a:t>响应</a:t>
            </a:r>
            <a:r>
              <a:rPr lang="zh-CN" altLang="en-US" sz="1400" b="1" spc="150">
                <a:latin typeface="微软雅黑" panose="020B0503020204020204" charset="-122"/>
                <a:ea typeface="微软雅黑" panose="020B0503020204020204" charset="-122"/>
                <a:cs typeface="+mn-ea"/>
                <a:sym typeface="+mn-lt"/>
              </a:rPr>
              <a:t>是两个基本的要素，也是HttpContext承载的最核心的上下文信息</a:t>
            </a:r>
            <a:endParaRPr lang="zh-CN" altLang="en-US" sz="1400" b="1" spc="150">
              <a:latin typeface="微软雅黑" panose="020B0503020204020204" charset="-122"/>
              <a:ea typeface="微软雅黑" panose="020B0503020204020204" charset="-122"/>
              <a:cs typeface="+mn-ea"/>
              <a:sym typeface="+mn-lt"/>
            </a:endParaRPr>
          </a:p>
        </p:txBody>
      </p:sp>
      <p:sp>
        <p:nvSpPr>
          <p:cNvPr id="67" name="矩形 66"/>
          <p:cNvSpPr/>
          <p:nvPr>
            <p:custDataLst>
              <p:tags r:id="rId17"/>
            </p:custDataLst>
          </p:nvPr>
        </p:nvSpPr>
        <p:spPr>
          <a:xfrm>
            <a:off x="476250" y="4068445"/>
            <a:ext cx="6157595" cy="1744980"/>
          </a:xfrm>
          <a:prstGeom prst="rect">
            <a:avLst/>
          </a:prstGeom>
        </p:spPr>
        <p:txBody>
          <a:bodyPr wrap="square" tIns="0"/>
          <a:lstStyle/>
          <a:p>
            <a:pPr>
              <a:lnSpc>
                <a:spcPct val="150000"/>
              </a:lnSpc>
            </a:pPr>
            <a:r>
              <a:rPr lang="zh-CN" altLang="en-US" sz="1400" b="1" spc="150">
                <a:latin typeface="微软雅黑" panose="020B0503020204020204" charset="-122"/>
                <a:ea typeface="微软雅黑" panose="020B0503020204020204" charset="-122"/>
                <a:cs typeface="+mn-ea"/>
                <a:sym typeface="+mn-lt"/>
              </a:rPr>
              <a:t>对于由一个服务器和多个中间件构建的管道来说，</a:t>
            </a:r>
            <a:endParaRPr lang="zh-CN" altLang="en-US" sz="1400" b="1" spc="150">
              <a:latin typeface="微软雅黑" panose="020B0503020204020204" charset="-122"/>
              <a:ea typeface="微软雅黑" panose="020B0503020204020204" charset="-122"/>
              <a:cs typeface="+mn-ea"/>
              <a:sym typeface="+mn-lt"/>
            </a:endParaRPr>
          </a:p>
          <a:p>
            <a:pPr>
              <a:lnSpc>
                <a:spcPct val="150000"/>
              </a:lnSpc>
            </a:pPr>
            <a:r>
              <a:rPr lang="zh-CN" altLang="en-US" sz="1400" b="1" spc="150">
                <a:latin typeface="微软雅黑" panose="020B0503020204020204" charset="-122"/>
                <a:ea typeface="微软雅黑" panose="020B0503020204020204" charset="-122"/>
                <a:cs typeface="+mn-ea"/>
                <a:sym typeface="+mn-lt"/>
              </a:rPr>
              <a:t>面向传输层的服务器负责请求的监听、接收和最终的响应</a:t>
            </a:r>
            <a:endParaRPr lang="zh-CN" altLang="en-US" sz="1400" b="1" spc="150">
              <a:latin typeface="微软雅黑" panose="020B0503020204020204" charset="-122"/>
              <a:ea typeface="微软雅黑" panose="020B0503020204020204" charset="-122"/>
              <a:cs typeface="+mn-ea"/>
              <a:sym typeface="+mn-lt"/>
            </a:endParaRPr>
          </a:p>
          <a:p>
            <a:pPr>
              <a:lnSpc>
                <a:spcPct val="150000"/>
              </a:lnSpc>
            </a:pPr>
            <a:r>
              <a:rPr lang="zh-CN" altLang="en-US" sz="1400" b="1" spc="150">
                <a:latin typeface="微软雅黑" panose="020B0503020204020204" charset="-122"/>
                <a:ea typeface="微软雅黑" panose="020B0503020204020204" charset="-122"/>
                <a:cs typeface="+mn-ea"/>
                <a:sym typeface="+mn-lt"/>
              </a:rPr>
              <a:t>接受过请求，并自身完成了处理，继续分发给后续中间件进行处理。</a:t>
            </a:r>
            <a:endParaRPr lang="zh-CN" altLang="en-US" sz="1400" b="1" spc="150">
              <a:latin typeface="微软雅黑" panose="020B0503020204020204" charset="-122"/>
              <a:ea typeface="微软雅黑" panose="020B0503020204020204" charset="-122"/>
              <a:cs typeface="+mn-ea"/>
              <a:sym typeface="+mn-lt"/>
            </a:endParaRPr>
          </a:p>
          <a:p>
            <a:pPr>
              <a:lnSpc>
                <a:spcPct val="150000"/>
              </a:lnSpc>
            </a:pPr>
            <a:r>
              <a:rPr lang="zh-CN" altLang="en-US" sz="1400" b="1" spc="150">
                <a:latin typeface="微软雅黑" panose="020B0503020204020204" charset="-122"/>
                <a:ea typeface="微软雅黑" panose="020B0503020204020204" charset="-122"/>
                <a:cs typeface="+mn-ea"/>
                <a:sym typeface="+mn-lt"/>
              </a:rPr>
              <a:t>请求在服务器与中间件之间，</a:t>
            </a:r>
            <a:endParaRPr lang="zh-CN" altLang="en-US" sz="1400" b="1" spc="150">
              <a:latin typeface="微软雅黑" panose="020B0503020204020204" charset="-122"/>
              <a:ea typeface="微软雅黑" panose="020B0503020204020204" charset="-122"/>
              <a:cs typeface="+mn-ea"/>
              <a:sym typeface="+mn-lt"/>
            </a:endParaRPr>
          </a:p>
          <a:p>
            <a:pPr>
              <a:lnSpc>
                <a:spcPct val="150000"/>
              </a:lnSpc>
            </a:pPr>
            <a:r>
              <a:rPr lang="zh-CN" altLang="en-US" sz="1400" b="1" spc="150">
                <a:latin typeface="微软雅黑" panose="020B0503020204020204" charset="-122"/>
                <a:ea typeface="微软雅黑" panose="020B0503020204020204" charset="-122"/>
                <a:cs typeface="+mn-ea"/>
                <a:sym typeface="+mn-lt"/>
              </a:rPr>
              <a:t>以及在中间件之间的分发是通过</a:t>
            </a:r>
            <a:r>
              <a:rPr lang="zh-CN" altLang="en-US" sz="1400" b="1" spc="150">
                <a:solidFill>
                  <a:srgbClr val="F67208"/>
                </a:solidFill>
                <a:latin typeface="微软雅黑" panose="020B0503020204020204" charset="-122"/>
                <a:ea typeface="微软雅黑" panose="020B0503020204020204" charset="-122"/>
                <a:cs typeface="+mn-ea"/>
                <a:sym typeface="+mn-lt"/>
              </a:rPr>
              <a:t>共享上下文</a:t>
            </a:r>
            <a:r>
              <a:rPr lang="zh-CN" altLang="en-US" sz="1400" b="1" spc="150">
                <a:latin typeface="微软雅黑" panose="020B0503020204020204" charset="-122"/>
                <a:ea typeface="微软雅黑" panose="020B0503020204020204" charset="-122"/>
                <a:cs typeface="+mn-ea"/>
                <a:sym typeface="+mn-lt"/>
              </a:rPr>
              <a:t>的方式实现的。</a:t>
            </a:r>
            <a:endParaRPr lang="zh-CN" altLang="en-US" sz="1400" b="1" spc="150">
              <a:latin typeface="微软雅黑" panose="020B0503020204020204" charset="-122"/>
              <a:ea typeface="微软雅黑" panose="020B0503020204020204" charset="-122"/>
              <a:cs typeface="+mn-ea"/>
              <a:sym typeface="+mn-lt"/>
            </a:endParaRPr>
          </a:p>
        </p:txBody>
      </p:sp>
      <p:sp>
        <p:nvSpPr>
          <p:cNvPr id="20" name="TextBox 5"/>
          <p:cNvSpPr txBox="1"/>
          <p:nvPr>
            <p:custDataLst>
              <p:tags r:id="rId18"/>
            </p:custDataLst>
          </p:nvPr>
        </p:nvSpPr>
        <p:spPr>
          <a:xfrm>
            <a:off x="476182" y="360237"/>
            <a:ext cx="7030788" cy="564898"/>
          </a:xfrm>
          <a:prstGeom prst="rect">
            <a:avLst/>
          </a:prstGeom>
          <a:noFill/>
        </p:spPr>
        <p:txBody>
          <a:bodyPr wrap="square" rtlCol="0">
            <a:normAutofit lnSpcReduction="10000"/>
          </a:bodyPr>
          <a:lstStyle/>
          <a:p>
            <a:pPr>
              <a:lnSpc>
                <a:spcPct val="120000"/>
              </a:lnSpc>
            </a:pPr>
            <a:r>
              <a:rPr lang="zh-CN" altLang="en-US" sz="2800" b="1" spc="150">
                <a:latin typeface="微软雅黑" panose="020B0503020204020204" charset="-122"/>
                <a:ea typeface="微软雅黑" panose="020B0503020204020204" charset="-122"/>
                <a:cs typeface="+mn-ea"/>
                <a:sym typeface="+mn-lt"/>
              </a:rPr>
              <a:t>最核心的上下文信息</a:t>
            </a:r>
            <a:endParaRPr lang="zh-CN" altLang="en-US" sz="2800" b="1" spc="150">
              <a:latin typeface="微软雅黑" panose="020B0503020204020204" charset="-122"/>
              <a:ea typeface="微软雅黑" panose="020B0503020204020204" charset="-122"/>
              <a:cs typeface="+mn-ea"/>
              <a:sym typeface="+mn-lt"/>
            </a:endParaRPr>
          </a:p>
          <a:p>
            <a:pPr>
              <a:lnSpc>
                <a:spcPct val="120000"/>
              </a:lnSpc>
            </a:pPr>
            <a:endParaRPr lang="zh-CN" altLang="en-US" sz="2800" b="1" spc="30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
        <p:nvSpPr>
          <p:cNvPr id="21" name="文本框 20"/>
          <p:cNvSpPr txBox="1"/>
          <p:nvPr>
            <p:custDataLst>
              <p:tags r:id="rId19"/>
            </p:custDataLst>
          </p:nvPr>
        </p:nvSpPr>
        <p:spPr>
          <a:xfrm>
            <a:off x="487612" y="925055"/>
            <a:ext cx="7030788" cy="327077"/>
          </a:xfrm>
          <a:prstGeom prst="rect">
            <a:avLst/>
          </a:prstGeom>
          <a:noFill/>
        </p:spPr>
        <p:txBody>
          <a:bodyPr wrap="square" rtlCol="0">
            <a:normAutofit lnSpcReduction="10000"/>
          </a:bodyPr>
          <a:lstStyle/>
          <a:p>
            <a:pPr>
              <a:lnSpc>
                <a:spcPct val="120000"/>
              </a:lnSpc>
            </a:pPr>
            <a:r>
              <a:rPr lang="en-US" altLang="zh-CN" sz="1400" spc="150">
                <a:solidFill>
                  <a:srgbClr val="222222">
                    <a:lumMod val="90000"/>
                    <a:lumOff val="10000"/>
                  </a:srgbClr>
                </a:solidFill>
                <a:latin typeface="微软雅黑" panose="020B0503020204020204" charset="-122"/>
                <a:ea typeface="微软雅黑" panose="020B0503020204020204" charset="-122"/>
                <a:cs typeface="+mn-ea"/>
                <a:sym typeface="+mn-lt"/>
              </a:rPr>
              <a:t>HttpContext</a:t>
            </a:r>
            <a:endParaRPr lang="en-US" altLang="zh-CN" sz="1400" spc="150">
              <a:solidFill>
                <a:srgbClr val="222222">
                  <a:lumMod val="90000"/>
                  <a:lumOff val="10000"/>
                </a:srgbClr>
              </a:solidFill>
              <a:latin typeface="微软雅黑" panose="020B0503020204020204" charset="-122"/>
              <a:ea typeface="微软雅黑" panose="020B0503020204020204" charset="-122"/>
              <a:cs typeface="+mn-ea"/>
              <a:sym typeface="+mn-lt"/>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427360" y="4732655"/>
            <a:ext cx="10852237" cy="624845"/>
          </a:xfrm>
        </p:spPr>
        <p:txBody>
          <a:bodyPr/>
          <a:lstStyle/>
          <a:p>
            <a:r>
              <a:rPr lang="zh-CN" altLang="en-US">
                <a:sym typeface="+mn-ea"/>
              </a:rPr>
              <a:t>结合使用 </a:t>
            </a:r>
            <a:br>
              <a:rPr lang="zh-CN" altLang="en-US">
                <a:sym typeface="+mn-ea"/>
              </a:rPr>
            </a:br>
            <a:r>
              <a:rPr lang="zh-CN" altLang="en-US">
                <a:sym typeface="+mn-ea"/>
              </a:rPr>
              <a:t>Kestrel 和反向代理</a:t>
            </a:r>
            <a:r>
              <a:rPr lang="zh-CN" altLang="en-US"/>
              <a:t> </a:t>
            </a:r>
            <a:endParaRPr lang="zh-CN" altLang="en-US"/>
          </a:p>
        </p:txBody>
      </p:sp>
      <p:sp>
        <p:nvSpPr>
          <p:cNvPr id="3" name="文本占位符 2"/>
          <p:cNvSpPr>
            <a:spLocks noGrp="1"/>
          </p:cNvSpPr>
          <p:nvPr>
            <p:ph type="body" idx="1"/>
            <p:custDataLst>
              <p:tags r:id="rId2"/>
            </p:custDataLst>
          </p:nvPr>
        </p:nvSpPr>
        <p:spPr>
          <a:xfrm>
            <a:off x="669925" y="6040120"/>
            <a:ext cx="10852237" cy="1077985"/>
          </a:xfrm>
        </p:spPr>
        <p:txBody>
          <a:bodyPr/>
          <a:lstStyle/>
          <a:p>
            <a:r>
              <a:rPr>
                <a:sym typeface="+mn-ea"/>
              </a:rPr>
              <a:t>Kestrel 通过反向代理服务器</a:t>
            </a:r>
            <a:r>
              <a:rPr>
                <a:sym typeface="+mn-ea"/>
                <a:hlinkClick r:id="rId3" action="ppaction://hlinkfile"/>
              </a:rPr>
              <a:t>（如 IIS、Nginx 或 Apache）间接与 Internet 进行通信</a:t>
            </a:r>
            <a:endParaRPr lang="zh-CN" altLang="en-US"/>
          </a:p>
        </p:txBody>
      </p:sp>
      <p:sp>
        <p:nvSpPr>
          <p:cNvPr id="2" name="文本框 1"/>
          <p:cNvSpPr txBox="1"/>
          <p:nvPr>
            <p:custDataLst>
              <p:tags r:id="rId4"/>
            </p:custDataLst>
          </p:nvPr>
        </p:nvSpPr>
        <p:spPr>
          <a:xfrm>
            <a:off x="669929" y="3092450"/>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01</a:t>
            </a:r>
            <a:endParaRPr lang="en-US" altLang="zh-CN" sz="7200" b="1">
              <a:solidFill>
                <a:schemeClr val="bg1">
                  <a:lumMod val="85000"/>
                </a:schemeClr>
              </a:solidFill>
            </a:endParaRPr>
          </a:p>
        </p:txBody>
      </p:sp>
      <p:sp>
        <p:nvSpPr>
          <p:cNvPr id="4" name="文本框 3"/>
          <p:cNvSpPr txBox="1"/>
          <p:nvPr/>
        </p:nvSpPr>
        <p:spPr>
          <a:xfrm>
            <a:off x="1781810" y="-320675"/>
            <a:ext cx="9740265" cy="4799965"/>
          </a:xfrm>
          <a:prstGeom prst="rect">
            <a:avLst/>
          </a:prstGeom>
          <a:noFill/>
        </p:spPr>
        <p:txBody>
          <a:bodyPr wrap="square" rtlCol="0" anchor="t">
            <a:spAutoFit/>
          </a:bodyPr>
          <a:p>
            <a:endParaRPr lang="zh-CN" altLang="en-US"/>
          </a:p>
          <a:p>
            <a:endParaRPr lang="zh-CN" altLang="en-US"/>
          </a:p>
          <a:p>
            <a:r>
              <a:rPr lang="zh-CN" altLang="en-US"/>
              <a:t>可以单独使用 Kestrel，也可以将其与反向代理服务器 （如 Internet Information Services (IIS)、Nginx 或 Apache）结合使用。 反向代理服务器接收来自网络的 HTTP 请求，并将这些请求转发到 Kestrel。</a:t>
            </a:r>
            <a:r>
              <a:rPr lang="en-US" altLang="zh-CN"/>
              <a:t>	</a:t>
            </a:r>
            <a:endParaRPr lang="en-US" altLang="zh-CN"/>
          </a:p>
          <a:p>
            <a:r>
              <a:rPr lang="en-US" altLang="zh-CN"/>
              <a:t>		</a:t>
            </a:r>
            <a:r>
              <a:rPr lang="zh-CN" altLang="en-US" sz="2000" b="1">
                <a:solidFill>
                  <a:srgbClr val="EC6E12"/>
                </a:solidFill>
                <a:effectLst>
                  <a:outerShdw blurRad="38100" dist="19050" dir="2700000" algn="tl" rotWithShape="0">
                    <a:schemeClr val="dk1">
                      <a:alpha val="40000"/>
                    </a:schemeClr>
                  </a:outerShdw>
                </a:effectLst>
              </a:rPr>
              <a:t>Kestrel 用作边缘（面向 Internet）Web 服务器：</a:t>
            </a:r>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sz="2000" b="1">
              <a:solidFill>
                <a:srgbClr val="EC6E12"/>
              </a:solidFill>
              <a:effectLst>
                <a:outerShdw blurRad="38100" dist="19050" dir="2700000" algn="tl" rotWithShape="0">
                  <a:schemeClr val="dk1">
                    <a:alpha val="40000"/>
                  </a:schemeClr>
                </a:outerShdw>
              </a:effectLst>
            </a:endParaRPr>
          </a:p>
          <a:p>
            <a:r>
              <a:rPr lang="en-US" altLang="zh-CN" sz="2000" b="1">
                <a:solidFill>
                  <a:srgbClr val="EC6E12"/>
                </a:solidFill>
                <a:effectLst>
                  <a:outerShdw blurRad="38100" dist="19050" dir="2700000" algn="tl" rotWithShape="0">
                    <a:schemeClr val="dk1">
                      <a:alpha val="40000"/>
                    </a:schemeClr>
                  </a:outerShdw>
                </a:effectLst>
              </a:rPr>
              <a:t>		</a:t>
            </a:r>
            <a:r>
              <a:rPr lang="zh-CN" altLang="en-US" sz="2000" b="1">
                <a:solidFill>
                  <a:srgbClr val="EC6E12"/>
                </a:solidFill>
                <a:effectLst>
                  <a:outerShdw blurRad="38100" dist="19050" dir="2700000" algn="tl" rotWithShape="0">
                    <a:schemeClr val="dk1">
                      <a:alpha val="40000"/>
                    </a:schemeClr>
                  </a:outerShdw>
                </a:effectLst>
              </a:rPr>
              <a:t>Kestrel 用于反向代理配置：</a:t>
            </a:r>
            <a:endParaRPr lang="zh-CN" altLang="en-US" sz="2000" b="1">
              <a:solidFill>
                <a:srgbClr val="EC6E12"/>
              </a:solidFill>
              <a:effectLst>
                <a:outerShdw blurRad="38100" dist="19050" dir="2700000" algn="tl" rotWithShape="0">
                  <a:schemeClr val="dk1">
                    <a:alpha val="40000"/>
                  </a:schemeClr>
                </a:outerShdw>
              </a:effectLst>
            </a:endParaRPr>
          </a:p>
          <a:p>
            <a:endParaRPr lang="zh-CN" altLang="en-US"/>
          </a:p>
          <a:p>
            <a:endParaRPr lang="zh-CN" altLang="en-US"/>
          </a:p>
        </p:txBody>
      </p:sp>
      <p:pic>
        <p:nvPicPr>
          <p:cNvPr id="8" name="图片 7" descr="kestrel-to-internet2"/>
          <p:cNvPicPr>
            <a:picLocks noChangeAspect="1"/>
          </p:cNvPicPr>
          <p:nvPr/>
        </p:nvPicPr>
        <p:blipFill>
          <a:blip r:embed="rId5"/>
          <a:stretch>
            <a:fillRect/>
          </a:stretch>
        </p:blipFill>
        <p:spPr>
          <a:xfrm>
            <a:off x="2369820" y="1810385"/>
            <a:ext cx="6597650" cy="1282065"/>
          </a:xfrm>
          <a:prstGeom prst="rect">
            <a:avLst/>
          </a:prstGeom>
        </p:spPr>
      </p:pic>
      <p:pic>
        <p:nvPicPr>
          <p:cNvPr id="9" name="图片 8" descr="kestrel-to-internet"/>
          <p:cNvPicPr>
            <a:picLocks noChangeAspect="1"/>
          </p:cNvPicPr>
          <p:nvPr/>
        </p:nvPicPr>
        <p:blipFill>
          <a:blip r:embed="rId6"/>
          <a:stretch>
            <a:fillRect/>
          </a:stretch>
        </p:blipFill>
        <p:spPr>
          <a:xfrm>
            <a:off x="2670810" y="3996690"/>
            <a:ext cx="9267190" cy="1185545"/>
          </a:xfrm>
          <a:prstGeom prst="rect">
            <a:avLst/>
          </a:prstGeom>
        </p:spPr>
      </p:pic>
    </p:spTree>
    <p:custDataLst>
      <p:tags r:id="rId7"/>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427360" y="3986530"/>
            <a:ext cx="10852237" cy="624845"/>
          </a:xfrm>
        </p:spPr>
        <p:txBody>
          <a:bodyPr/>
          <a:lstStyle/>
          <a:p>
            <a:r>
              <a:rPr lang="zh-CN" altLang="en-US"/>
              <a:t>HTTP.sys</a:t>
            </a:r>
            <a:br>
              <a:rPr lang="zh-CN" altLang="en-US"/>
            </a:br>
            <a:r>
              <a:rPr lang="en-US" altLang="zh-CN"/>
              <a:t>&amp;  </a:t>
            </a:r>
            <a:r>
              <a:rPr lang="zh-CN" altLang="en-US"/>
              <a:t>Kestrel </a:t>
            </a:r>
            <a:endParaRPr lang="zh-CN" altLang="en-US"/>
          </a:p>
        </p:txBody>
      </p:sp>
      <p:sp>
        <p:nvSpPr>
          <p:cNvPr id="3" name="文本占位符 2"/>
          <p:cNvSpPr>
            <a:spLocks noGrp="1"/>
          </p:cNvSpPr>
          <p:nvPr>
            <p:ph type="body" idx="1"/>
            <p:custDataLst>
              <p:tags r:id="rId2"/>
            </p:custDataLst>
          </p:nvPr>
        </p:nvSpPr>
        <p:spPr>
          <a:xfrm>
            <a:off x="669925" y="5293995"/>
            <a:ext cx="10852237" cy="1077985"/>
          </a:xfrm>
        </p:spPr>
        <p:txBody>
          <a:bodyPr/>
          <a:lstStyle/>
          <a:p>
            <a:r>
              <a:rPr lang="zh-CN" altLang="en-US"/>
              <a:t>HTTP.sys 是仅在 Windows 上运行的适用于 ASP.NET Core 的 Web 服务器。 HTTP.sys 是 Kestrel 服务器的替代选择，提供了一些 Kestrel 不提供的功能。</a:t>
            </a:r>
            <a:endParaRPr lang="zh-CN" altLang="en-US"/>
          </a:p>
        </p:txBody>
      </p:sp>
      <p:sp>
        <p:nvSpPr>
          <p:cNvPr id="2" name="文本框 1"/>
          <p:cNvSpPr txBox="1"/>
          <p:nvPr>
            <p:custDataLst>
              <p:tags r:id="rId3"/>
            </p:custDataLst>
          </p:nvPr>
        </p:nvSpPr>
        <p:spPr>
          <a:xfrm>
            <a:off x="669929" y="2346325"/>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02</a:t>
            </a:r>
            <a:endParaRPr lang="en-US" altLang="zh-CN" sz="7200" b="1">
              <a:solidFill>
                <a:schemeClr val="bg1">
                  <a:lumMod val="85000"/>
                </a:schemeClr>
              </a:solidFill>
            </a:endParaRPr>
          </a:p>
        </p:txBody>
      </p:sp>
      <p:graphicFrame>
        <p:nvGraphicFramePr>
          <p:cNvPr id="6" name="表格 5"/>
          <p:cNvGraphicFramePr/>
          <p:nvPr/>
        </p:nvGraphicFramePr>
        <p:xfrm>
          <a:off x="3138170" y="497205"/>
          <a:ext cx="8706485" cy="4521835"/>
        </p:xfrm>
        <a:graphic>
          <a:graphicData uri="http://schemas.openxmlformats.org/drawingml/2006/table">
            <a:tbl>
              <a:tblPr firstRow="1" bandRow="1">
                <a:tableStyleId>{5C22544A-7EE6-4342-B048-85BDC9FD1C3A}</a:tableStyleId>
              </a:tblPr>
              <a:tblGrid>
                <a:gridCol w="1466850"/>
                <a:gridCol w="1958975"/>
                <a:gridCol w="1851660"/>
                <a:gridCol w="1626870"/>
                <a:gridCol w="1802130"/>
              </a:tblGrid>
              <a:tr h="781050">
                <a:tc>
                  <a:txBody>
                    <a:bodyPr/>
                    <a:p>
                      <a:pPr>
                        <a:buNone/>
                      </a:pPr>
                      <a:r>
                        <a:rPr lang="zh-CN" altLang="en-US"/>
                        <a:t>软件名词 </a:t>
                      </a:r>
                      <a:endParaRPr lang="zh-CN" altLang="en-US"/>
                    </a:p>
                  </a:txBody>
                  <a:tcPr/>
                </a:tc>
                <a:tc>
                  <a:txBody>
                    <a:bodyPr/>
                    <a:p>
                      <a:pPr>
                        <a:buNone/>
                      </a:pPr>
                      <a:r>
                        <a:rPr lang="zh-CN" altLang="en-US"/>
                        <a:t>是否Web服务器 </a:t>
                      </a:r>
                      <a:endParaRPr lang="zh-CN" altLang="en-US"/>
                    </a:p>
                  </a:txBody>
                  <a:tcPr/>
                </a:tc>
                <a:tc>
                  <a:txBody>
                    <a:bodyPr/>
                    <a:p>
                      <a:pPr>
                        <a:buNone/>
                      </a:pPr>
                      <a:r>
                        <a:rPr lang="zh-CN" altLang="en-US"/>
                        <a:t>是否Web容器 </a:t>
                      </a:r>
                      <a:endParaRPr lang="zh-CN" altLang="en-US"/>
                    </a:p>
                  </a:txBody>
                  <a:tcPr/>
                </a:tc>
                <a:tc>
                  <a:txBody>
                    <a:bodyPr/>
                    <a:p>
                      <a:pPr>
                        <a:buNone/>
                      </a:pPr>
                      <a:r>
                        <a:rPr lang="zh-CN" altLang="en-US"/>
                        <a:t>是否Web应用服务器 </a:t>
                      </a:r>
                      <a:endParaRPr lang="zh-CN" altLang="en-US"/>
                    </a:p>
                  </a:txBody>
                  <a:tcPr/>
                </a:tc>
                <a:tc>
                  <a:txBody>
                    <a:bodyPr/>
                    <a:p>
                      <a:pPr>
                        <a:buNone/>
                      </a:pPr>
                      <a:r>
                        <a:rPr lang="zh-CN" altLang="en-US"/>
                        <a:t>是否能反向代理</a:t>
                      </a:r>
                      <a:endParaRPr lang="zh-CN" altLang="en-US"/>
                    </a:p>
                  </a:txBody>
                  <a:tcPr/>
                </a:tc>
              </a:tr>
              <a:tr h="365760">
                <a:tc>
                  <a:txBody>
                    <a:bodyPr/>
                    <a:p>
                      <a:pPr>
                        <a:buNone/>
                      </a:pPr>
                      <a:r>
                        <a:rPr lang="zh-CN" altLang="en-US" b="1">
                          <a:solidFill>
                            <a:srgbClr val="EC6E12"/>
                          </a:solidFill>
                        </a:rPr>
                        <a:t>IIS </a:t>
                      </a:r>
                      <a:endParaRPr lang="zh-CN" altLang="en-US" b="1">
                        <a:solidFill>
                          <a:srgbClr val="EC6E12"/>
                        </a:solidFill>
                      </a:endParaRPr>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r>
                        <a:rPr lang="zh-CN" altLang="en-US"/>
                        <a:t>是</a:t>
                      </a:r>
                      <a:endParaRPr lang="zh-CN" altLang="en-US"/>
                    </a:p>
                  </a:txBody>
                  <a:tcPr/>
                </a:tc>
              </a:tr>
              <a:tr h="365760">
                <a:tc>
                  <a:txBody>
                    <a:bodyPr/>
                    <a:p>
                      <a:pPr>
                        <a:buNone/>
                      </a:pPr>
                      <a:r>
                        <a:rPr lang="zh-CN" altLang="en-US" b="1">
                          <a:solidFill>
                            <a:srgbClr val="EC6E12"/>
                          </a:solidFill>
                        </a:rPr>
                        <a:t>Nginx </a:t>
                      </a:r>
                      <a:endParaRPr lang="zh-CN" altLang="en-US" b="1">
                        <a:solidFill>
                          <a:srgbClr val="EC6E12"/>
                        </a:solidFill>
                      </a:endParaRPr>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zh-CN" altLang="en-US"/>
                        <a:t>是</a:t>
                      </a:r>
                      <a:endParaRPr lang="zh-CN" altLang="en-US"/>
                    </a:p>
                  </a:txBody>
                  <a:tcPr/>
                </a:tc>
              </a:tr>
              <a:tr h="440690">
                <a:tc>
                  <a:txBody>
                    <a:bodyPr/>
                    <a:p>
                      <a:pPr>
                        <a:buNone/>
                      </a:pPr>
                      <a:r>
                        <a:rPr lang="zh-CN" altLang="en-US"/>
                        <a:t>Apache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zh-CN" altLang="en-US"/>
                        <a:t>是</a:t>
                      </a:r>
                      <a:endParaRPr lang="zh-CN" altLang="en-US"/>
                    </a:p>
                  </a:txBody>
                  <a:tcPr/>
                </a:tc>
              </a:tr>
              <a:tr h="440055">
                <a:tc>
                  <a:txBody>
                    <a:bodyPr/>
                    <a:p>
                      <a:pPr>
                        <a:buNone/>
                      </a:pPr>
                      <a:r>
                        <a:rPr lang="zh-CN" altLang="en-US"/>
                        <a:t>Tomcat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r>
                        <a:rPr lang="zh-CN" altLang="en-US"/>
                        <a:t>Jetty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r>
              <a:tr h="440690">
                <a:tc>
                  <a:txBody>
                    <a:bodyPr/>
                    <a:p>
                      <a:pPr>
                        <a:buNone/>
                      </a:pPr>
                      <a:r>
                        <a:rPr lang="zh-CN" altLang="en-US"/>
                        <a:t>WebSphere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r>
              <a:tr h="440690">
                <a:tc>
                  <a:txBody>
                    <a:bodyPr/>
                    <a:p>
                      <a:pPr>
                        <a:buNone/>
                      </a:pPr>
                      <a:r>
                        <a:rPr lang="zh-CN" altLang="en-US"/>
                        <a:t>WebLogic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r>
              <a:tr h="440690">
                <a:tc>
                  <a:txBody>
                    <a:bodyPr/>
                    <a:p>
                      <a:pPr>
                        <a:buNone/>
                      </a:pPr>
                      <a:r>
                        <a:rPr lang="zh-CN" altLang="en-US" sz="2000" b="1">
                          <a:solidFill>
                            <a:srgbClr val="EC6E12"/>
                          </a:solidFill>
                        </a:rPr>
                        <a:t>Kerstrel </a:t>
                      </a:r>
                      <a:endParaRPr lang="zh-CN" altLang="en-US" sz="2000" b="1">
                        <a:solidFill>
                          <a:srgbClr val="EC6E12"/>
                        </a:solidFill>
                      </a:endParaRPr>
                    </a:p>
                  </a:txBody>
                  <a:tcPr/>
                </a:tc>
                <a:tc>
                  <a:txBody>
                    <a:bodyPr/>
                    <a:p>
                      <a:pPr>
                        <a:buNone/>
                      </a:pPr>
                      <a:r>
                        <a:rPr lang="zh-CN" altLang="en-US"/>
                        <a:t>是 </a:t>
                      </a:r>
                      <a:endParaRPr lang="zh-CN" altLang="en-US"/>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r>
              <a:tr h="440690">
                <a:tc>
                  <a:txBody>
                    <a:bodyPr/>
                    <a:p>
                      <a:pPr>
                        <a:buNone/>
                      </a:pPr>
                      <a:r>
                        <a:rPr lang="zh-CN" altLang="en-US" b="1"/>
                        <a:t>Http.sys </a:t>
                      </a:r>
                      <a:endParaRPr lang="zh-CN" altLang="en-US" b="1"/>
                    </a:p>
                  </a:txBody>
                  <a:tcPr/>
                </a:tc>
                <a:tc>
                  <a:txBody>
                    <a:bodyPr/>
                    <a:p>
                      <a:pPr>
                        <a:buNone/>
                      </a:pPr>
                      <a:r>
                        <a:rPr lang="zh-CN" altLang="en-US"/>
                        <a:t>是 </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zh-CN" altLang="en-US"/>
                        <a:t>是</a:t>
                      </a:r>
                      <a:endParaRPr lang="zh-CN" altLang="en-US"/>
                    </a:p>
                  </a:txBody>
                  <a:tcPr/>
                </a:tc>
              </a:tr>
            </a:tbl>
          </a:graphicData>
        </a:graphic>
      </p:graphicFrame>
    </p:spTree>
    <p:custDataLst>
      <p:tags r:id="rId4"/>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427360" y="4319905"/>
            <a:ext cx="10852237" cy="624845"/>
          </a:xfrm>
        </p:spPr>
        <p:txBody>
          <a:bodyPr/>
          <a:lstStyle/>
          <a:p>
            <a:r>
              <a:rPr lang="zh-CN" altLang="en-US"/>
              <a:t>HTTP.sys</a:t>
            </a:r>
            <a:br>
              <a:rPr lang="zh-CN" altLang="en-US"/>
            </a:br>
            <a:r>
              <a:rPr lang="en-US" altLang="zh-CN"/>
              <a:t>&amp;  </a:t>
            </a:r>
            <a:r>
              <a:rPr lang="zh-CN" altLang="en-US"/>
              <a:t>Kestrel </a:t>
            </a:r>
            <a:endParaRPr lang="zh-CN" altLang="en-US"/>
          </a:p>
        </p:txBody>
      </p:sp>
      <p:sp>
        <p:nvSpPr>
          <p:cNvPr id="3" name="文本占位符 2"/>
          <p:cNvSpPr>
            <a:spLocks noGrp="1"/>
          </p:cNvSpPr>
          <p:nvPr>
            <p:ph type="body" idx="1"/>
            <p:custDataLst>
              <p:tags r:id="rId2"/>
            </p:custDataLst>
          </p:nvPr>
        </p:nvSpPr>
        <p:spPr>
          <a:xfrm>
            <a:off x="669925" y="5627370"/>
            <a:ext cx="10852237" cy="1077985"/>
          </a:xfrm>
        </p:spPr>
        <p:txBody>
          <a:bodyPr/>
          <a:lstStyle/>
          <a:p>
            <a:r>
              <a:rPr lang="zh-CN" altLang="en-US" sz="2000" b="1">
                <a:solidFill>
                  <a:srgbClr val="EC6E12"/>
                </a:solidFill>
              </a:rPr>
              <a:t>HTTP.sys 是仅在 Windows 上运行的适用于 ASP.NET Core 的 Web 服务器。 HTTP.sys 是 Kestrel 服务器的替代选择，提供了一些 Kestrel 不提供的功能。</a:t>
            </a:r>
            <a:endParaRPr lang="zh-CN" altLang="en-US" sz="2000" b="1">
              <a:solidFill>
                <a:srgbClr val="EC6E12"/>
              </a:solidFill>
            </a:endParaRPr>
          </a:p>
        </p:txBody>
      </p:sp>
      <p:sp>
        <p:nvSpPr>
          <p:cNvPr id="2" name="文本框 1"/>
          <p:cNvSpPr txBox="1"/>
          <p:nvPr>
            <p:custDataLst>
              <p:tags r:id="rId3"/>
            </p:custDataLst>
          </p:nvPr>
        </p:nvSpPr>
        <p:spPr>
          <a:xfrm>
            <a:off x="669929" y="2346325"/>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03</a:t>
            </a:r>
            <a:endParaRPr lang="en-US" altLang="zh-CN" sz="7200" b="1">
              <a:solidFill>
                <a:schemeClr val="bg1">
                  <a:lumMod val="85000"/>
                </a:schemeClr>
              </a:solidFill>
            </a:endParaRPr>
          </a:p>
        </p:txBody>
      </p:sp>
      <p:sp>
        <p:nvSpPr>
          <p:cNvPr id="4" name="文本框 3"/>
          <p:cNvSpPr txBox="1"/>
          <p:nvPr/>
        </p:nvSpPr>
        <p:spPr>
          <a:xfrm>
            <a:off x="3029585" y="59055"/>
            <a:ext cx="8250555" cy="5631180"/>
          </a:xfrm>
          <a:prstGeom prst="rect">
            <a:avLst/>
          </a:prstGeom>
          <a:noFill/>
        </p:spPr>
        <p:txBody>
          <a:bodyPr wrap="square" rtlCol="0" anchor="t">
            <a:spAutoFit/>
          </a:bodyPr>
          <a:p>
            <a:endParaRPr lang="zh-CN" altLang="en-US"/>
          </a:p>
          <a:p>
            <a:r>
              <a:rPr lang="zh-CN" altLang="en-US"/>
              <a:t>    </a:t>
            </a:r>
            <a:r>
              <a:rPr lang="zh-CN" altLang="en-US" b="1"/>
              <a:t>需要将服务器直接公开到 Internet 而不使用 IIS 的部署。</a:t>
            </a:r>
            <a:endParaRPr lang="zh-CN" altLang="en-US" b="1"/>
          </a:p>
          <a:p>
            <a:r>
              <a:rPr lang="en-US" altLang="zh-CN" b="1"/>
              <a:t>	</a:t>
            </a:r>
            <a:r>
              <a:rPr lang="zh-CN" altLang="en-US" b="1"/>
              <a:t>HTTP.sys</a:t>
            </a:r>
            <a:r>
              <a:rPr lang="zh-CN" altLang="en-US" b="1">
                <a:solidFill>
                  <a:srgbClr val="EC6E12"/>
                </a:solidFill>
              </a:rPr>
              <a:t> 直接与 Internet</a:t>
            </a:r>
            <a:r>
              <a:rPr lang="zh-CN" altLang="en-US" b="1"/>
              <a:t> 进行通信</a:t>
            </a:r>
            <a:endParaRPr lang="zh-CN" altLang="en-US" b="1"/>
          </a:p>
          <a:p>
            <a:endParaRPr lang="zh-CN" altLang="en-US" b="1"/>
          </a:p>
          <a:p>
            <a:endParaRPr lang="zh-CN" altLang="en-US" b="1"/>
          </a:p>
          <a:p>
            <a:endParaRPr lang="zh-CN" altLang="en-US" b="1"/>
          </a:p>
          <a:p>
            <a:endParaRPr lang="zh-CN" altLang="en-US" b="1"/>
          </a:p>
          <a:p>
            <a:endParaRPr lang="zh-CN" altLang="en-US" b="1"/>
          </a:p>
          <a:p>
            <a:endParaRPr lang="zh-CN" altLang="en-US" b="1"/>
          </a:p>
          <a:p>
            <a:r>
              <a:rPr lang="zh-CN" altLang="en-US" b="1"/>
              <a:t>    </a:t>
            </a:r>
            <a:endParaRPr lang="zh-CN" altLang="en-US" b="1"/>
          </a:p>
          <a:p>
            <a:r>
              <a:rPr lang="zh-CN" altLang="en-US" b="1"/>
              <a:t>    内部部署需要 Kestrel 中没有的功能，如 Windows 身份验证。</a:t>
            </a:r>
            <a:endParaRPr lang="zh-CN" altLang="en-US" b="1"/>
          </a:p>
          <a:p>
            <a:r>
              <a:rPr lang="en-US" altLang="zh-CN" b="1"/>
              <a:t>	</a:t>
            </a:r>
            <a:r>
              <a:rPr lang="zh-CN" altLang="en-US" b="1"/>
              <a:t>HTTP.sys</a:t>
            </a:r>
            <a:r>
              <a:rPr lang="zh-CN" altLang="en-US" b="1">
                <a:solidFill>
                  <a:srgbClr val="EC6E12"/>
                </a:solidFill>
              </a:rPr>
              <a:t> 直接与内部网络</a:t>
            </a:r>
            <a:r>
              <a:rPr lang="zh-CN" altLang="en-US" b="1"/>
              <a:t>进行通信</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HTTP.sys 是一项成熟的技术，可以抵御多种攻击，并提供可靠、安全、可伸缩的全功能 Web 服务器。 IIS 本身作为 HTTP.sys 之上的 HTTP 侦听器运行。</a:t>
            </a:r>
            <a:endParaRPr lang="zh-CN" altLang="en-US"/>
          </a:p>
        </p:txBody>
      </p:sp>
      <p:pic>
        <p:nvPicPr>
          <p:cNvPr id="8" name="图片 7" descr="httpsys-to-internet"/>
          <p:cNvPicPr>
            <a:picLocks noChangeAspect="1"/>
          </p:cNvPicPr>
          <p:nvPr/>
        </p:nvPicPr>
        <p:blipFill>
          <a:blip r:embed="rId4"/>
          <a:stretch>
            <a:fillRect/>
          </a:stretch>
        </p:blipFill>
        <p:spPr>
          <a:xfrm>
            <a:off x="3029585" y="1015365"/>
            <a:ext cx="8147050" cy="1590675"/>
          </a:xfrm>
          <a:prstGeom prst="rect">
            <a:avLst/>
          </a:prstGeom>
        </p:spPr>
      </p:pic>
      <p:pic>
        <p:nvPicPr>
          <p:cNvPr id="9" name="图片 8" descr="httpsys-to-internal"/>
          <p:cNvPicPr>
            <a:picLocks noChangeAspect="1"/>
          </p:cNvPicPr>
          <p:nvPr/>
        </p:nvPicPr>
        <p:blipFill>
          <a:blip r:embed="rId5"/>
          <a:stretch>
            <a:fillRect/>
          </a:stretch>
        </p:blipFill>
        <p:spPr>
          <a:xfrm>
            <a:off x="3140075" y="3382645"/>
            <a:ext cx="8039735" cy="1562735"/>
          </a:xfrm>
          <a:prstGeom prst="rect">
            <a:avLst/>
          </a:prstGeom>
        </p:spPr>
      </p:pic>
    </p:spTree>
    <p:custDataLst>
      <p:tags r:id="rId6"/>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2y7o8sk"/>
          <p:cNvPicPr>
            <a:picLocks noChangeAspect="1"/>
          </p:cNvPicPr>
          <p:nvPr/>
        </p:nvPicPr>
        <p:blipFill>
          <a:blip r:embed="rId1"/>
          <a:stretch>
            <a:fillRect/>
          </a:stretch>
        </p:blipFill>
        <p:spPr>
          <a:xfrm>
            <a:off x="0" y="-19050"/>
            <a:ext cx="12369165" cy="7038975"/>
          </a:xfrm>
          <a:prstGeom prst="rect">
            <a:avLst/>
          </a:prstGeom>
        </p:spPr>
      </p:pic>
    </p:spTree>
    <p:custDataLst>
      <p:tags r:id="rId2"/>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5" name="图片 4" descr="510-20190526093628287-1190530128"/>
          <p:cNvPicPr>
            <a:picLocks noChangeAspect="1"/>
          </p:cNvPicPr>
          <p:nvPr/>
        </p:nvPicPr>
        <p:blipFill>
          <a:blip r:embed="rId1"/>
          <a:stretch>
            <a:fillRect/>
          </a:stretch>
        </p:blipFill>
        <p:spPr>
          <a:xfrm>
            <a:off x="-10795" y="-51435"/>
            <a:ext cx="12399010" cy="7023100"/>
          </a:xfrm>
          <a:prstGeom prst="rect">
            <a:avLst/>
          </a:prstGeom>
        </p:spPr>
      </p:pic>
    </p:spTree>
    <p:custDataLst>
      <p:tags r:id="rId2"/>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 name="图片 35" descr="13382653-ed79d54bf469b5a6"/>
          <p:cNvPicPr>
            <a:picLocks noChangeAspect="1"/>
          </p:cNvPicPr>
          <p:nvPr/>
        </p:nvPicPr>
        <p:blipFill>
          <a:blip r:embed="rId1"/>
          <a:stretch>
            <a:fillRect/>
          </a:stretch>
        </p:blipFill>
        <p:spPr>
          <a:xfrm>
            <a:off x="8714740" y="3209925"/>
            <a:ext cx="3028315" cy="2433955"/>
          </a:xfrm>
          <a:prstGeom prst="rect">
            <a:avLst/>
          </a:prstGeom>
        </p:spPr>
      </p:pic>
      <p:sp>
        <p:nvSpPr>
          <p:cNvPr id="2" name="标题 1"/>
          <p:cNvSpPr>
            <a:spLocks noGrp="1"/>
          </p:cNvSpPr>
          <p:nvPr>
            <p:ph type="title"/>
          </p:nvPr>
        </p:nvSpPr>
        <p:spPr/>
        <p:txBody>
          <a:bodyPr/>
          <a:p>
            <a:r>
              <a:rPr lang="zh-CN" altLang="en-US"/>
              <a:t>【容器化】在 Docker 容器中托管 ASP.NET Core</a:t>
            </a:r>
            <a:endParaRPr lang="zh-CN" altLang="en-US"/>
          </a:p>
        </p:txBody>
      </p:sp>
      <p:sp>
        <p:nvSpPr>
          <p:cNvPr id="3" name="内容占位符 2"/>
          <p:cNvSpPr>
            <a:spLocks noGrp="1"/>
          </p:cNvSpPr>
          <p:nvPr>
            <p:ph idx="1"/>
          </p:nvPr>
        </p:nvSpPr>
        <p:spPr/>
        <p:txBody>
          <a:bodyPr/>
          <a:p>
            <a:r>
              <a:rPr lang="zh-CN" altLang="en-US" b="1"/>
              <a:t>.NET 团队现在正在加强运行时，使其在低内存环境中具有容器感知功能并高效运行。 我们做出的最基本的改变是减少CoreCLR默认使用的内存，在过去的几个版本中，.NET 团队找到了显着提高性能并减少大量使用内存的方法</a:t>
            </a:r>
            <a:endParaRPr lang="zh-CN" altLang="en-US" b="1"/>
          </a:p>
          <a:p>
            <a:r>
              <a:rPr lang="zh-CN" altLang="en-US" b="1"/>
              <a:t>Docker使用控制组（cgroups）来限制资源。在容器中运行应用程序时限制内存和CPU绝对是个好主意――它可以阻止应用程序占用整个可用内存及/或CPU，这会导致在同一个系统上运行的其他容器毫无反应。限制资源可提高应用程序的可靠性和稳定性。它还允许为硬件容量作好规划。在Kubernetes或DC/OS之类的编排系统上运行容器时尤为重要。</a:t>
            </a:r>
            <a:endParaRPr lang="zh-CN" altLang="en-US" b="1"/>
          </a:p>
          <a:p>
            <a:r>
              <a:rPr lang="zh-CN" altLang="en-US" b="1"/>
              <a:t>.NET Core已经磨练5年时间，准备好了迎接云计算时代的云原生应用开发，</a:t>
            </a:r>
            <a:endParaRPr lang="zh-CN" altLang="en-US" b="1"/>
          </a:p>
          <a:p>
            <a:r>
              <a:rPr lang="zh-CN" altLang="en-US" b="1"/>
              <a:t>云系统中，用更少的硬件为更高密度的用户提供服务是非常重要的。</a:t>
            </a:r>
            <a:endParaRPr lang="zh-CN" altLang="en-US" b="1"/>
          </a:p>
          <a:p>
            <a:r>
              <a:rPr lang="zh-CN" altLang="en-US" b="1"/>
              <a:t>应用程序的占位面积越小，密度越高。容器只包含应用程序及其依赖项。</a:t>
            </a:r>
            <a:endParaRPr lang="zh-CN" altLang="en-US" b="1"/>
          </a:p>
          <a:p>
            <a:r>
              <a:rPr lang="zh-CN" altLang="en-US" b="1"/>
              <a:t>文件大小要小很多倍，启动时间以秒为单位，只有应用程序加载到内存中，</a:t>
            </a:r>
            <a:endParaRPr lang="zh-CN" altLang="en-US" b="1"/>
          </a:p>
          <a:p>
            <a:r>
              <a:rPr lang="zh-CN" altLang="en-US" b="1"/>
              <a:t>容器保证在任何主机上工作。鉴于容器的明显优势，.NET Core的设计决定之一就是使其成为模块化。这意味着你的.NET  Core应用程序可以被"发布"，使得它和它的所有依赖关系在一个地方，这很容易放入容器</a:t>
            </a:r>
            <a:endParaRPr lang="zh-CN" altLang="en-US" b="1"/>
          </a:p>
        </p:txBody>
      </p:sp>
    </p:spTree>
    <p:custDataLst>
      <p:tags r:id="rId2"/>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 name="图片 35" descr="13382653-ed79d54bf469b5a6"/>
          <p:cNvPicPr>
            <a:picLocks noChangeAspect="1"/>
          </p:cNvPicPr>
          <p:nvPr/>
        </p:nvPicPr>
        <p:blipFill>
          <a:blip r:embed="rId1"/>
          <a:stretch>
            <a:fillRect/>
          </a:stretch>
        </p:blipFill>
        <p:spPr>
          <a:xfrm>
            <a:off x="8714740" y="3209925"/>
            <a:ext cx="3028315" cy="2433955"/>
          </a:xfrm>
          <a:prstGeom prst="rect">
            <a:avLst/>
          </a:prstGeom>
        </p:spPr>
      </p:pic>
      <p:sp>
        <p:nvSpPr>
          <p:cNvPr id="2" name="标题 1"/>
          <p:cNvSpPr>
            <a:spLocks noGrp="1"/>
          </p:cNvSpPr>
          <p:nvPr>
            <p:ph type="title"/>
          </p:nvPr>
        </p:nvSpPr>
        <p:spPr/>
        <p:txBody>
          <a:bodyPr/>
          <a:p>
            <a:r>
              <a:rPr lang="zh-CN" altLang="en-US"/>
              <a:t>【容器化】在 Docker 容器中托管 ASP.NET Core</a:t>
            </a:r>
            <a:endParaRPr lang="zh-CN" altLang="en-US"/>
          </a:p>
        </p:txBody>
      </p:sp>
      <p:sp>
        <p:nvSpPr>
          <p:cNvPr id="3" name="内容占位符 2"/>
          <p:cNvSpPr>
            <a:spLocks noGrp="1"/>
          </p:cNvSpPr>
          <p:nvPr>
            <p:ph idx="1"/>
          </p:nvPr>
        </p:nvSpPr>
        <p:spPr>
          <a:xfrm>
            <a:off x="213995" y="1080135"/>
            <a:ext cx="11286490" cy="5041265"/>
          </a:xfrm>
        </p:spPr>
        <p:txBody>
          <a:bodyPr/>
          <a:p>
            <a:pPr indent="0">
              <a:lnSpc>
                <a:spcPct val="116000"/>
              </a:lnSpc>
            </a:pPr>
            <a:r>
              <a:rPr lang="zh-CN" altLang="en-US" b="1"/>
              <a:t>但是长久以来，Docker 和 Java 就像一对“欢喜冤家”。</a:t>
            </a:r>
            <a:endParaRPr lang="zh-CN" altLang="en-US" b="1"/>
          </a:p>
          <a:p>
            <a:pPr indent="0">
              <a:lnSpc>
                <a:spcPct val="116000"/>
              </a:lnSpc>
            </a:pPr>
            <a:r>
              <a:rPr lang="zh-CN" altLang="en-US" b="1"/>
              <a:t>一方面，容器技术的“不可变基础设施”特性为开发者带来了无</a:t>
            </a:r>
            <a:r>
              <a:rPr lang="zh-CN" altLang="en-US" b="1">
                <a:solidFill>
                  <a:srgbClr val="EC6E12"/>
                </a:solidFill>
              </a:rPr>
              <a:t>比宝贵的依赖</a:t>
            </a:r>
            <a:r>
              <a:rPr lang="zh-CN" altLang="en-US" b="1"/>
              <a:t>与</a:t>
            </a:r>
            <a:r>
              <a:rPr lang="zh-CN" altLang="en-US" b="1">
                <a:solidFill>
                  <a:srgbClr val="EC6E12"/>
                </a:solidFill>
              </a:rPr>
              <a:t>环境一致性保证</a:t>
            </a:r>
            <a:r>
              <a:rPr lang="zh-CN" altLang="en-US" b="1"/>
              <a:t>；</a:t>
            </a:r>
            <a:endParaRPr lang="zh-CN" altLang="en-US" b="1"/>
          </a:p>
          <a:p>
            <a:pPr indent="0">
              <a:lnSpc>
                <a:spcPct val="116000"/>
              </a:lnSpc>
            </a:pPr>
            <a:r>
              <a:rPr lang="zh-CN" altLang="en-US" b="1"/>
              <a:t>但另一方面， Linux 容器通过 Cgroups 对应用进行资源限制的方式跟所有依赖于 JVM 进行资源分配的编程语言都产生了本质的冲突。我在客户咨询的过程中经常见到客户的基于java8的应用程序（国内大量的Java应用都是java8）在docker中运行时出现</a:t>
            </a:r>
            <a:r>
              <a:rPr lang="zh-CN" altLang="en-US" b="1">
                <a:solidFill>
                  <a:srgbClr val="EC6E12"/>
                </a:solidFill>
              </a:rPr>
              <a:t>“随机”故障</a:t>
            </a:r>
            <a:r>
              <a:rPr lang="zh-CN" altLang="en-US" b="1"/>
              <a:t>？或者也许是一些奇怪的死机？</a:t>
            </a:r>
            <a:endParaRPr lang="zh-CN" altLang="en-US" b="1"/>
          </a:p>
          <a:p>
            <a:pPr marL="0" indent="0">
              <a:lnSpc>
                <a:spcPct val="116000"/>
              </a:lnSpc>
              <a:buNone/>
            </a:pPr>
            <a:r>
              <a:rPr lang="zh-CN" altLang="en-US" b="1"/>
              <a:t>两者都可能是Java 8（仍广泛使用的）中糟糕的docker支持引起的。Docker使用控制组（cgroups）</a:t>
            </a:r>
            <a:endParaRPr lang="zh-CN" altLang="en-US" b="1"/>
          </a:p>
          <a:p>
            <a:pPr marL="0" indent="0">
              <a:lnSpc>
                <a:spcPct val="116000"/>
              </a:lnSpc>
              <a:buNone/>
            </a:pPr>
            <a:r>
              <a:rPr lang="zh-CN" altLang="en-US" b="1"/>
              <a:t>来限制资源。在容器中运行应用程序时限制内存和CPU绝对是个好主意――它可以阻止应用程序</a:t>
            </a:r>
            <a:endParaRPr lang="zh-CN" altLang="en-US" b="1"/>
          </a:p>
          <a:p>
            <a:pPr marL="0" indent="0">
              <a:lnSpc>
                <a:spcPct val="116000"/>
              </a:lnSpc>
              <a:buNone/>
            </a:pPr>
            <a:r>
              <a:rPr lang="zh-CN" altLang="en-US" b="1"/>
              <a:t>占用整个可用内存及/或CPU，这会导致在同一个系统上运行的其他容器毫无反应。</a:t>
            </a:r>
            <a:endParaRPr lang="zh-CN" altLang="en-US" b="1"/>
          </a:p>
          <a:p>
            <a:pPr marL="0" indent="0">
              <a:lnSpc>
                <a:spcPct val="116000"/>
              </a:lnSpc>
              <a:buNone/>
            </a:pPr>
            <a:r>
              <a:rPr lang="zh-CN" altLang="en-US" b="1"/>
              <a:t>限制资源可提高应用程序的可靠性和稳定性。它还允许为硬件容量作好规划。</a:t>
            </a:r>
            <a:endParaRPr lang="zh-CN" altLang="en-US" b="1"/>
          </a:p>
          <a:p>
            <a:pPr marL="0" indent="0">
              <a:lnSpc>
                <a:spcPct val="116000"/>
              </a:lnSpc>
              <a:buNone/>
            </a:pPr>
            <a:r>
              <a:rPr lang="zh-CN" altLang="en-US" b="1"/>
              <a:t>在Kubernetes或DC/OS之类的编排系统上运行容器时尤为重要。</a:t>
            </a:r>
            <a:endParaRPr lang="zh-CN" altLang="en-US" b="1"/>
          </a:p>
          <a:p>
            <a:pPr indent="0">
              <a:lnSpc>
                <a:spcPct val="116000"/>
              </a:lnSpc>
            </a:pPr>
            <a:r>
              <a:rPr lang="zh-CN" altLang="en-US" b="1"/>
              <a:t>JVM可以“看到”系统上的整个内存和可用的所有CPU核心，并确保与资源一致。</a:t>
            </a:r>
            <a:endParaRPr lang="zh-CN" altLang="en-US" b="1"/>
          </a:p>
          <a:p>
            <a:pPr indent="0">
              <a:lnSpc>
                <a:spcPct val="116000"/>
              </a:lnSpc>
              <a:buNone/>
            </a:pPr>
            <a:r>
              <a:rPr lang="zh-CN" altLang="en-US" b="1"/>
              <a:t>它默认情况下将</a:t>
            </a:r>
            <a:r>
              <a:rPr lang="zh-CN" altLang="en-US" b="1">
                <a:solidFill>
                  <a:srgbClr val="EC6E12"/>
                </a:solidFill>
              </a:rPr>
              <a:t>最大堆大小（heap size）</a:t>
            </a:r>
            <a:r>
              <a:rPr lang="zh-CN" altLang="en-US" b="1"/>
              <a:t>设置为系统内存的1/4，并将某些线程池</a:t>
            </a:r>
            <a:endParaRPr lang="zh-CN" altLang="en-US" b="1"/>
          </a:p>
          <a:p>
            <a:pPr indent="0">
              <a:lnSpc>
                <a:spcPct val="116000"/>
              </a:lnSpc>
              <a:buNone/>
            </a:pPr>
            <a:r>
              <a:rPr lang="zh-CN" altLang="en-US" b="1"/>
              <a:t>大小（比如针对GC）设置为物理核心数量，我们在拥有64GB内存的系统上运行，默认的最大堆大小是物理内存的1/4即16GB。如果我们使用docker cgroups限制内存，会发生什么，JVM进程被杀死了。由于它是一个子进程――容器本身幸存下来，但通常当java是容器（PID 1）内的唯一进程时，容器会崩溃。</a:t>
            </a:r>
            <a:endParaRPr lang="zh-CN" altLang="en-US" b="1"/>
          </a:p>
        </p:txBody>
      </p:sp>
    </p:spTree>
    <p:custDataLst>
      <p:tags r:id="rId2"/>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.NET Core开源协议</a:t>
            </a:r>
            <a:endParaRPr lang="zh-CN" altLang="en-US"/>
          </a:p>
        </p:txBody>
      </p:sp>
      <p:sp>
        <p:nvSpPr>
          <p:cNvPr id="3" name="内容占位符 2"/>
          <p:cNvSpPr>
            <a:spLocks noGrp="1"/>
          </p:cNvSpPr>
          <p:nvPr>
            <p:ph idx="1"/>
          </p:nvPr>
        </p:nvSpPr>
        <p:spPr/>
        <p:txBody>
          <a:bodyPr/>
          <a:p>
            <a:r>
              <a:rPr lang="zh-CN" altLang="en-US" b="1"/>
              <a:t>张善友：首先Mono和.NET Core都是微软.NET 品牌之下的两大产品平台，借助于这两大平台，我们可以构建任何应用程序，更重要的是它是一个开源跨平台和免费的，而且还有微软的官方支持。相比隔壁的咖啡的分裂和收费，是个明白人都应该知道怎么选更加符合商业利益。</a:t>
            </a:r>
            <a:endParaRPr lang="zh-CN" altLang="en-US" b="1"/>
          </a:p>
          <a:p>
            <a:endParaRPr lang="zh-CN" altLang="en-US" b="1"/>
          </a:p>
          <a:p>
            <a:r>
              <a:rPr lang="zh-CN" altLang="en-US" b="1"/>
              <a:t>.NET Core从属于.NET基金会，由微软进行官方支持。使用最宽松的MIT和Apache 2开源协议，文档协议遵循CC-BY。这将允许任何人任何组织和企业任意处置，包括使用，复制，修改，合并，发表，分发，再授权，或者销售。唯一的限制是，软件中必须包含上述版权和许可提示，后者协议将会除了为用户提供版权许可之外，还有专利许可，并且授权是免费，无排他性的(任何个人和企业都能获得授权)**</a:t>
            </a:r>
            <a:r>
              <a:rPr lang="zh-CN" altLang="en-US" b="1">
                <a:solidFill>
                  <a:srgbClr val="FF0000"/>
                </a:solidFill>
              </a:rPr>
              <a:t>并且永久不可撤</a:t>
            </a:r>
            <a:r>
              <a:rPr lang="zh-CN" altLang="en-US" b="1"/>
              <a:t>销**，用户使用.NET Core完全不用担心收费问题，你可以很自由的部署在任何地方,。</a:t>
            </a:r>
            <a:endParaRPr lang="zh-CN" altLang="en-US" b="1"/>
          </a:p>
          <a:p>
            <a:endParaRPr lang="zh-CN" altLang="en-US" b="1"/>
          </a:p>
          <a:p>
            <a:r>
              <a:rPr lang="zh-CN" altLang="en-US" b="1"/>
              <a:t>现在面对的一个环境，构建和.NET Core相比较，整体的成本增长很可观，例如项目的开发周期和团队规模被放大1/3，运营的服务器成本放大1倍以上，同样是跑在K8s集群上，.NET Core应用</a:t>
            </a:r>
            <a:r>
              <a:rPr lang="zh-CN" altLang="en-US" b="1">
                <a:solidFill>
                  <a:srgbClr val="FF0000"/>
                </a:solidFill>
              </a:rPr>
              <a:t>所需资源是Java应用的1/4到一半。</a:t>
            </a:r>
            <a:endParaRPr lang="zh-CN" altLang="en-US" b="1">
              <a:solidFill>
                <a:srgbClr val="FF0000"/>
              </a:solidFill>
            </a:endParaRP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descr="510-20190525211207707-1114265870"/>
          <p:cNvPicPr>
            <a:picLocks noChangeAspect="1"/>
          </p:cNvPicPr>
          <p:nvPr/>
        </p:nvPicPr>
        <p:blipFill>
          <a:blip r:embed="rId1"/>
          <a:stretch>
            <a:fillRect/>
          </a:stretch>
        </p:blipFill>
        <p:spPr>
          <a:xfrm>
            <a:off x="15240" y="4445"/>
            <a:ext cx="12375515" cy="7038975"/>
          </a:xfrm>
          <a:prstGeom prst="rect">
            <a:avLst/>
          </a:prstGeom>
        </p:spPr>
      </p:pic>
      <p:pic>
        <p:nvPicPr>
          <p:cNvPr id="6" name="图片 5" descr="510-20190525211215421-1149695111"/>
          <p:cNvPicPr>
            <a:picLocks noChangeAspect="1"/>
          </p:cNvPicPr>
          <p:nvPr/>
        </p:nvPicPr>
        <p:blipFill>
          <a:blip r:embed="rId2"/>
          <a:stretch>
            <a:fillRect/>
          </a:stretch>
        </p:blipFill>
        <p:spPr>
          <a:xfrm>
            <a:off x="15240" y="4445"/>
            <a:ext cx="12374880" cy="695896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2y7o8sk"/>
          <p:cNvPicPr>
            <a:picLocks noChangeAspect="1"/>
          </p:cNvPicPr>
          <p:nvPr/>
        </p:nvPicPr>
        <p:blipFill>
          <a:blip r:embed="rId1"/>
          <a:stretch>
            <a:fillRect/>
          </a:stretch>
        </p:blipFill>
        <p:spPr>
          <a:xfrm>
            <a:off x="0" y="-19050"/>
            <a:ext cx="12369165" cy="7038975"/>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560313385813"/>
          <p:cNvPicPr>
            <a:picLocks noChangeAspect="1"/>
          </p:cNvPicPr>
          <p:nvPr/>
        </p:nvPicPr>
        <p:blipFill>
          <a:blip r:embed="rId1"/>
          <a:stretch>
            <a:fillRect/>
          </a:stretch>
        </p:blipFill>
        <p:spPr>
          <a:xfrm>
            <a:off x="-82550" y="-33020"/>
            <a:ext cx="12357735" cy="6924040"/>
          </a:xfrm>
          <a:prstGeom prst="rect">
            <a:avLst/>
          </a:prstGeom>
        </p:spPr>
      </p:pic>
      <p:sp>
        <p:nvSpPr>
          <p:cNvPr id="3" name="文本框 2"/>
          <p:cNvSpPr txBox="1"/>
          <p:nvPr/>
        </p:nvSpPr>
        <p:spPr>
          <a:xfrm>
            <a:off x="667385" y="4389120"/>
            <a:ext cx="4465320" cy="2306955"/>
          </a:xfrm>
          <a:prstGeom prst="rect">
            <a:avLst/>
          </a:prstGeom>
          <a:noFill/>
        </p:spPr>
        <p:txBody>
          <a:bodyPr wrap="square" rtlCol="0" anchor="t">
            <a:spAutoFit/>
          </a:bodyPr>
          <a:p>
            <a:pPr>
              <a:lnSpc>
                <a:spcPct val="150000"/>
              </a:lnSpc>
            </a:pPr>
            <a:r>
              <a:rPr lang="zh-CN" altLang="en-US" sz="1600" b="1" spc="150">
                <a:latin typeface="微软雅黑" panose="020B0503020204020204" charset="-122"/>
                <a:ea typeface="微软雅黑" panose="020B0503020204020204" charset="-122"/>
                <a:cs typeface="+mn-ea"/>
                <a:sym typeface="+mn-lt"/>
              </a:rPr>
              <a:t>对于由</a:t>
            </a:r>
            <a:r>
              <a:rPr lang="zh-CN" altLang="en-US" sz="1600" b="1" spc="150">
                <a:solidFill>
                  <a:schemeClr val="accent1">
                    <a:lumMod val="75000"/>
                  </a:schemeClr>
                </a:solidFill>
                <a:latin typeface="微软雅黑" panose="020B0503020204020204" charset="-122"/>
                <a:ea typeface="微软雅黑" panose="020B0503020204020204" charset="-122"/>
                <a:cs typeface="+mn-ea"/>
                <a:sym typeface="+mn-lt"/>
              </a:rPr>
              <a:t>一个服务器</a:t>
            </a:r>
            <a:r>
              <a:rPr lang="zh-CN" altLang="en-US" sz="1600" b="1" spc="150">
                <a:latin typeface="微软雅黑" panose="020B0503020204020204" charset="-122"/>
                <a:ea typeface="微软雅黑" panose="020B0503020204020204" charset="-122"/>
                <a:cs typeface="+mn-ea"/>
                <a:sym typeface="+mn-lt"/>
              </a:rPr>
              <a:t>和</a:t>
            </a:r>
            <a:r>
              <a:rPr lang="zh-CN" altLang="en-US" sz="1600" b="1" spc="150">
                <a:solidFill>
                  <a:srgbClr val="FF0000"/>
                </a:solidFill>
                <a:latin typeface="微软雅黑" panose="020B0503020204020204" charset="-122"/>
                <a:ea typeface="微软雅黑" panose="020B0503020204020204" charset="-122"/>
                <a:cs typeface="+mn-ea"/>
                <a:sym typeface="+mn-lt"/>
              </a:rPr>
              <a:t>多个中间件</a:t>
            </a:r>
            <a:r>
              <a:rPr lang="zh-CN" altLang="en-US" sz="1600" b="1" spc="150">
                <a:latin typeface="微软雅黑" panose="020B0503020204020204" charset="-122"/>
                <a:ea typeface="微软雅黑" panose="020B0503020204020204" charset="-122"/>
                <a:cs typeface="+mn-ea"/>
                <a:sym typeface="+mn-lt"/>
              </a:rPr>
              <a:t>构建的</a:t>
            </a:r>
            <a:r>
              <a:rPr lang="zh-CN" altLang="en-US" sz="1600" b="1" spc="150">
                <a:solidFill>
                  <a:srgbClr val="00B050"/>
                </a:solidFill>
                <a:latin typeface="微软雅黑" panose="020B0503020204020204" charset="-122"/>
                <a:ea typeface="微软雅黑" panose="020B0503020204020204" charset="-122"/>
                <a:cs typeface="+mn-ea"/>
                <a:sym typeface="+mn-lt"/>
              </a:rPr>
              <a:t>管道</a:t>
            </a:r>
            <a:r>
              <a:rPr lang="zh-CN" altLang="en-US" sz="1600" b="1" spc="150">
                <a:latin typeface="微软雅黑" panose="020B0503020204020204" charset="-122"/>
                <a:ea typeface="微软雅黑" panose="020B0503020204020204" charset="-122"/>
                <a:cs typeface="+mn-ea"/>
                <a:sym typeface="+mn-lt"/>
              </a:rPr>
              <a:t>来说，面向传输层的服务器负责请求的监听、接收和响应，通过</a:t>
            </a:r>
            <a:r>
              <a:rPr lang="zh-CN" altLang="en-US" sz="1600" b="1" spc="150">
                <a:solidFill>
                  <a:srgbClr val="F67208"/>
                </a:solidFill>
                <a:latin typeface="微软雅黑" panose="020B0503020204020204" charset="-122"/>
                <a:ea typeface="微软雅黑" panose="020B0503020204020204" charset="-122"/>
                <a:cs typeface="+mn-ea"/>
                <a:sym typeface="+mn-lt"/>
              </a:rPr>
              <a:t>共享上下文</a:t>
            </a:r>
            <a:r>
              <a:rPr lang="zh-CN" altLang="en-US" sz="1600" b="1" spc="150">
                <a:latin typeface="微软雅黑" panose="020B0503020204020204" charset="-122"/>
                <a:ea typeface="微软雅黑" panose="020B0503020204020204" charset="-122"/>
                <a:cs typeface="+mn-ea"/>
                <a:sym typeface="+mn-lt"/>
              </a:rPr>
              <a:t>的方式实现的</a:t>
            </a:r>
            <a:endParaRPr lang="zh-CN" altLang="en-US" sz="1600" b="1" spc="150">
              <a:latin typeface="微软雅黑" panose="020B0503020204020204" charset="-122"/>
              <a:ea typeface="微软雅黑" panose="020B0503020204020204" charset="-122"/>
              <a:cs typeface="+mn-ea"/>
              <a:sym typeface="+mn-lt"/>
            </a:endParaRPr>
          </a:p>
          <a:p>
            <a:pPr>
              <a:lnSpc>
                <a:spcPct val="150000"/>
              </a:lnSpc>
            </a:pPr>
            <a:r>
              <a:rPr lang="zh-CN" altLang="en-US" sz="1600" b="1" spc="150">
                <a:latin typeface="微软雅黑" panose="020B0503020204020204" charset="-122"/>
                <a:ea typeface="微软雅黑" panose="020B0503020204020204" charset="-122"/>
                <a:cs typeface="+mn-ea"/>
                <a:sym typeface="+mn-lt"/>
              </a:rPr>
              <a:t>即</a:t>
            </a:r>
            <a:r>
              <a:rPr lang="zh-CN" altLang="en-US" sz="1600" b="1" spc="150">
                <a:solidFill>
                  <a:srgbClr val="F67208"/>
                </a:solidFill>
                <a:latin typeface="微软雅黑" panose="020B0503020204020204" charset="-122"/>
                <a:ea typeface="微软雅黑" panose="020B0503020204020204" charset="-122"/>
                <a:cs typeface="+mn-ea"/>
                <a:sym typeface="+mn-lt"/>
              </a:rPr>
              <a:t>接收请求、发送响应</a:t>
            </a:r>
            <a:r>
              <a:rPr lang="zh-CN" altLang="en-US" sz="1600" b="1" spc="150">
                <a:latin typeface="微软雅黑" panose="020B0503020204020204" charset="-122"/>
                <a:ea typeface="微软雅黑" panose="020B0503020204020204" charset="-122"/>
                <a:cs typeface="+mn-ea"/>
                <a:sym typeface="+mn-lt"/>
              </a:rPr>
              <a:t>两个基本的要素，也是HttpContext承载最核心的上下文信息</a:t>
            </a:r>
            <a:endParaRPr lang="zh-CN" altLang="en-US" sz="1600" b="1" spc="150">
              <a:latin typeface="微软雅黑" panose="020B0503020204020204" charset="-122"/>
              <a:ea typeface="微软雅黑" panose="020B0503020204020204" charset="-122"/>
              <a:cs typeface="+mn-ea"/>
              <a:sym typeface="+mn-lt"/>
            </a:endParaRPr>
          </a:p>
          <a:p>
            <a:pPr>
              <a:lnSpc>
                <a:spcPct val="150000"/>
              </a:lnSpc>
            </a:pPr>
            <a:endParaRPr lang="zh-CN" altLang="en-US" sz="1600" b="1" spc="150">
              <a:latin typeface="微软雅黑" panose="020B0503020204020204" charset="-122"/>
              <a:ea typeface="微软雅黑" panose="020B0503020204020204" charset="-122"/>
              <a:cs typeface="+mn-ea"/>
              <a:sym typeface="+mn-lt"/>
            </a:endParaRPr>
          </a:p>
        </p:txBody>
      </p:sp>
    </p:spTree>
    <p:custDataLst>
      <p:tags r:id="rId2"/>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6" name="图片 35" descr="13382653-ed79d54bf469b5a6"/>
          <p:cNvPicPr>
            <a:picLocks noChangeAspect="1"/>
          </p:cNvPicPr>
          <p:nvPr/>
        </p:nvPicPr>
        <p:blipFill>
          <a:blip r:embed="rId1"/>
          <a:stretch>
            <a:fillRect/>
          </a:stretch>
        </p:blipFill>
        <p:spPr>
          <a:xfrm>
            <a:off x="7517130" y="1609725"/>
            <a:ext cx="3028315" cy="2433955"/>
          </a:xfrm>
          <a:prstGeom prst="rect">
            <a:avLst/>
          </a:prstGeom>
        </p:spPr>
      </p:pic>
      <p:pic>
        <p:nvPicPr>
          <p:cNvPr id="4" name="图片 3" descr="certified-kubernetes-color"/>
          <p:cNvPicPr>
            <a:picLocks noChangeAspect="1"/>
          </p:cNvPicPr>
          <p:nvPr/>
        </p:nvPicPr>
        <p:blipFill>
          <a:blip r:embed="rId2"/>
          <a:stretch>
            <a:fillRect/>
          </a:stretch>
        </p:blipFill>
        <p:spPr>
          <a:xfrm>
            <a:off x="10067290" y="462915"/>
            <a:ext cx="1931670" cy="2612390"/>
          </a:xfrm>
          <a:prstGeom prst="rect">
            <a:avLst/>
          </a:prstGeom>
        </p:spPr>
      </p:pic>
      <p:pic>
        <p:nvPicPr>
          <p:cNvPr id="28" name="图片 27"/>
          <p:cNvPicPr>
            <a:picLocks noChangeAspect="1"/>
          </p:cNvPicPr>
          <p:nvPr/>
        </p:nvPicPr>
        <p:blipFill>
          <a:blip r:embed="rId3"/>
          <a:stretch>
            <a:fillRect/>
          </a:stretch>
        </p:blipFill>
        <p:spPr>
          <a:xfrm>
            <a:off x="7411720" y="579755"/>
            <a:ext cx="2164080" cy="814070"/>
          </a:xfrm>
          <a:prstGeom prst="rect">
            <a:avLst/>
          </a:prstGeom>
        </p:spPr>
      </p:pic>
      <p:pic>
        <p:nvPicPr>
          <p:cNvPr id="34" name="图片 33" descr="xclpjw5z"/>
          <p:cNvPicPr>
            <a:picLocks noChangeAspect="1"/>
          </p:cNvPicPr>
          <p:nvPr/>
        </p:nvPicPr>
        <p:blipFill>
          <a:blip r:embed="rId4"/>
          <a:srcRect t="31938" r="-92" b="28118"/>
          <a:stretch>
            <a:fillRect/>
          </a:stretch>
        </p:blipFill>
        <p:spPr>
          <a:xfrm>
            <a:off x="539115" y="1393825"/>
            <a:ext cx="2499360" cy="997585"/>
          </a:xfrm>
          <a:prstGeom prst="round2SameRect">
            <a:avLst/>
          </a:prstGeom>
        </p:spPr>
      </p:pic>
      <p:pic>
        <p:nvPicPr>
          <p:cNvPr id="3" name="图片 2" descr="bower-logo"/>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2500" y="746760"/>
            <a:ext cx="2649220" cy="2328545"/>
          </a:xfrm>
          <a:prstGeom prst="rect">
            <a:avLst/>
          </a:prstGeom>
        </p:spPr>
      </p:pic>
      <p:pic>
        <p:nvPicPr>
          <p:cNvPr id="5" name="图片 4"/>
          <p:cNvPicPr>
            <a:picLocks noChangeAspect="1"/>
          </p:cNvPicPr>
          <p:nvPr/>
        </p:nvPicPr>
        <p:blipFill>
          <a:blip r:embed="rId7"/>
          <a:stretch>
            <a:fillRect/>
          </a:stretch>
        </p:blipFill>
        <p:spPr>
          <a:xfrm>
            <a:off x="8136255" y="4212590"/>
            <a:ext cx="4341495" cy="2638425"/>
          </a:xfrm>
          <a:prstGeom prst="rect">
            <a:avLst/>
          </a:prstGeom>
        </p:spPr>
      </p:pic>
      <p:pic>
        <p:nvPicPr>
          <p:cNvPr id="7" name="图片 6"/>
          <p:cNvPicPr>
            <a:picLocks noChangeAspect="1"/>
          </p:cNvPicPr>
          <p:nvPr/>
        </p:nvPicPr>
        <p:blipFill>
          <a:blip r:embed="rId8"/>
          <a:stretch>
            <a:fillRect/>
          </a:stretch>
        </p:blipFill>
        <p:spPr>
          <a:xfrm>
            <a:off x="3236595" y="5960110"/>
            <a:ext cx="1530985" cy="622300"/>
          </a:xfrm>
          <a:prstGeom prst="rect">
            <a:avLst/>
          </a:prstGeom>
        </p:spPr>
      </p:pic>
      <p:pic>
        <p:nvPicPr>
          <p:cNvPr id="10" name="图片 9"/>
          <p:cNvPicPr>
            <a:picLocks noChangeAspect="1"/>
          </p:cNvPicPr>
          <p:nvPr/>
        </p:nvPicPr>
        <p:blipFill>
          <a:blip r:embed="rId9"/>
          <a:stretch>
            <a:fillRect/>
          </a:stretch>
        </p:blipFill>
        <p:spPr>
          <a:xfrm>
            <a:off x="4129405" y="5119370"/>
            <a:ext cx="1971675" cy="590550"/>
          </a:xfrm>
          <a:prstGeom prst="rect">
            <a:avLst/>
          </a:prstGeom>
        </p:spPr>
      </p:pic>
      <p:pic>
        <p:nvPicPr>
          <p:cNvPr id="13" name="图片 12" descr="02tgglk3"/>
          <p:cNvPicPr>
            <a:picLocks noChangeAspect="1"/>
          </p:cNvPicPr>
          <p:nvPr/>
        </p:nvPicPr>
        <p:blipFill>
          <a:blip r:embed="rId10"/>
          <a:stretch>
            <a:fillRect/>
          </a:stretch>
        </p:blipFill>
        <p:spPr>
          <a:xfrm>
            <a:off x="6572250" y="4212590"/>
            <a:ext cx="1876425" cy="1876425"/>
          </a:xfrm>
          <a:prstGeom prst="rect">
            <a:avLst/>
          </a:prstGeom>
        </p:spPr>
      </p:pic>
      <p:pic>
        <p:nvPicPr>
          <p:cNvPr id="19" name="图片 18" descr="abp-logo-long"/>
          <p:cNvPicPr>
            <a:picLocks noChangeAspect="1"/>
          </p:cNvPicPr>
          <p:nvPr/>
        </p:nvPicPr>
        <p:blipFill>
          <a:blip r:embed="rId11"/>
          <a:stretch>
            <a:fillRect/>
          </a:stretch>
        </p:blipFill>
        <p:spPr>
          <a:xfrm>
            <a:off x="114300" y="5384165"/>
            <a:ext cx="3048000" cy="1276350"/>
          </a:xfrm>
          <a:prstGeom prst="rect">
            <a:avLst/>
          </a:prstGeom>
        </p:spPr>
      </p:pic>
      <p:pic>
        <p:nvPicPr>
          <p:cNvPr id="23" name="图片 22" descr="automapper"/>
          <p:cNvPicPr>
            <a:picLocks noChangeAspect="1"/>
          </p:cNvPicPr>
          <p:nvPr/>
        </p:nvPicPr>
        <p:blipFill>
          <a:blip r:embed="rId12"/>
          <a:stretch>
            <a:fillRect/>
          </a:stretch>
        </p:blipFill>
        <p:spPr>
          <a:xfrm>
            <a:off x="1256030" y="2289175"/>
            <a:ext cx="2315845" cy="2315845"/>
          </a:xfrm>
          <a:prstGeom prst="rect">
            <a:avLst/>
          </a:prstGeom>
        </p:spPr>
      </p:pic>
      <p:pic>
        <p:nvPicPr>
          <p:cNvPr id="25" name="图片 24" descr="4b380d1c355c5021bd5f3c0452adf7e1"/>
          <p:cNvPicPr>
            <a:picLocks noChangeAspect="1"/>
          </p:cNvPicPr>
          <p:nvPr/>
        </p:nvPicPr>
        <p:blipFill>
          <a:blip r:embed="rId13"/>
          <a:stretch>
            <a:fillRect/>
          </a:stretch>
        </p:blipFill>
        <p:spPr>
          <a:xfrm>
            <a:off x="6956425" y="4605020"/>
            <a:ext cx="1564005" cy="573405"/>
          </a:xfrm>
          <a:prstGeom prst="rect">
            <a:avLst/>
          </a:prstGeom>
        </p:spPr>
      </p:pic>
      <p:pic>
        <p:nvPicPr>
          <p:cNvPr id="18" name="图片 17" descr="OData-logo-e1393393068350"/>
          <p:cNvPicPr>
            <a:picLocks noChangeAspect="1"/>
          </p:cNvPicPr>
          <p:nvPr/>
        </p:nvPicPr>
        <p:blipFill>
          <a:blip r:embed="rId14"/>
          <a:stretch>
            <a:fillRect/>
          </a:stretch>
        </p:blipFill>
        <p:spPr>
          <a:xfrm>
            <a:off x="539115" y="3082290"/>
            <a:ext cx="1598930" cy="769620"/>
          </a:xfrm>
          <a:prstGeom prst="rect">
            <a:avLst/>
          </a:prstGeom>
        </p:spPr>
      </p:pic>
      <p:pic>
        <p:nvPicPr>
          <p:cNvPr id="2" name="图片 1"/>
          <p:cNvPicPr>
            <a:picLocks noChangeAspect="1"/>
          </p:cNvPicPr>
          <p:nvPr/>
        </p:nvPicPr>
        <p:blipFill>
          <a:blip r:embed="rId15"/>
          <a:stretch>
            <a:fillRect/>
          </a:stretch>
        </p:blipFill>
        <p:spPr>
          <a:xfrm rot="2700000">
            <a:off x="10707370" y="3442335"/>
            <a:ext cx="1634490" cy="1441450"/>
          </a:xfrm>
          <a:prstGeom prst="rect">
            <a:avLst/>
          </a:prstGeom>
        </p:spPr>
      </p:pic>
      <p:pic>
        <p:nvPicPr>
          <p:cNvPr id="32" name="图片 31" descr="NGINX-Plus-logo-mobile-418x140@2x"/>
          <p:cNvPicPr>
            <a:picLocks noChangeAspect="1"/>
          </p:cNvPicPr>
          <p:nvPr/>
        </p:nvPicPr>
        <p:blipFill>
          <a:blip r:embed="rId16"/>
          <a:stretch>
            <a:fillRect/>
          </a:stretch>
        </p:blipFill>
        <p:spPr>
          <a:xfrm>
            <a:off x="1459230" y="419735"/>
            <a:ext cx="3383915" cy="1133475"/>
          </a:xfrm>
          <a:prstGeom prst="rect">
            <a:avLst/>
          </a:prstGeom>
        </p:spPr>
      </p:pic>
      <p:pic>
        <p:nvPicPr>
          <p:cNvPr id="6" name="图片 5" descr="u=3911158670,1422654346&amp;fm=26&amp;gp=0"/>
          <p:cNvPicPr>
            <a:picLocks noChangeAspect="1"/>
          </p:cNvPicPr>
          <p:nvPr/>
        </p:nvPicPr>
        <p:blipFill>
          <a:blip r:embed="rId17"/>
          <a:srcRect l="2952" t="16849" r="30744" b="19637"/>
          <a:stretch>
            <a:fillRect/>
          </a:stretch>
        </p:blipFill>
        <p:spPr>
          <a:xfrm>
            <a:off x="3858260" y="3157855"/>
            <a:ext cx="3658870" cy="1447165"/>
          </a:xfrm>
          <a:prstGeom prst="rect">
            <a:avLst/>
          </a:prstGeom>
        </p:spPr>
      </p:pic>
      <p:pic>
        <p:nvPicPr>
          <p:cNvPr id="22" name="图片 21" descr="68747470733a2f2f73332e616d617a6f6e6177732e636f6d2f6175746f6d61707065722f6c6f676f2e706e67"/>
          <p:cNvPicPr>
            <a:picLocks noChangeAspect="1"/>
          </p:cNvPicPr>
          <p:nvPr/>
        </p:nvPicPr>
        <p:blipFill>
          <a:blip r:embed="rId18"/>
          <a:stretch>
            <a:fillRect/>
          </a:stretch>
        </p:blipFill>
        <p:spPr>
          <a:xfrm>
            <a:off x="1057910" y="4662170"/>
            <a:ext cx="2978150" cy="304165"/>
          </a:xfrm>
          <a:prstGeom prst="rect">
            <a:avLst/>
          </a:prstGeom>
        </p:spPr>
      </p:pic>
    </p:spTree>
    <p:custDataLst>
      <p:tags r:id="rId19"/>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lang="zh-CN" sz="1600" b="1">
                <a:solidFill>
                  <a:srgbClr val="4F81BD"/>
                </a:solidFill>
                <a:ea typeface="宋体" panose="02010600030101010101" pitchFamily="2" charset="-122"/>
              </a:rPr>
              <a:t>传统</a:t>
            </a:r>
            <a:r>
              <a:rPr lang="en-US" sz="1600" b="1">
                <a:solidFill>
                  <a:srgbClr val="4F81BD"/>
                </a:solidFill>
                <a:latin typeface="Calibri" panose="020F0502020204030204" charset="0"/>
                <a:ea typeface="宋体" panose="02010600030101010101" pitchFamily="2" charset="-122"/>
                <a:cs typeface="Times New Roman" panose="02020603050405020304" charset="0"/>
              </a:rPr>
              <a:t>VS</a:t>
            </a:r>
            <a:r>
              <a:rPr lang="zh-CN" sz="1600" b="1">
                <a:solidFill>
                  <a:srgbClr val="4F81BD"/>
                </a:solidFill>
                <a:ea typeface="宋体" panose="02010600030101010101" pitchFamily="2" charset="-122"/>
              </a:rPr>
              <a:t>服务</a:t>
            </a:r>
            <a:endParaRPr lang="zh-CN" altLang="en-US"/>
          </a:p>
        </p:txBody>
      </p:sp>
      <p:pic>
        <p:nvPicPr>
          <p:cNvPr id="8" name="Picture"/>
          <p:cNvPicPr>
            <a:picLocks noChangeAspect="1" noChangeArrowheads="1"/>
          </p:cNvPicPr>
          <p:nvPr/>
        </p:nvPicPr>
        <p:blipFill>
          <a:blip r:embed="rId1"/>
          <a:stretch>
            <a:fillRect/>
          </a:stretch>
        </p:blipFill>
        <p:spPr>
          <a:xfrm>
            <a:off x="1758315" y="675005"/>
            <a:ext cx="8675370" cy="5029835"/>
          </a:xfrm>
          <a:prstGeom prst="rect">
            <a:avLst/>
          </a:prstGeom>
          <a:noFill/>
          <a:ln w="9525">
            <a:noFill/>
          </a:ln>
        </p:spPr>
      </p:pic>
    </p:spTree>
    <p:custDataLst>
      <p:tags r:id="rId2"/>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lang="zh-CN" sz="1600" b="1">
                <a:solidFill>
                  <a:srgbClr val="4F81BD"/>
                </a:solidFill>
                <a:ea typeface="宋体" panose="02010600030101010101" pitchFamily="2" charset="-122"/>
              </a:rPr>
              <a:t>传统</a:t>
            </a:r>
            <a:r>
              <a:rPr lang="en-US" sz="1600" b="1">
                <a:solidFill>
                  <a:srgbClr val="4F81BD"/>
                </a:solidFill>
                <a:latin typeface="Calibri" panose="020F0502020204030204" charset="0"/>
                <a:ea typeface="宋体" panose="02010600030101010101" pitchFamily="2" charset="-122"/>
                <a:cs typeface="Times New Roman" panose="02020603050405020304" charset="0"/>
              </a:rPr>
              <a:t>VS</a:t>
            </a:r>
            <a:r>
              <a:rPr lang="zh-CN" sz="1600" b="1">
                <a:solidFill>
                  <a:srgbClr val="4F81BD"/>
                </a:solidFill>
                <a:ea typeface="宋体" panose="02010600030101010101" pitchFamily="2" charset="-122"/>
              </a:rPr>
              <a:t>服务</a:t>
            </a:r>
            <a:endParaRPr lang="zh-CN" altLang="en-US"/>
          </a:p>
        </p:txBody>
      </p:sp>
      <p:pic>
        <p:nvPicPr>
          <p:cNvPr id="64" name="Picture"/>
          <p:cNvPicPr>
            <a:picLocks noChangeAspect="1" noChangeArrowheads="1"/>
          </p:cNvPicPr>
          <p:nvPr/>
        </p:nvPicPr>
        <p:blipFill>
          <a:blip r:embed="rId1"/>
          <a:stretch>
            <a:fillRect/>
          </a:stretch>
        </p:blipFill>
        <p:spPr>
          <a:xfrm>
            <a:off x="1871980" y="863600"/>
            <a:ext cx="8174990" cy="4615815"/>
          </a:xfrm>
          <a:prstGeom prst="rect">
            <a:avLst/>
          </a:prstGeom>
          <a:noFill/>
          <a:ln w="9525">
            <a:noFill/>
          </a:ln>
        </p:spPr>
      </p:pic>
    </p:spTree>
    <p:custDataLst>
      <p:tags r:id="rId2"/>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Ocelot 开源网关</a:t>
            </a:r>
            <a:endParaRPr sz="1600" b="1">
              <a:solidFill>
                <a:srgbClr val="4F81BD"/>
              </a:solidFill>
              <a:ea typeface="宋体" panose="02010600030101010101" pitchFamily="2" charset="-122"/>
            </a:endParaRPr>
          </a:p>
        </p:txBody>
      </p:sp>
      <p:sp>
        <p:nvSpPr>
          <p:cNvPr id="2" name="文本框 1"/>
          <p:cNvSpPr txBox="1"/>
          <p:nvPr/>
        </p:nvSpPr>
        <p:spPr>
          <a:xfrm>
            <a:off x="423545" y="1687830"/>
            <a:ext cx="4862830" cy="3784600"/>
          </a:xfrm>
          <a:prstGeom prst="rect">
            <a:avLst/>
          </a:prstGeom>
          <a:noFill/>
          <a:ln w="9525">
            <a:noFill/>
          </a:ln>
        </p:spPr>
        <p:txBody>
          <a:bodyPr wrap="square">
            <a:spAutoFit/>
          </a:bodyPr>
          <a:p>
            <a:pPr indent="0"/>
            <a:r>
              <a:rPr lang="zh-CN" sz="1600" b="1">
                <a:cs typeface="Cambria" panose="02040503050406030204" charset="0"/>
              </a:rPr>
              <a:t>今天要给大家介绍的</a:t>
            </a:r>
            <a:r>
              <a:rPr lang="zh-CN" sz="1600" b="1">
                <a:solidFill>
                  <a:srgbClr val="4F81BD"/>
                </a:solidFill>
                <a:cs typeface="Cambria" panose="02040503050406030204" charset="0"/>
                <a:hlinkClick r:id="rId1"/>
              </a:rPr>
              <a:t>Ocelot是一个基于 .net  core的开源WebAPI服务网关项目</a:t>
            </a:r>
            <a:r>
              <a:rPr lang="zh-CN" sz="1600" b="1">
                <a:cs typeface="Cambria" panose="02040503050406030204" charset="0"/>
              </a:rPr>
              <a:t>，它的功能非常强大，</a:t>
            </a:r>
            <a:endParaRPr lang="zh-CN" sz="1600" b="1">
              <a:cs typeface="Cambria" panose="02040503050406030204" charset="0"/>
            </a:endParaRPr>
          </a:p>
          <a:p>
            <a:pPr indent="0"/>
            <a:r>
              <a:rPr lang="zh-CN" sz="1600" b="1">
                <a:cs typeface="Cambria" panose="02040503050406030204" charset="0"/>
              </a:rPr>
              <a:t>包括了</a:t>
            </a:r>
            <a:r>
              <a:rPr lang="zh-CN" sz="1600" b="1">
                <a:solidFill>
                  <a:srgbClr val="FF0000"/>
                </a:solidFill>
                <a:cs typeface="Cambria" panose="02040503050406030204" charset="0"/>
              </a:rPr>
              <a:t>路由、请求聚合、服务发现、认证鉴权、限流、负载均衡</a:t>
            </a:r>
            <a:r>
              <a:rPr lang="zh-CN" sz="1600" b="1">
                <a:cs typeface="Cambria" panose="02040503050406030204" charset="0"/>
              </a:rPr>
              <a:t>等功能。而这些功能都可以直接通过修改json配置文件即可使用，非常方便。</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Ocelot是系统中对外暴露的一个请求入口，所有外部接口都必须通过这个网关才能向下游API发出请求，就如地铁中的安检系统，所有人都必须经过安检才能乘坐地铁。</a:t>
            </a:r>
            <a:r>
              <a:rPr lang="en-US" sz="1600" b="1">
                <a:latin typeface="Cambria" panose="02040503050406030204" charset="0"/>
                <a:cs typeface="Times New Roman" panose="02020603050405020304" charset="0"/>
              </a:rPr>
              <a:t> </a:t>
            </a:r>
            <a:r>
              <a:rPr lang="zh-CN" sz="1600" b="1">
                <a:cs typeface="Cambria" panose="02040503050406030204" charset="0"/>
              </a:rPr>
              <a:t>Ocelot框架内部集成了</a:t>
            </a:r>
            <a:r>
              <a:rPr lang="en-US" sz="1600" b="1">
                <a:latin typeface="Cambria" panose="02040503050406030204" charset="0"/>
                <a:cs typeface="Times New Roman" panose="02020603050405020304" charset="0"/>
              </a:rPr>
              <a:t>IdentityServer</a:t>
            </a:r>
            <a:r>
              <a:rPr lang="zh-CN" sz="1600" b="1">
                <a:cs typeface="Cambria" panose="02040503050406030204" charset="0"/>
              </a:rPr>
              <a:t>（身份验证）和</a:t>
            </a:r>
            <a:r>
              <a:rPr lang="en-US" sz="1600" b="1">
                <a:latin typeface="Cambria" panose="02040503050406030204" charset="0"/>
                <a:cs typeface="Times New Roman" panose="02020603050405020304" charset="0"/>
              </a:rPr>
              <a:t>Consul</a:t>
            </a:r>
            <a:r>
              <a:rPr lang="zh-CN" sz="1600" b="1">
                <a:cs typeface="Cambria" panose="02040503050406030204" charset="0"/>
              </a:rPr>
              <a:t>（服务注册发现），还引入了Polly来处理进行故障处理。目前，腾讯和微软是Ocelot在官网贴出来的客户。</a:t>
            </a:r>
            <a:endParaRPr lang="zh-CN" altLang="en-US" sz="1600" b="1">
              <a:cs typeface="Cambria" panose="02040503050406030204" charset="0"/>
            </a:endParaRPr>
          </a:p>
        </p:txBody>
      </p:sp>
      <p:pic>
        <p:nvPicPr>
          <p:cNvPr id="65" name="Picture"/>
          <p:cNvPicPr>
            <a:picLocks noChangeAspect="1" noChangeArrowheads="1"/>
          </p:cNvPicPr>
          <p:nvPr/>
        </p:nvPicPr>
        <p:blipFill>
          <a:blip r:embed="rId2"/>
          <a:stretch>
            <a:fillRect/>
          </a:stretch>
        </p:blipFill>
        <p:spPr>
          <a:xfrm>
            <a:off x="5812790" y="1292860"/>
            <a:ext cx="7576820" cy="4422775"/>
          </a:xfrm>
          <a:prstGeom prst="rect">
            <a:avLst/>
          </a:prstGeom>
          <a:noFill/>
          <a:ln w="9525">
            <a:noFill/>
          </a:ln>
        </p:spPr>
      </p:pic>
    </p:spTree>
    <p:custDataLst>
      <p:tags r:id="rId3"/>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SwaggerUI</a:t>
            </a:r>
            <a:endParaRPr sz="1600" b="1">
              <a:solidFill>
                <a:srgbClr val="4F81BD"/>
              </a:solidFill>
              <a:ea typeface="宋体" panose="02010600030101010101" pitchFamily="2" charset="-122"/>
            </a:endParaRPr>
          </a:p>
        </p:txBody>
      </p:sp>
      <p:pic>
        <p:nvPicPr>
          <p:cNvPr id="66" name="Picture"/>
          <p:cNvPicPr>
            <a:picLocks noChangeAspect="1" noChangeArrowheads="1"/>
          </p:cNvPicPr>
          <p:nvPr/>
        </p:nvPicPr>
        <p:blipFill>
          <a:blip r:embed="rId1"/>
          <a:stretch>
            <a:fillRect/>
          </a:stretch>
        </p:blipFill>
        <p:spPr>
          <a:xfrm>
            <a:off x="1546225" y="848360"/>
            <a:ext cx="9274175" cy="6323330"/>
          </a:xfrm>
          <a:prstGeom prst="rect">
            <a:avLst/>
          </a:prstGeom>
          <a:noFill/>
          <a:ln w="9525">
            <a:noFill/>
          </a:ln>
        </p:spPr>
      </p:pic>
      <p:pic>
        <p:nvPicPr>
          <p:cNvPr id="10" name="图片 9"/>
          <p:cNvPicPr>
            <a:picLocks noChangeAspect="1"/>
          </p:cNvPicPr>
          <p:nvPr/>
        </p:nvPicPr>
        <p:blipFill>
          <a:blip r:embed="rId2"/>
          <a:stretch>
            <a:fillRect/>
          </a:stretch>
        </p:blipFill>
        <p:spPr>
          <a:xfrm>
            <a:off x="3803015" y="1331595"/>
            <a:ext cx="3718560" cy="1113790"/>
          </a:xfrm>
          <a:prstGeom prst="rect">
            <a:avLst/>
          </a:prstGeom>
        </p:spPr>
      </p:pic>
    </p:spTree>
    <p:custDataLst>
      <p:tags r:id="rId3"/>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5" name="图片 4"/>
          <p:cNvPicPr>
            <a:picLocks noChangeAspect="1"/>
          </p:cNvPicPr>
          <p:nvPr/>
        </p:nvPicPr>
        <p:blipFill>
          <a:blip r:embed="rId1"/>
          <a:stretch>
            <a:fillRect/>
          </a:stretch>
        </p:blipFill>
        <p:spPr>
          <a:xfrm>
            <a:off x="3756025" y="4499610"/>
            <a:ext cx="3780155" cy="2297430"/>
          </a:xfrm>
          <a:prstGeom prst="rect">
            <a:avLst/>
          </a:prstGeom>
        </p:spPr>
      </p:pic>
      <p:pic>
        <p:nvPicPr>
          <p:cNvPr id="68" name="Picture"/>
          <p:cNvPicPr>
            <a:picLocks noChangeAspect="1"/>
          </p:cNvPicPr>
          <p:nvPr/>
        </p:nvPicPr>
        <p:blipFill>
          <a:blip r:embed="rId2"/>
          <a:srcRect l="19875"/>
          <a:stretch>
            <a:fillRect/>
          </a:stretch>
        </p:blipFill>
        <p:spPr>
          <a:xfrm>
            <a:off x="6493510" y="975360"/>
            <a:ext cx="6363970" cy="4471035"/>
          </a:xfrm>
          <a:prstGeom prst="rect">
            <a:avLst/>
          </a:prstGeom>
          <a:noFill/>
          <a:ln w="9525">
            <a:noFill/>
          </a:ln>
        </p:spPr>
      </p:pic>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IdentityService（认证）</a:t>
            </a:r>
            <a:endParaRPr sz="1600" b="1">
              <a:solidFill>
                <a:srgbClr val="4F81BD"/>
              </a:solidFill>
              <a:ea typeface="宋体" panose="02010600030101010101" pitchFamily="2" charset="-122"/>
            </a:endParaRPr>
          </a:p>
        </p:txBody>
      </p:sp>
      <p:sp>
        <p:nvSpPr>
          <p:cNvPr id="2" name="文本框 1"/>
          <p:cNvSpPr txBox="1"/>
          <p:nvPr/>
        </p:nvSpPr>
        <p:spPr>
          <a:xfrm>
            <a:off x="488950" y="1169670"/>
            <a:ext cx="4862830" cy="4523105"/>
          </a:xfrm>
          <a:prstGeom prst="rect">
            <a:avLst/>
          </a:prstGeom>
          <a:noFill/>
          <a:ln w="9525">
            <a:noFill/>
          </a:ln>
        </p:spPr>
        <p:txBody>
          <a:bodyPr wrap="square">
            <a:spAutoFit/>
          </a:bodyPr>
          <a:p>
            <a:pPr indent="0"/>
            <a:r>
              <a:rPr lang="zh-CN" sz="1600" b="1">
                <a:cs typeface="Cambria" panose="02040503050406030204" charset="0"/>
              </a:rPr>
              <a:t>首先，Azure ActiveDirectory认证作为服务提供标识和身份验证。使用AzureAD是一种在ASP.NETCore应用程序中获取身份的快速方法，而无需编写身份验证服务器代码SPA-s的身份验证。</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Microsoft通过此预览为单页应用程序添加了现成的身份验证支持。</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或者，如果开发人员希望自己编写身份验证服务，则有几个第三方库可用于处理此场景。</a:t>
            </a:r>
            <a:endParaRPr lang="zh-CN" sz="1600" b="1">
              <a:cs typeface="Cambria" panose="02040503050406030204" charset="0"/>
            </a:endParaRPr>
          </a:p>
          <a:p>
            <a:pPr indent="0"/>
            <a:endParaRPr lang="zh-CN" sz="1600" b="1">
              <a:cs typeface="Cambria" panose="02040503050406030204" charset="0"/>
            </a:endParaRPr>
          </a:p>
          <a:p>
            <a:pPr indent="0"/>
            <a:r>
              <a:rPr lang="zh-CN" sz="1600" b="1">
                <a:solidFill>
                  <a:srgbClr val="FF0000"/>
                </a:solidFill>
                <a:cs typeface="Cambria" panose="02040503050406030204" charset="0"/>
              </a:rPr>
              <a:t>Id</a:t>
            </a:r>
            <a:r>
              <a:rPr lang="en-US" altLang="zh-CN" sz="1600" b="1">
                <a:solidFill>
                  <a:srgbClr val="FF0000"/>
                </a:solidFill>
                <a:cs typeface="Cambria" panose="02040503050406030204" charset="0"/>
              </a:rPr>
              <a:t>e</a:t>
            </a:r>
            <a:r>
              <a:rPr lang="zh-CN" sz="1600" b="1">
                <a:solidFill>
                  <a:srgbClr val="FF0000"/>
                </a:solidFill>
                <a:cs typeface="Cambria" panose="02040503050406030204" charset="0"/>
              </a:rPr>
              <a:t>ntiyServer 4</a:t>
            </a:r>
            <a:r>
              <a:rPr lang="zh-CN" sz="1600" b="1">
                <a:cs typeface="Cambria" panose="02040503050406030204" charset="0"/>
              </a:rPr>
              <a:t>是用于ASP.NET核心的灵活的OpenID连接框架。另一个很好的选择是</a:t>
            </a:r>
            <a:r>
              <a:rPr lang="zh-CN" sz="1600" b="1">
                <a:solidFill>
                  <a:srgbClr val="FF0000"/>
                </a:solidFill>
                <a:cs typeface="Cambria" panose="02040503050406030204" charset="0"/>
              </a:rPr>
              <a:t>OpenIddict</a:t>
            </a:r>
            <a:r>
              <a:rPr lang="zh-CN" sz="1600" b="1">
                <a:cs typeface="Cambria" panose="02040503050406030204" charset="0"/>
              </a:rPr>
              <a:t>..与IdghtyServer 4一样，OpenIddict为ASP.NETCore提供了OpenIDConnect服务器功能。</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OpenIddict和IdEntiyServer 4都能很好地使用</a:t>
            </a:r>
            <a:r>
              <a:rPr lang="zh-CN" sz="1600" b="1">
                <a:solidFill>
                  <a:srgbClr val="EC6E12"/>
                </a:solidFill>
                <a:cs typeface="Cambria" panose="02040503050406030204" charset="0"/>
              </a:rPr>
              <a:t>ASP.NET Identity 3.</a:t>
            </a:r>
            <a:r>
              <a:rPr lang="zh-CN" sz="1600" b="1">
                <a:cs typeface="Cambria" panose="02040503050406030204" charset="0"/>
              </a:rPr>
              <a:t>。</a:t>
            </a:r>
            <a:endParaRPr lang="zh-CN" sz="1600" b="1">
              <a:cs typeface="Cambria" panose="02040503050406030204" charset="0"/>
            </a:endParaRPr>
          </a:p>
        </p:txBody>
      </p:sp>
    </p:spTree>
    <p:custDataLst>
      <p:tags r:id="rId3"/>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7" name="Picture"/>
          <p:cNvPicPr>
            <a:picLocks noChangeAspect="1" noChangeArrowheads="1"/>
          </p:cNvPicPr>
          <p:nvPr/>
        </p:nvPicPr>
        <p:blipFill>
          <a:blip r:embed="rId1"/>
          <a:stretch>
            <a:fillRect/>
          </a:stretch>
        </p:blipFill>
        <p:spPr>
          <a:xfrm>
            <a:off x="2374900" y="1034415"/>
            <a:ext cx="9897745" cy="5800725"/>
          </a:xfrm>
          <a:prstGeom prst="rect">
            <a:avLst/>
          </a:prstGeom>
          <a:noFill/>
          <a:ln w="9525">
            <a:noFill/>
          </a:ln>
        </p:spPr>
      </p:pic>
      <p:sp>
        <p:nvSpPr>
          <p:cNvPr id="100" name="文本框 99"/>
          <p:cNvSpPr txBox="1"/>
          <p:nvPr/>
        </p:nvSpPr>
        <p:spPr>
          <a:xfrm>
            <a:off x="5286375"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IdentityService（认证）</a:t>
            </a:r>
            <a:endParaRPr sz="1600" b="1">
              <a:solidFill>
                <a:srgbClr val="4F81BD"/>
              </a:solidFill>
              <a:ea typeface="宋体" panose="02010600030101010101" pitchFamily="2" charset="-122"/>
            </a:endParaRPr>
          </a:p>
        </p:txBody>
      </p:sp>
      <p:sp>
        <p:nvSpPr>
          <p:cNvPr id="2" name="文本框 1"/>
          <p:cNvSpPr txBox="1"/>
          <p:nvPr/>
        </p:nvSpPr>
        <p:spPr>
          <a:xfrm>
            <a:off x="423545" y="1687830"/>
            <a:ext cx="4862830" cy="2553335"/>
          </a:xfrm>
          <a:prstGeom prst="rect">
            <a:avLst/>
          </a:prstGeom>
          <a:noFill/>
          <a:ln w="9525">
            <a:noFill/>
          </a:ln>
        </p:spPr>
        <p:txBody>
          <a:bodyPr wrap="square">
            <a:spAutoFit/>
          </a:bodyPr>
          <a:p>
            <a:pPr indent="0"/>
            <a:r>
              <a:rPr lang="zh-CN" sz="1600" b="1">
                <a:cs typeface="Cambria" panose="02040503050406030204" charset="0"/>
              </a:rPr>
              <a:t>我们可以用IdentityServer来做啥？</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•身份验证服务=&gt;官方认证的OpenID Connect实现</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•单点登录/注销（SSO）</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•访问受控的API=&gt;为不同的客户提供访问API的令牌，比如：MVC网站、SPA、Mobile App等</a:t>
            </a:r>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•。。。。等等</a:t>
            </a:r>
            <a:endParaRPr lang="zh-CN" sz="1600" b="1">
              <a:cs typeface="Cambria" panose="02040503050406030204" charset="0"/>
            </a:endParaRPr>
          </a:p>
        </p:txBody>
      </p:sp>
      <p:pic>
        <p:nvPicPr>
          <p:cNvPr id="5" name="图片 4"/>
          <p:cNvPicPr>
            <a:picLocks noChangeAspect="1"/>
          </p:cNvPicPr>
          <p:nvPr/>
        </p:nvPicPr>
        <p:blipFill>
          <a:blip r:embed="rId2"/>
          <a:stretch>
            <a:fillRect/>
          </a:stretch>
        </p:blipFill>
        <p:spPr>
          <a:xfrm>
            <a:off x="195580" y="4419600"/>
            <a:ext cx="3517900" cy="2138045"/>
          </a:xfrm>
          <a:prstGeom prst="rect">
            <a:avLst/>
          </a:prstGeom>
        </p:spPr>
      </p:pic>
    </p:spTree>
    <p:custDataLst>
      <p:tags r:id="rId3"/>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7" name="Picture"/>
          <p:cNvPicPr>
            <a:picLocks noChangeAspect="1" noChangeArrowheads="1"/>
          </p:cNvPicPr>
          <p:nvPr/>
        </p:nvPicPr>
        <p:blipFill>
          <a:blip r:embed="rId1"/>
          <a:stretch>
            <a:fillRect/>
          </a:stretch>
        </p:blipFill>
        <p:spPr>
          <a:xfrm>
            <a:off x="3322320" y="897890"/>
            <a:ext cx="8877300" cy="5202555"/>
          </a:xfrm>
          <a:prstGeom prst="rect">
            <a:avLst/>
          </a:prstGeom>
          <a:noFill/>
          <a:ln w="9525">
            <a:noFill/>
          </a:ln>
        </p:spPr>
      </p:pic>
      <p:sp>
        <p:nvSpPr>
          <p:cNvPr id="100" name="文本框 99"/>
          <p:cNvSpPr txBox="1"/>
          <p:nvPr/>
        </p:nvSpPr>
        <p:spPr>
          <a:xfrm>
            <a:off x="5220970"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Polly 熔断、降级</a:t>
            </a:r>
            <a:endParaRPr sz="1600" b="1">
              <a:solidFill>
                <a:srgbClr val="4F81BD"/>
              </a:solidFill>
              <a:ea typeface="宋体" panose="02010600030101010101" pitchFamily="2" charset="-122"/>
            </a:endParaRPr>
          </a:p>
        </p:txBody>
      </p:sp>
      <p:sp>
        <p:nvSpPr>
          <p:cNvPr id="2" name="文本框 1"/>
          <p:cNvSpPr txBox="1"/>
          <p:nvPr/>
        </p:nvSpPr>
        <p:spPr>
          <a:xfrm>
            <a:off x="358140" y="457835"/>
            <a:ext cx="4862830" cy="5877560"/>
          </a:xfrm>
          <a:prstGeom prst="rect">
            <a:avLst/>
          </a:prstGeom>
          <a:noFill/>
          <a:ln w="9525">
            <a:noFill/>
          </a:ln>
        </p:spPr>
        <p:txBody>
          <a:bodyPr wrap="square">
            <a:spAutoFit/>
          </a:bodyPr>
          <a:p>
            <a:pPr indent="0"/>
            <a:r>
              <a:rPr lang="zh-CN" sz="2400" b="1">
                <a:solidFill>
                  <a:srgbClr val="FF0000"/>
                </a:solidFill>
                <a:cs typeface="Cambria" panose="02040503050406030204" charset="0"/>
              </a:rPr>
              <a:t>高可用的目标</a:t>
            </a:r>
            <a:endParaRPr lang="zh-CN" sz="1600" b="1">
              <a:cs typeface="Cambria" panose="02040503050406030204" charset="0"/>
            </a:endParaRPr>
          </a:p>
          <a:p>
            <a:pPr indent="0"/>
            <a:r>
              <a:rPr lang="zh-CN" sz="1600" b="1">
                <a:cs typeface="Cambria" panose="02040503050406030204" charset="0"/>
              </a:rPr>
              <a:t>•负载均衡【Nginx】（负载均衡算法）</a:t>
            </a:r>
            <a:endParaRPr lang="zh-CN" sz="1600" b="1">
              <a:cs typeface="Cambria" panose="02040503050406030204" charset="0"/>
            </a:endParaRPr>
          </a:p>
          <a:p>
            <a:pPr indent="0"/>
            <a:r>
              <a:rPr lang="zh-CN" sz="1600" b="1">
                <a:cs typeface="Cambria" panose="02040503050406030204" charset="0"/>
              </a:rPr>
              <a:t>•反向代理【Nginx】</a:t>
            </a:r>
            <a:endParaRPr lang="zh-CN" sz="1600" b="1">
              <a:cs typeface="Cambria" panose="02040503050406030204" charset="0"/>
            </a:endParaRPr>
          </a:p>
          <a:p>
            <a:pPr indent="0"/>
            <a:r>
              <a:rPr lang="zh-CN" sz="1600" b="1">
                <a:cs typeface="Cambria" panose="02040503050406030204" charset="0"/>
              </a:rPr>
              <a:t>•服务隔离【线程池隔离Hytrix、Sentinel、以及Resilience4j/ 数据库隔离`Interceptor/ 容器化】</a:t>
            </a:r>
            <a:endParaRPr lang="zh-CN" sz="1600" b="1">
              <a:cs typeface="Cambria" panose="02040503050406030204" charset="0"/>
            </a:endParaRPr>
          </a:p>
          <a:p>
            <a:pPr indent="0"/>
            <a:r>
              <a:rPr lang="zh-CN" sz="1600" b="1">
                <a:cs typeface="Cambria" panose="02040503050406030204" charset="0"/>
              </a:rPr>
              <a:t>•服务限流</a:t>
            </a:r>
            <a:endParaRPr lang="zh-CN" sz="1600" b="1">
              <a:cs typeface="Cambria" panose="02040503050406030204" charset="0"/>
            </a:endParaRPr>
          </a:p>
          <a:p>
            <a:pPr indent="0"/>
            <a:r>
              <a:rPr lang="zh-CN" sz="1600" b="1">
                <a:cs typeface="Cambria" panose="02040503050406030204" charset="0"/>
              </a:rPr>
              <a:t>•服务降级（自动优雅降级）</a:t>
            </a:r>
            <a:endParaRPr lang="zh-CN" sz="1600" b="1">
              <a:cs typeface="Cambria" panose="02040503050406030204" charset="0"/>
            </a:endParaRPr>
          </a:p>
          <a:p>
            <a:pPr indent="0"/>
            <a:r>
              <a:rPr lang="zh-CN" sz="1600" b="1">
                <a:cs typeface="Cambria" panose="02040503050406030204" charset="0"/>
              </a:rPr>
              <a:t>•失效转移</a:t>
            </a:r>
            <a:endParaRPr lang="zh-CN" sz="1600" b="1">
              <a:cs typeface="Cambria" panose="02040503050406030204" charset="0"/>
            </a:endParaRPr>
          </a:p>
          <a:p>
            <a:pPr indent="0"/>
            <a:r>
              <a:rPr lang="zh-CN" sz="1600" b="1">
                <a:cs typeface="Cambria" panose="02040503050406030204" charset="0"/>
              </a:rPr>
              <a:t>•超时重试（代理超时、容器超时、前端超时、中间件超时、数据库超时、NoSql超时）</a:t>
            </a:r>
            <a:endParaRPr lang="zh-CN" sz="1600" b="1">
              <a:cs typeface="Cambria" panose="02040503050406030204" charset="0"/>
            </a:endParaRPr>
          </a:p>
          <a:p>
            <a:pPr indent="0"/>
            <a:r>
              <a:rPr lang="zh-CN" sz="1600" b="1">
                <a:cs typeface="Cambria" panose="02040503050406030204" charset="0"/>
              </a:rPr>
              <a:t>•回滚机制（上线回滚、数据库版本回滚、事务回滚）</a:t>
            </a:r>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r>
              <a:rPr lang="zh-CN" sz="1600" b="1">
                <a:solidFill>
                  <a:srgbClr val="FF0000"/>
                </a:solidFill>
                <a:cs typeface="Cambria" panose="02040503050406030204" charset="0"/>
              </a:rPr>
              <a:t>使用基于 Polly 的处理程序[熔断]</a:t>
            </a:r>
            <a:endParaRPr lang="zh-CN" sz="1600" b="1">
              <a:cs typeface="Cambria" panose="02040503050406030204" charset="0"/>
            </a:endParaRPr>
          </a:p>
          <a:p>
            <a:pPr indent="0"/>
            <a:r>
              <a:rPr lang="zh-CN" sz="1600" b="1">
                <a:cs typeface="Cambria" panose="02040503050406030204" charset="0"/>
              </a:rPr>
              <a:t>IHttpClientFactory 与一个名为 Polly 的热门第三方库集成。 Polly 是适用于 .NET 的全面恢复和临时故障处理库。 开发人员通过它可以表达策略，例如以流畅且线程安全的方式</a:t>
            </a:r>
            <a:r>
              <a:rPr lang="zh-CN" sz="1600" b="1">
                <a:solidFill>
                  <a:srgbClr val="FF0000"/>
                </a:solidFill>
                <a:cs typeface="Cambria" panose="02040503050406030204" charset="0"/>
              </a:rPr>
              <a:t>处理重试、断路器、超时、Bulkhead 隔离和回退。</a:t>
            </a:r>
            <a:endParaRPr lang="zh-CN" sz="1600" b="1">
              <a:solidFill>
                <a:srgbClr val="FF0000"/>
              </a:solidFill>
              <a:cs typeface="Cambria" panose="02040503050406030204" charset="0"/>
            </a:endParaRPr>
          </a:p>
          <a:p>
            <a:pPr indent="0"/>
            <a:r>
              <a:rPr lang="zh-CN" sz="1600" b="1">
                <a:cs typeface="Cambria" panose="02040503050406030204" charset="0"/>
              </a:rPr>
              <a:t> </a:t>
            </a:r>
            <a:r>
              <a:rPr lang="zh-CN" sz="1600" b="1">
                <a:solidFill>
                  <a:srgbClr val="EC6E12"/>
                </a:solidFill>
                <a:cs typeface="Cambria" panose="02040503050406030204" charset="0"/>
              </a:rPr>
              <a:t>熔断就是“</a:t>
            </a:r>
            <a:r>
              <a:rPr lang="zh-CN" sz="1600" b="1">
                <a:solidFill>
                  <a:srgbClr val="FF0000"/>
                </a:solidFill>
                <a:cs typeface="Cambria" panose="02040503050406030204" charset="0"/>
              </a:rPr>
              <a:t>保险丝</a:t>
            </a:r>
            <a:r>
              <a:rPr lang="zh-CN" sz="1600" b="1">
                <a:solidFill>
                  <a:srgbClr val="EC6E12"/>
                </a:solidFill>
                <a:cs typeface="Cambria" panose="02040503050406030204" charset="0"/>
              </a:rPr>
              <a:t>”</a:t>
            </a:r>
            <a:r>
              <a:rPr lang="zh-CN" sz="1600" b="1">
                <a:cs typeface="Cambria" panose="02040503050406030204" charset="0"/>
              </a:rPr>
              <a:t>。当出现某些状况时，切断服务，从而防止应用程序不断地尝试执行可能会失败的操作给系统造成“雪崩”，或者大量的超时等待导致系统卡死。</a:t>
            </a:r>
            <a:endParaRPr lang="zh-CN" sz="1600" b="1">
              <a:cs typeface="Cambria" panose="02040503050406030204" charset="0"/>
            </a:endParaRPr>
          </a:p>
        </p:txBody>
      </p:sp>
      <p:pic>
        <p:nvPicPr>
          <p:cNvPr id="3" name="图片 2" descr="bowe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7660" y="4655185"/>
            <a:ext cx="2166620" cy="1904365"/>
          </a:xfrm>
          <a:prstGeom prst="rect">
            <a:avLst/>
          </a:prstGeom>
        </p:spPr>
      </p:pic>
    </p:spTree>
    <p:custDataLst>
      <p:tags r:id="rId4"/>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7" name="Picture"/>
          <p:cNvPicPr>
            <a:picLocks noChangeAspect="1" noChangeArrowheads="1"/>
          </p:cNvPicPr>
          <p:nvPr/>
        </p:nvPicPr>
        <p:blipFill>
          <a:blip r:embed="rId1"/>
          <a:stretch>
            <a:fillRect/>
          </a:stretch>
        </p:blipFill>
        <p:spPr>
          <a:xfrm>
            <a:off x="3387725" y="897890"/>
            <a:ext cx="8877300" cy="5202555"/>
          </a:xfrm>
          <a:prstGeom prst="rect">
            <a:avLst/>
          </a:prstGeom>
          <a:noFill/>
          <a:ln w="9525">
            <a:noFill/>
          </a:ln>
        </p:spPr>
      </p:pic>
      <p:sp>
        <p:nvSpPr>
          <p:cNvPr id="100" name="文本框 99"/>
          <p:cNvSpPr txBox="1"/>
          <p:nvPr/>
        </p:nvSpPr>
        <p:spPr>
          <a:xfrm>
            <a:off x="5220970"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Polly 熔断、降级</a:t>
            </a:r>
            <a:endParaRPr sz="1600" b="1">
              <a:solidFill>
                <a:srgbClr val="4F81BD"/>
              </a:solidFill>
              <a:ea typeface="宋体" panose="02010600030101010101" pitchFamily="2" charset="-122"/>
            </a:endParaRPr>
          </a:p>
        </p:txBody>
      </p:sp>
      <p:sp>
        <p:nvSpPr>
          <p:cNvPr id="2" name="文本框 1"/>
          <p:cNvSpPr txBox="1"/>
          <p:nvPr/>
        </p:nvSpPr>
        <p:spPr>
          <a:xfrm>
            <a:off x="358140" y="457835"/>
            <a:ext cx="4862830" cy="6247130"/>
          </a:xfrm>
          <a:prstGeom prst="rect">
            <a:avLst/>
          </a:prstGeom>
          <a:noFill/>
          <a:ln w="9525">
            <a:noFill/>
          </a:ln>
        </p:spPr>
        <p:txBody>
          <a:bodyPr wrap="square">
            <a:spAutoFit/>
          </a:bodyPr>
          <a:p>
            <a:pPr indent="0"/>
            <a:endParaRPr lang="zh-CN" sz="1600" b="1">
              <a:cs typeface="Cambria" panose="02040503050406030204" charset="0"/>
            </a:endParaRPr>
          </a:p>
          <a:p>
            <a:pPr indent="0"/>
            <a:endParaRPr lang="zh-CN" sz="1600" b="1">
              <a:cs typeface="Cambria" panose="02040503050406030204" charset="0"/>
            </a:endParaRPr>
          </a:p>
          <a:p>
            <a:pPr indent="0"/>
            <a:r>
              <a:rPr lang="zh-CN" sz="1600" b="1">
                <a:solidFill>
                  <a:srgbClr val="FF0000"/>
                </a:solidFill>
                <a:cs typeface="Cambria" panose="02040503050406030204" charset="0"/>
              </a:rPr>
              <a:t>降级</a:t>
            </a:r>
            <a:r>
              <a:rPr lang="zh-CN" sz="1600" b="1">
                <a:cs typeface="Cambria" panose="02040503050406030204" charset="0"/>
              </a:rPr>
              <a:t>的目的是当某个服务提供者发生故障的时候，向调用方返回一个错误响应或者替代响应。举例子：调用联通接口服务器发送短信失败之后，改用移动短信服务器发送，如果移动短信服务器也失败，则改用电信短信服务器，如果还失败，则返回“失败”响应；在从推荐商品服务器加载数据的时候，如果失败，则改用从缓存中加载，如果缓存中也加载失败，则返回一些本地替代数据。</a:t>
            </a:r>
            <a:endParaRPr lang="zh-CN" sz="1600" b="1">
              <a:cs typeface="Cambria" panose="02040503050406030204" charset="0"/>
            </a:endParaRPr>
          </a:p>
          <a:p>
            <a:pPr indent="0"/>
            <a:r>
              <a:rPr lang="zh-CN" sz="1600" b="1">
                <a:cs typeface="Cambria" panose="02040503050406030204" charset="0"/>
              </a:rPr>
              <a:t> </a:t>
            </a:r>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.Net Core 中有一个被.Net 基金会认可的库 Polly，可以用来简化熔断降级的处理。主要功能：</a:t>
            </a:r>
            <a:endParaRPr lang="zh-CN" sz="1600" b="1">
              <a:cs typeface="Cambria" panose="02040503050406030204" charset="0"/>
            </a:endParaRPr>
          </a:p>
          <a:p>
            <a:pPr indent="0"/>
            <a:r>
              <a:rPr lang="zh-CN" sz="1600" b="1">
                <a:cs typeface="Cambria" panose="02040503050406030204" charset="0"/>
              </a:rPr>
              <a:t>重试（Retry）； </a:t>
            </a:r>
            <a:r>
              <a:rPr lang="en-US" altLang="zh-CN" sz="1600" b="1">
                <a:cs typeface="Cambria" panose="02040503050406030204" charset="0"/>
              </a:rPr>
              <a:t>	</a:t>
            </a:r>
            <a:r>
              <a:rPr lang="zh-CN" sz="1600" b="1">
                <a:cs typeface="Cambria" panose="02040503050406030204" charset="0"/>
              </a:rPr>
              <a:t>断路器（Circuit-breaker）；</a:t>
            </a:r>
            <a:endParaRPr lang="zh-CN" sz="1600" b="1">
              <a:cs typeface="Cambria" panose="02040503050406030204" charset="0"/>
            </a:endParaRPr>
          </a:p>
          <a:p>
            <a:pPr indent="0"/>
            <a:r>
              <a:rPr lang="zh-CN" sz="1600" b="1">
                <a:cs typeface="Cambria" panose="02040503050406030204" charset="0"/>
              </a:rPr>
              <a:t>超时检测（Timeout）；</a:t>
            </a:r>
            <a:endParaRPr lang="zh-CN" sz="1600" b="1">
              <a:cs typeface="Cambria" panose="02040503050406030204" charset="0"/>
            </a:endParaRPr>
          </a:p>
          <a:p>
            <a:pPr indent="0"/>
            <a:r>
              <a:rPr lang="zh-CN" sz="1600" b="1">
                <a:cs typeface="Cambria" panose="02040503050406030204" charset="0"/>
              </a:rPr>
              <a:t>缓存（Cache）；</a:t>
            </a:r>
            <a:r>
              <a:rPr lang="en-US" altLang="zh-CN" sz="1600" b="1">
                <a:cs typeface="Cambria" panose="02040503050406030204" charset="0"/>
              </a:rPr>
              <a:t>	</a:t>
            </a:r>
            <a:r>
              <a:rPr lang="zh-CN" sz="1600" b="1">
                <a:cs typeface="Cambria" panose="02040503050406030204" charset="0"/>
              </a:rPr>
              <a:t>降级（FallBack）；</a:t>
            </a:r>
            <a:endParaRPr lang="zh-CN" sz="1600" b="1">
              <a:cs typeface="Cambria" panose="02040503050406030204" charset="0"/>
            </a:endParaRPr>
          </a:p>
          <a:p>
            <a:pPr indent="0"/>
            <a:r>
              <a:rPr lang="zh-CN" sz="1600" b="1">
                <a:cs typeface="Cambria" panose="02040503050406030204" charset="0"/>
              </a:rPr>
              <a:t> 官网：https://github.com/App-vNext/Polly</a:t>
            </a:r>
            <a:endParaRPr lang="zh-CN" sz="1600" b="1">
              <a:cs typeface="Cambria" panose="02040503050406030204" charset="0"/>
            </a:endParaRPr>
          </a:p>
        </p:txBody>
      </p:sp>
      <p:pic>
        <p:nvPicPr>
          <p:cNvPr id="3" name="图片 2" descr="bowe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91715" y="2891155"/>
            <a:ext cx="2301875" cy="2023745"/>
          </a:xfrm>
          <a:prstGeom prst="rect">
            <a:avLst/>
          </a:prstGeom>
        </p:spPr>
      </p:pic>
    </p:spTree>
    <p:custDataLst>
      <p:tags r:id="rId4"/>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00" name="文本框 99"/>
          <p:cNvSpPr txBox="1"/>
          <p:nvPr/>
        </p:nvSpPr>
        <p:spPr>
          <a:xfrm>
            <a:off x="5287010" y="266383"/>
            <a:ext cx="5080000" cy="337185"/>
          </a:xfrm>
          <a:prstGeom prst="rect">
            <a:avLst/>
          </a:prstGeom>
          <a:noFill/>
          <a:ln w="9525">
            <a:noFill/>
          </a:ln>
        </p:spPr>
        <p:txBody>
          <a:bodyPr>
            <a:spAutoFit/>
          </a:bodyPr>
          <a:p>
            <a:pPr indent="0"/>
            <a:r>
              <a:rPr sz="1600" b="1">
                <a:solidFill>
                  <a:srgbClr val="4F81BD"/>
                </a:solidFill>
                <a:ea typeface="宋体" panose="02010600030101010101" pitchFamily="2" charset="-122"/>
              </a:rPr>
              <a:t>服务注册</a:t>
            </a:r>
            <a:r>
              <a:rPr lang="en-US" sz="1600" b="1">
                <a:solidFill>
                  <a:srgbClr val="4F81BD"/>
                </a:solidFill>
                <a:ea typeface="宋体" panose="02010600030101010101" pitchFamily="2" charset="-122"/>
              </a:rPr>
              <a:t>	</a:t>
            </a:r>
            <a:r>
              <a:rPr sz="1600" b="1">
                <a:solidFill>
                  <a:srgbClr val="4F81BD"/>
                </a:solidFill>
                <a:ea typeface="宋体" panose="02010600030101010101" pitchFamily="2" charset="-122"/>
              </a:rPr>
              <a:t>Consul </a:t>
            </a:r>
            <a:endParaRPr sz="1600" b="1">
              <a:solidFill>
                <a:srgbClr val="4F81BD"/>
              </a:solidFill>
              <a:ea typeface="宋体" panose="02010600030101010101" pitchFamily="2" charset="-122"/>
            </a:endParaRPr>
          </a:p>
        </p:txBody>
      </p:sp>
      <p:pic>
        <p:nvPicPr>
          <p:cNvPr id="69" name="Picture"/>
          <p:cNvPicPr>
            <a:picLocks noChangeAspect="1" noChangeArrowheads="1"/>
          </p:cNvPicPr>
          <p:nvPr/>
        </p:nvPicPr>
        <p:blipFill>
          <a:blip r:embed="rId1"/>
          <a:stretch>
            <a:fillRect/>
          </a:stretch>
        </p:blipFill>
        <p:spPr>
          <a:xfrm>
            <a:off x="4132580" y="1016000"/>
            <a:ext cx="7388225" cy="4423410"/>
          </a:xfrm>
          <a:prstGeom prst="rect">
            <a:avLst/>
          </a:prstGeom>
          <a:noFill/>
          <a:ln w="9525">
            <a:noFill/>
          </a:ln>
        </p:spPr>
      </p:pic>
      <p:sp>
        <p:nvSpPr>
          <p:cNvPr id="3" name="文本框 2"/>
          <p:cNvSpPr txBox="1"/>
          <p:nvPr/>
        </p:nvSpPr>
        <p:spPr>
          <a:xfrm>
            <a:off x="358140" y="457835"/>
            <a:ext cx="4862830" cy="5692775"/>
          </a:xfrm>
          <a:prstGeom prst="rect">
            <a:avLst/>
          </a:prstGeom>
          <a:noFill/>
          <a:ln w="9525">
            <a:noFill/>
          </a:ln>
        </p:spPr>
        <p:txBody>
          <a:bodyPr wrap="square">
            <a:spAutoFit/>
          </a:bodyPr>
          <a:p>
            <a:pPr indent="0"/>
            <a:r>
              <a:rPr lang="zh-CN" sz="2800" b="1">
                <a:solidFill>
                  <a:srgbClr val="FF0000"/>
                </a:solidFill>
                <a:cs typeface="Cambria" panose="02040503050406030204" charset="0"/>
              </a:rPr>
              <a:t>Consul </a:t>
            </a:r>
            <a:endParaRPr lang="zh-CN" sz="1600" b="1">
              <a:cs typeface="Cambria" panose="02040503050406030204" charset="0"/>
            </a:endParaRPr>
          </a:p>
          <a:p>
            <a:pPr indent="0"/>
            <a:r>
              <a:rPr lang="zh-CN" sz="1600" b="1">
                <a:cs typeface="Cambria" panose="02040503050406030204" charset="0"/>
              </a:rPr>
              <a:t>总的来看，目前</a:t>
            </a:r>
            <a:r>
              <a:rPr lang="zh-CN" sz="1600" b="1">
                <a:solidFill>
                  <a:srgbClr val="EC6E12"/>
                </a:solidFill>
                <a:cs typeface="Cambria" panose="02040503050406030204" charset="0"/>
              </a:rPr>
              <a:t>Consul </a:t>
            </a:r>
            <a:r>
              <a:rPr lang="zh-CN" sz="1600" b="1">
                <a:cs typeface="Cambria" panose="02040503050406030204" charset="0"/>
              </a:rPr>
              <a:t>自身功能，和 spring cloud 对其集成的支持都相对较为完善，而且运维的复杂度较为简单（没有详细列出讨论），Eureka 设计上比较符合场景，但还需持续的完善。</a:t>
            </a:r>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endParaRPr lang="zh-CN" sz="1600" b="1">
              <a:cs typeface="Cambria" panose="02040503050406030204" charset="0"/>
            </a:endParaRPr>
          </a:p>
          <a:p>
            <a:pPr indent="0"/>
            <a:r>
              <a:rPr lang="zh-CN" sz="1600" b="1">
                <a:cs typeface="Cambria" panose="02040503050406030204" charset="0"/>
              </a:rPr>
              <a:t>Apache </a:t>
            </a:r>
            <a:r>
              <a:rPr lang="zh-CN" sz="1600" b="1">
                <a:solidFill>
                  <a:srgbClr val="FF0000"/>
                </a:solidFill>
                <a:cs typeface="Cambria" panose="02040503050406030204" charset="0"/>
              </a:rPr>
              <a:t>ZooKeeper </a:t>
            </a:r>
            <a:r>
              <a:rPr lang="zh-CN" sz="1600" b="1">
                <a:cs typeface="Cambria" panose="02040503050406030204" charset="0"/>
              </a:rPr>
              <a:t>.NET async Client 组件，除提供了基本的zk操作，还额外封装了常用的功能以便让.net开发者更好的使用zookeeper。此项目是开源的，采用了：Apache 2.0开源协议。</a:t>
            </a:r>
            <a:endParaRPr lang="zh-CN" sz="1600" b="1">
              <a:cs typeface="Cambria" panose="02040503050406030204" charset="0"/>
            </a:endParaRPr>
          </a:p>
          <a:p>
            <a:pPr indent="0"/>
            <a:r>
              <a:rPr lang="zh-CN" sz="1600" b="1">
                <a:cs typeface="Cambria" panose="02040503050406030204" charset="0"/>
              </a:rPr>
              <a:t> Rabbit.Zookeeper </a:t>
            </a:r>
            <a:endParaRPr lang="zh-CN" sz="1600" b="1">
              <a:cs typeface="Cambria" panose="02040503050406030204" charset="0"/>
            </a:endParaRPr>
          </a:p>
          <a:p>
            <a:pPr indent="0"/>
            <a:r>
              <a:rPr lang="zh-CN" sz="1600" b="1">
                <a:cs typeface="Cambria" panose="02040503050406030204" charset="0"/>
              </a:rPr>
              <a:t> OR 引入ZookeeperNetEx这个nuget包</a:t>
            </a:r>
            <a:endParaRPr lang="zh-CN" sz="1600" b="1">
              <a:cs typeface="Cambria" panose="02040503050406030204" charset="0"/>
            </a:endParaRPr>
          </a:p>
        </p:txBody>
      </p:sp>
      <p:pic>
        <p:nvPicPr>
          <p:cNvPr id="28" name="图片 27"/>
          <p:cNvPicPr>
            <a:picLocks noChangeAspect="1"/>
          </p:cNvPicPr>
          <p:nvPr/>
        </p:nvPicPr>
        <p:blipFill>
          <a:blip r:embed="rId2"/>
          <a:stretch>
            <a:fillRect/>
          </a:stretch>
        </p:blipFill>
        <p:spPr>
          <a:xfrm>
            <a:off x="916940" y="2760345"/>
            <a:ext cx="3552825" cy="1336675"/>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BEAUTIFY_FLAG" val="#wm#"/>
  <p:tag name="KSO_WM_UNIT_TYPE" val="i"/>
  <p:tag name="KSO_WM_UNIT_INDEX" val="4"/>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5"/>
  <p:tag name="KSO_WM_UNIT_LAYERLEVEL" val="1"/>
  <p:tag name="KSO_WM_TAG_VERSION" val="1.0"/>
  <p:tag name="KSO_WM_BEAUTIFY_FLAG" val="#wm#"/>
  <p:tag name="KSO_WM_UNIT_TYPE" val="i"/>
  <p:tag name="KSO_WM_UNIT_INDEX" val="5"/>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6"/>
  <p:tag name="KSO_WM_UNIT_LAYERLEVEL" val="1"/>
  <p:tag name="KSO_WM_TAG_VERSION" val="1.0"/>
  <p:tag name="KSO_WM_BEAUTIFY_FLAG" val="#wm#"/>
  <p:tag name="KSO_WM_UNIT_TYPE" val="i"/>
  <p:tag name="KSO_WM_UNIT_INDEX" val="6"/>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7"/>
  <p:tag name="KSO_WM_UNIT_LAYERLEVEL" val="1"/>
  <p:tag name="KSO_WM_TAG_VERSION" val="1.0"/>
  <p:tag name="KSO_WM_BEAUTIFY_FLAG" val="#wm#"/>
  <p:tag name="KSO_WM_UNIT_TYPE" val="i"/>
  <p:tag name="KSO_WM_UNIT_INDEX" val="7"/>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TYPE" val="i"/>
  <p:tag name="KSO_WM_UNIT_INDEX"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5*i*3"/>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4"/>
  <p:tag name="KSO_WM_UNIT_LAYERLEVEL" val="1"/>
  <p:tag name="KSO_WM_TAG_VERSION" val="1.0"/>
  <p:tag name="KSO_WM_BEAUTIFY_FLAG" val="#wm#"/>
  <p:tag name="KSO_WM_UNIT_TYPE" val="i"/>
  <p:tag name="KSO_WM_UNIT_INDEX" val="4"/>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5"/>
  <p:tag name="KSO_WM_UNIT_LAYERLEVEL" val="1"/>
  <p:tag name="KSO_WM_TAG_VERSION" val="1.0"/>
  <p:tag name="KSO_WM_BEAUTIFY_FLAG" val="#wm#"/>
  <p:tag name="KSO_WM_UNIT_TYPE" val="i"/>
  <p:tag name="KSO_WM_UNIT_INDEX" val="5"/>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6"/>
  <p:tag name="KSO_WM_UNIT_LAYERLEVEL" val="1"/>
  <p:tag name="KSO_WM_TAG_VERSION" val="1.0"/>
  <p:tag name="KSO_WM_BEAUTIFY_FLAG" val="#wm#"/>
  <p:tag name="KSO_WM_UNIT_TYPE" val="i"/>
  <p:tag name="KSO_WM_UNIT_INDEX" val="6"/>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7"/>
  <p:tag name="KSO_WM_UNIT_LAYERLEVEL" val="1"/>
  <p:tag name="KSO_WM_TAG_VERSION" val="1.0"/>
  <p:tag name="KSO_WM_BEAUTIFY_FLAG" val="#wm#"/>
  <p:tag name="KSO_WM_UNIT_TYPE" val="i"/>
  <p:tag name="KSO_WM_UNIT_INDEX" val="7"/>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6*i*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4"/>
  <p:tag name="KSO_WM_UNIT_LAYERLEVEL" val="1"/>
  <p:tag name="KSO_WM_TAG_VERSION" val="1.0"/>
  <p:tag name="KSO_WM_BEAUTIFY_FLAG" val="#wm#"/>
  <p:tag name="KSO_WM_UNIT_TYPE" val="i"/>
  <p:tag name="KSO_WM_UNIT_INDEX" val="4"/>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5"/>
  <p:tag name="KSO_WM_UNIT_LAYERLEVEL" val="1"/>
  <p:tag name="KSO_WM_TAG_VERSION" val="1.0"/>
  <p:tag name="KSO_WM_BEAUTIFY_FLAG" val="#wm#"/>
  <p:tag name="KSO_WM_UNIT_TYPE" val="i"/>
  <p:tag name="KSO_WM_UNIT_INDEX" val="5"/>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6"/>
  <p:tag name="KSO_WM_UNIT_LAYERLEVEL" val="1"/>
  <p:tag name="KSO_WM_TAG_VERSION" val="1.0"/>
  <p:tag name="KSO_WM_BEAUTIFY_FLAG" val="#wm#"/>
  <p:tag name="KSO_WM_UNIT_TYPE" val="i"/>
  <p:tag name="KSO_WM_UNIT_INDEX" val="6"/>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7"/>
  <p:tag name="KSO_WM_UNIT_LAYERLEVEL" val="1"/>
  <p:tag name="KSO_WM_TAG_VERSION" val="1.0"/>
  <p:tag name="KSO_WM_BEAUTIFY_FLAG" val="#wm#"/>
  <p:tag name="KSO_WM_UNIT_TYPE" val="i"/>
  <p:tag name="KSO_WM_UNIT_INDEX" val="7"/>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1"/>
  <p:tag name="KSO_WM_UNIT_LAYERLEVEL" val="1"/>
  <p:tag name="KSO_WM_TAG_VERSION" val="1.0"/>
  <p:tag name="KSO_WM_BEAUTIFY_FLAG" val="#wm#"/>
  <p:tag name="KSO_WM_UNIT_TYPE" val="i"/>
  <p:tag name="KSO_WM_UNIT_INDEX"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BEAUTIFY_FLAG" val="#wm#"/>
  <p:tag name="KSO_WM_UNIT_TYPE" val="i"/>
  <p:tag name="KSO_WM_UNIT_INDEX"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7*i*3"/>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4"/>
  <p:tag name="KSO_WM_UNIT_LAYERLEVEL" val="1"/>
  <p:tag name="KSO_WM_TAG_VERSION" val="1.0"/>
  <p:tag name="KSO_WM_BEAUTIFY_FLAG" val="#wm#"/>
  <p:tag name="KSO_WM_UNIT_TYPE" val="i"/>
  <p:tag name="KSO_WM_UNIT_INDEX" val="4"/>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5"/>
  <p:tag name="KSO_WM_UNIT_LAYERLEVEL" val="1"/>
  <p:tag name="KSO_WM_TAG_VERSION" val="1.0"/>
  <p:tag name="KSO_WM_BEAUTIFY_FLAG" val="#wm#"/>
  <p:tag name="KSO_WM_UNIT_TYPE" val="i"/>
  <p:tag name="KSO_WM_UNIT_INDEX" val="5"/>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6"/>
  <p:tag name="KSO_WM_UNIT_LAYERLEVEL" val="1"/>
  <p:tag name="KSO_WM_TAG_VERSION" val="1.0"/>
  <p:tag name="KSO_WM_BEAUTIFY_FLAG" val="#wm#"/>
  <p:tag name="KSO_WM_UNIT_TYPE" val="i"/>
  <p:tag name="KSO_WM_UNIT_INDEX" val="6"/>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7"/>
  <p:tag name="KSO_WM_UNIT_LAYERLEVEL" val="1"/>
  <p:tag name="KSO_WM_TAG_VERSION" val="1.0"/>
  <p:tag name="KSO_WM_BEAUTIFY_FLAG" val="#wm#"/>
  <p:tag name="KSO_WM_UNIT_TYPE" val="i"/>
  <p:tag name="KSO_WM_UNIT_INDEX" val="7"/>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8*i*3"/>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4"/>
  <p:tag name="KSO_WM_UNIT_LAYERLEVEL" val="1"/>
  <p:tag name="KSO_WM_TAG_VERSION" val="1.0"/>
  <p:tag name="KSO_WM_BEAUTIFY_FLAG" val="#wm#"/>
  <p:tag name="KSO_WM_UNIT_TYPE" val="i"/>
  <p:tag name="KSO_WM_UNIT_INDEX" val="4"/>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5"/>
  <p:tag name="KSO_WM_UNIT_LAYERLEVEL" val="1"/>
  <p:tag name="KSO_WM_TAG_VERSION" val="1.0"/>
  <p:tag name="KSO_WM_BEAUTIFY_FLAG" val="#wm#"/>
  <p:tag name="KSO_WM_UNIT_TYPE" val="i"/>
  <p:tag name="KSO_WM_UNIT_INDEX" val="5"/>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6"/>
  <p:tag name="KSO_WM_UNIT_LAYERLEVEL" val="1"/>
  <p:tag name="KSO_WM_TAG_VERSION" val="1.0"/>
  <p:tag name="KSO_WM_BEAUTIFY_FLAG" val="#wm#"/>
  <p:tag name="KSO_WM_UNIT_TYPE" val="i"/>
  <p:tag name="KSO_WM_UNIT_INDEX" val="6"/>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7"/>
  <p:tag name="KSO_WM_UNIT_LAYERLEVEL" val="1"/>
  <p:tag name="KSO_WM_TAG_VERSION" val="1.0"/>
  <p:tag name="KSO_WM_BEAUTIFY_FLAG" val="#wm#"/>
  <p:tag name="KSO_WM_UNIT_TYPE" val="i"/>
  <p:tag name="KSO_WM_UNIT_INDEX" val="7"/>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9*i*3"/>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4"/>
  <p:tag name="KSO_WM_UNIT_LAYERLEVEL" val="1"/>
  <p:tag name="KSO_WM_TAG_VERSION" val="1.0"/>
  <p:tag name="KSO_WM_BEAUTIFY_FLAG" val="#wm#"/>
  <p:tag name="KSO_WM_UNIT_TYPE" val="i"/>
  <p:tag name="KSO_WM_UNIT_INDEX" val="4"/>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5"/>
  <p:tag name="KSO_WM_UNIT_LAYERLEVEL" val="1"/>
  <p:tag name="KSO_WM_TAG_VERSION" val="1.0"/>
  <p:tag name="KSO_WM_BEAUTIFY_FLAG" val="#wm#"/>
  <p:tag name="KSO_WM_UNIT_TYPE" val="i"/>
  <p:tag name="KSO_WM_UNIT_INDEX" val="5"/>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6"/>
  <p:tag name="KSO_WM_UNIT_LAYERLEVEL" val="1"/>
  <p:tag name="KSO_WM_TAG_VERSION" val="1.0"/>
  <p:tag name="KSO_WM_BEAUTIFY_FLAG" val="#wm#"/>
  <p:tag name="KSO_WM_UNIT_TYPE" val="i"/>
  <p:tag name="KSO_WM_UNIT_INDEX" val="6"/>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7"/>
  <p:tag name="KSO_WM_UNIT_LAYERLEVEL" val="1"/>
  <p:tag name="KSO_WM_TAG_VERSION" val="1.0"/>
  <p:tag name="KSO_WM_BEAUTIFY_FLAG" val="#wm#"/>
  <p:tag name="KSO_WM_UNIT_TYPE" val="i"/>
  <p:tag name="KSO_WM_UNIT_INDEX" val="7"/>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TYPE" val="i"/>
  <p:tag name="KSO_WM_UNIT_INDEX"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0*i*3"/>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4"/>
  <p:tag name="KSO_WM_UNIT_LAYERLEVEL" val="1"/>
  <p:tag name="KSO_WM_TAG_VERSION" val="1.0"/>
  <p:tag name="KSO_WM_BEAUTIFY_FLAG" val="#wm#"/>
  <p:tag name="KSO_WM_UNIT_TYPE" val="i"/>
  <p:tag name="KSO_WM_UNIT_INDEX" val="4"/>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5"/>
  <p:tag name="KSO_WM_UNIT_LAYERLEVEL" val="1"/>
  <p:tag name="KSO_WM_TAG_VERSION" val="1.0"/>
  <p:tag name="KSO_WM_BEAUTIFY_FLAG" val="#wm#"/>
  <p:tag name="KSO_WM_UNIT_TYPE" val="i"/>
  <p:tag name="KSO_WM_UNIT_INDEX" val="5"/>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6"/>
  <p:tag name="KSO_WM_UNIT_LAYERLEVEL" val="1"/>
  <p:tag name="KSO_WM_TAG_VERSION" val="1.0"/>
  <p:tag name="KSO_WM_BEAUTIFY_FLAG" val="#wm#"/>
  <p:tag name="KSO_WM_UNIT_TYPE" val="i"/>
  <p:tag name="KSO_WM_UNIT_INDEX" val="6"/>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7"/>
  <p:tag name="KSO_WM_UNIT_LAYERLEVEL" val="1"/>
  <p:tag name="KSO_WM_TAG_VERSION" val="1.0"/>
  <p:tag name="KSO_WM_BEAUTIFY_FLAG" val="#wm#"/>
  <p:tag name="KSO_WM_UNIT_TYPE" val="i"/>
  <p:tag name="KSO_WM_UNIT_INDEX" val="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213"/>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213"/>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1.xml><?xml version="1.0" encoding="utf-8"?>
<p:tagLst xmlns:p="http://schemas.openxmlformats.org/presentationml/2006/main">
  <p:tag name="KSO_WM_TEMPLATE_THUMBS_INDEX" val="1、8"/>
  <p:tag name="KSO_WM_TEMPLATE_SUBCATEGORY" val="0"/>
  <p:tag name="KSO_WM_TAG_VERSION" val="1.0"/>
  <p:tag name="KSO_WM_BEAUTIFY_FLAG" val="#wm#"/>
  <p:tag name="KSO_WM_TEMPLATE_CATEGORY" val="custom"/>
  <p:tag name="KSO_WM_TEMPLATE_INDEX" val="20193213"/>
</p:tagLst>
</file>

<file path=ppt/tags/tag22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2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24.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25.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a*1"/>
  <p:tag name="KSO_WM_TEMPLATE_CATEGORY" val="diagram"/>
  <p:tag name="KSO_WM_TEMPLATE_INDEX" val="20201613"/>
  <p:tag name="KSO_WM_UNIT_LAYERLEVEL" val="1"/>
  <p:tag name="KSO_WM_TAG_VERSION" val="1.0"/>
  <p:tag name="KSO_WM_BEAUTIFY_FLAG" val="#wm#"/>
  <p:tag name="KSO_WM_UNIT_ISCONTENTSTITLE" val="0"/>
  <p:tag name="KSO_WM_UNIT_PRESET_TEXT" val="小米9&#13;战斗天使"/>
  <p:tag name="KSO_WM_UNIT_NOCLEAR" val="0"/>
  <p:tag name="KSO_WM_UNIT_VALUE" val="10"/>
  <p:tag name="KSO_WM_UNIT_TYPE" val="a"/>
  <p:tag name="KSO_WM_UNIT_INDEX"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6"/>
  <p:tag name="KSO_WM_TEMPLATE_CATEGORY" val="diagram"/>
  <p:tag name="KSO_WM_TEMPLATE_INDEX" val="20201613"/>
  <p:tag name="KSO_WM_UNIT_LAYERLEVEL" val="1"/>
  <p:tag name="KSO_WM_TAG_VERSION" val="1.0"/>
  <p:tag name="KSO_WM_BEAUTIFY_FLAG" val="#wm#"/>
  <p:tag name="KSO_WM_UNIT_TYPE" val="i"/>
  <p:tag name="KSO_WM_UNIT_INDEX" val="6"/>
</p:tagLst>
</file>

<file path=ppt/tags/tag22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1"/>
  <p:tag name="KSO_WM_TEMPLATE_CATEGORY" val="diagram"/>
  <p:tag name="KSO_WM_TEMPLATE_INDEX" val="20201613"/>
  <p:tag name="KSO_WM_UNIT_LAYERLEVEL" val="1"/>
  <p:tag name="KSO_WM_TAG_VERSION" val="1.0"/>
  <p:tag name="KSO_WM_BEAUTIFY_FLAG" val="#wm#"/>
  <p:tag name="KSO_WM_UNIT_TYPE" val="i"/>
  <p:tag name="KSO_WM_UNIT_INDEX"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2"/>
  <p:tag name="KSO_WM_TEMPLATE_CATEGORY" val="diagram"/>
  <p:tag name="KSO_WM_TEMPLATE_INDEX" val="20201613"/>
  <p:tag name="KSO_WM_UNIT_LAYERLEVEL" val="1"/>
  <p:tag name="KSO_WM_TAG_VERSION" val="1.0"/>
  <p:tag name="KSO_WM_BEAUTIFY_FLAG" val="#wm#"/>
  <p:tag name="KSO_WM_UNIT_TYPE" val="i"/>
  <p:tag name="KSO_WM_UNIT_INDEX"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3"/>
  <p:tag name="KSO_WM_TEMPLATE_CATEGORY" val="diagram"/>
  <p:tag name="KSO_WM_TEMPLATE_INDEX" val="20201613"/>
  <p:tag name="KSO_WM_UNIT_LAYERLEVEL" val="1"/>
  <p:tag name="KSO_WM_TAG_VERSION" val="1.0"/>
  <p:tag name="KSO_WM_BEAUTIFY_FLAG" val="#wm#"/>
  <p:tag name="KSO_WM_UNIT_TYPE" val="i"/>
  <p:tag name="KSO_WM_UNIT_INDEX" val="3"/>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4"/>
  <p:tag name="KSO_WM_TEMPLATE_CATEGORY" val="diagram"/>
  <p:tag name="KSO_WM_TEMPLATE_INDEX" val="20201613"/>
  <p:tag name="KSO_WM_UNIT_LAYERLEVEL" val="1"/>
  <p:tag name="KSO_WM_TAG_VERSION" val="1.0"/>
  <p:tag name="KSO_WM_BEAUTIFY_FLAG" val="#wm#"/>
  <p:tag name="KSO_WM_UNIT_TYPE" val="i"/>
  <p:tag name="KSO_WM_UNIT_INDEX" val="4"/>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d*1"/>
  <p:tag name="KSO_WM_TEMPLATE_CATEGORY" val="diagram"/>
  <p:tag name="KSO_WM_TEMPLATE_INDEX" val="20201613"/>
  <p:tag name="KSO_WM_UNIT_LAYERLEVEL" val="1"/>
  <p:tag name="KSO_WM_TAG_VERSION" val="1.0"/>
  <p:tag name="KSO_WM_BEAUTIFY_FLAG" val="#wm#"/>
  <p:tag name="KSO_WM_UNIT_VALUE" val="1054*1054"/>
  <p:tag name="KSO_WM_UNIT_TYPE" val="d"/>
  <p:tag name="KSO_WM_UNIT_INDEX"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5"/>
  <p:tag name="KSO_WM_TEMPLATE_CATEGORY" val="diagram"/>
  <p:tag name="KSO_WM_TEMPLATE_INDEX" val="20201613"/>
  <p:tag name="KSO_WM_UNIT_LAYERLEVEL" val="1"/>
  <p:tag name="KSO_WM_TAG_VERSION" val="1.0"/>
  <p:tag name="KSO_WM_BEAUTIFY_FLAG" val="#wm#"/>
  <p:tag name="KSO_WM_UNIT_TYPE" val="i"/>
  <p:tag name="KSO_WM_UNIT_INDEX" val="5"/>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a*1"/>
  <p:tag name="KSO_WM_TEMPLATE_CATEGORY" val="diagram"/>
  <p:tag name="KSO_WM_TEMPLATE_INDEX" val="20201613"/>
  <p:tag name="KSO_WM_UNIT_LAYERLEVEL" val="1"/>
  <p:tag name="KSO_WM_TAG_VERSION" val="1.0"/>
  <p:tag name="KSO_WM_BEAUTIFY_FLAG" val="#wm#"/>
  <p:tag name="KSO_WM_UNIT_ISCONTENTSTITLE" val="0"/>
  <p:tag name="KSO_WM_UNIT_PRESET_TEXT" val="小米9&#13;战斗天使"/>
  <p:tag name="KSO_WM_UNIT_NOCLEAR" val="0"/>
  <p:tag name="KSO_WM_UNIT_VALUE" val="10"/>
  <p:tag name="KSO_WM_UNIT_TYPE" val="a"/>
  <p:tag name="KSO_WM_UNIT_INDEX"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f*1"/>
  <p:tag name="KSO_WM_TEMPLATE_CATEGORY" val="diagram"/>
  <p:tag name="KSO_WM_TEMPLATE_INDEX" val="20201613"/>
  <p:tag name="KSO_WM_UNIT_LAYERLEVEL" val="1"/>
  <p:tag name="KSO_WM_TAG_VERSION" val="1.0"/>
  <p:tag name="KSO_WM_BEAUTIFY_FLAG" val="#wm#"/>
  <p:tag name="KSO_WM_UNIT_PRESET_TEXT" val="更强骁龙855&#13;更快20W无线闪充&#13;两大科技全球首批量产"/>
  <p:tag name="KSO_WM_UNIT_NOCLEAR" val="0"/>
  <p:tag name="KSO_WM_UNIT_VALUE" val="75"/>
  <p:tag name="KSO_WM_UNIT_TYPE" val="f"/>
  <p:tag name="KSO_WM_UNIT_INDEX"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i*6"/>
  <p:tag name="KSO_WM_TEMPLATE_CATEGORY" val="diagram"/>
  <p:tag name="KSO_WM_TEMPLATE_INDEX" val="20201613"/>
  <p:tag name="KSO_WM_UNIT_LAYERLEVEL" val="1"/>
  <p:tag name="KSO_WM_TAG_VERSION" val="1.0"/>
  <p:tag name="KSO_WM_BEAUTIFY_FLAG" val="#wm#"/>
  <p:tag name="KSO_WM_UNIT_TYPE" val="i"/>
  <p:tag name="KSO_WM_UNIT_INDEX" val="6"/>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613_1*f*2"/>
  <p:tag name="KSO_WM_TEMPLATE_CATEGORY" val="diagram"/>
  <p:tag name="KSO_WM_TEMPLATE_INDEX" val="20201613"/>
  <p:tag name="KSO_WM_UNIT_LAYERLEVEL" val="1"/>
  <p:tag name="KSO_WM_TAG_VERSION" val="1.0"/>
  <p:tag name="KSO_WM_BEAUTIFY_FLAG" val="#wm#"/>
  <p:tag name="KSO_WM_UNIT_NOCLEAR" val="0"/>
  <p:tag name="KSO_WM_UNIT_VALUE" val="20"/>
  <p:tag name="KSO_WM_UNIT_TYPE" val="f"/>
  <p:tag name="KSO_WM_UNIT_INDEX" val="2"/>
  <p:tag name="KSO_WM_UNIT_PRESET_TEXT" val="点击此处添加，简单阐述您的观点。"/>
</p:tagLst>
</file>

<file path=ppt/tags/tag239.xml><?xml version="1.0" encoding="utf-8"?>
<p:tagLst xmlns:p="http://schemas.openxmlformats.org/presentationml/2006/main">
  <p:tag name="KSO_WM_BEAUTIFY_FLAG" val="#wm#"/>
  <p:tag name="KSO_WM_TEMPLATE_CATEGORY" val="diagram"/>
  <p:tag name="KSO_WM_TEMPLATE_INDEX" val="20201613"/>
  <p:tag name="KSO_WM_SLIDE_ID" val="diagram20201613_1"/>
  <p:tag name="KSO_WM_TEMPLATE_SUBCATEGORY" val="0"/>
  <p:tag name="KSO_WM_SLIDE_TYPE" val="text"/>
  <p:tag name="KSO_WM_SLIDE_SUBTYPE" val="diag"/>
  <p:tag name="KSO_WM_SLIDE_ITEM_CNT" val="0"/>
  <p:tag name="KSO_WM_SLIDE_INDEX" val="1"/>
  <p:tag name="KSO_WM_SLIDE_SIZE" val="854*546"/>
  <p:tag name="KSO_WM_SLIDE_POSITION" val="71*-3"/>
  <p:tag name="KSO_WM_TAG_VERSION" val="1.0"/>
  <p:tag name="KSO_WM_SLIDE_LAYOUT" val="a_d_f"/>
  <p:tag name="KSO_WM_SLIDE_LAYOUT_CNT" val="1_1_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Lst>
</file>

<file path=ppt/tags/tag241.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4_1*a*1"/>
  <p:tag name="KSO_WM_TEMPLATE_CATEGORY" val="diagram"/>
  <p:tag name="KSO_WM_TEMPLATE_INDEX" val="20200864"/>
  <p:tag name="KSO_WM_UNIT_LAYERLEVEL" val="1"/>
  <p:tag name="KSO_WM_TAG_VERSION" val="1.0"/>
  <p:tag name="KSO_WM_BEAUTIFY_FLAG" val="#wm#"/>
</p:tagLst>
</file>

<file path=ppt/tags/tag242.xml><?xml version="1.0" encoding="utf-8"?>
<p:tagLst xmlns:p="http://schemas.openxmlformats.org/presentationml/2006/main">
  <p:tag name="KSO_WM_BEAUTIFY_FLAG" val="#wm#"/>
  <p:tag name="KSO_WM_TEMPLATE_CATEGORY" val="diagram"/>
  <p:tag name="KSO_WM_TEMPLATE_INDEX" val="20200864"/>
  <p:tag name="KSO_WM_SLIDE_ID" val="diagram20200864_1"/>
  <p:tag name="KSO_WM_TEMPLATE_SUBCATEGORY" val="0"/>
  <p:tag name="KSO_WM_SLIDE_TYPE" val="text"/>
  <p:tag name="KSO_WM_SLIDE_SUBTYPE" val="pureTxt"/>
  <p:tag name="KSO_WM_SLIDE_ITEM_CNT" val="0"/>
  <p:tag name="KSO_WM_SLIDE_INDEX" val="1"/>
  <p:tag name="KSO_WM_UNIT_SHOW_EDIT_AREA_INDICATION" val="1"/>
  <p:tag name="KSO_WM_SLIDE_SIZE" val="864*446"/>
  <p:tag name="KSO_WM_SLIDE_POSITION" val="47*37"/>
  <p:tag name="KSO_WM_TAG_VERSION" val="1.0"/>
  <p:tag name="KSO_WM_SLIDE_LAYOUT" val="a_f"/>
  <p:tag name="KSO_WM_SLIDE_LAYOUT_CNT" val="1_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1"/>
  <p:tag name="KSO_WM_UNIT_ID" val="diagram20201418_1*r_i*1_11"/>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LINE_FORE_SCHEMECOLOR_INDEX" val="5"/>
  <p:tag name="KSO_WM_UNIT_LINE_FILL_TYPE" val="2"/>
  <p:tag name="KSO_WM_UNIT_USESOURCEFORMAT_APPLY"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
  <p:tag name="KSO_WM_UNIT_ID" val="diagram20201418_1*r_i*1_1"/>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2"/>
  <p:tag name="KSO_WM_UNIT_ID" val="diagram20201418_1*r_i*1_2"/>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3"/>
  <p:tag name="KSO_WM_UNIT_ID" val="diagram20201418_1*r_i*1_3"/>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4"/>
  <p:tag name="KSO_WM_UNIT_ID" val="diagram20201418_1*r_i*1_4"/>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5"/>
  <p:tag name="KSO_WM_UNIT_ID" val="diagram20201418_1*r_i*1_5"/>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6"/>
  <p:tag name="KSO_WM_UNIT_ID" val="diagram20201418_1*r_i*1_6"/>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7"/>
  <p:tag name="KSO_WM_UNIT_ID" val="diagram20201418_1*r_i*1_7"/>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USESOURCEFORMAT_APPLY" val="1"/>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8"/>
  <p:tag name="KSO_WM_UNIT_ID" val="diagram20201418_1*r_i*1_8"/>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USESOURCEFORMAT_APPLY"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9"/>
  <p:tag name="KSO_WM_UNIT_ID" val="diagram20201418_1*r_i*1_9"/>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FILL_FORE_SCHEMECOLOR_INDEX" val="14"/>
  <p:tag name="KSO_WM_UNIT_FILL_TYPE" val="1"/>
  <p:tag name="KSO_WM_UNIT_TEXT_FILL_FORE_SCHEMECOLOR_INDEX" val="13"/>
  <p:tag name="KSO_WM_UNIT_TEXT_FILL_TYPE" val="1"/>
  <p:tag name="KSO_WM_UNIT_USESOURCEFORMAT_APPLY"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0"/>
  <p:tag name="KSO_WM_UNIT_ID" val="diagram20201418_1*r_i*1_10"/>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TEXT_FILL_FORE_SCHEMECOLOR_INDEX" val="13"/>
  <p:tag name="KSO_WM_UNIT_TEXT_FILL_TYPE" val="1"/>
  <p:tag name="KSO_WM_UNIT_USESOURCEFORMAT_APPLY" val="1"/>
</p:tagLst>
</file>

<file path=ppt/tags/tag254.xml><?xml version="1.0" encoding="utf-8"?>
<p:tagLst xmlns:p="http://schemas.openxmlformats.org/presentationml/2006/main">
  <p:tag name="KSO_WM_UNIT_RELATE_UNITID" val="layout_r1"/>
  <p:tag name="KSO_WM_UNIT_NOCLEAR" val="0"/>
  <p:tag name="KSO_WM_UNIT_VALUE" val="2"/>
  <p:tag name="KSO_WM_UNIT_HIGHLIGHT" val="0"/>
  <p:tag name="KSO_WM_UNIT_COMPATIBLE" val="0"/>
  <p:tag name="KSO_WM_UNIT_DIAGRAM_ISNUMVISUAL" val="0"/>
  <p:tag name="KSO_WM_UNIT_DIAGRAM_ISREFERUNIT" val="0"/>
  <p:tag name="KSO_WM_DIAGRAM_GROUP_CODE" val="r1-1"/>
  <p:tag name="KSO_WM_UNIT_TYPE" val="r_g"/>
  <p:tag name="KSO_WM_UNIT_INDEX" val="1_1"/>
  <p:tag name="KSO_WM_UNIT_ID" val="diagram20201418_1*r_g*1_1"/>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显性"/>
  <p:tag name="KSO_WM_UNIT_TEXT_FILL_FORE_SCHEMECOLOR_INDEX" val="13"/>
  <p:tag name="KSO_WM_UNIT_TEXT_FILL_TYPE" val="1"/>
  <p:tag name="KSO_WM_UNIT_USESOURCEFORMAT_APPLY" val="1"/>
</p:tagLst>
</file>

<file path=ppt/tags/tag255.xml><?xml version="1.0" encoding="utf-8"?>
<p:tagLst xmlns:p="http://schemas.openxmlformats.org/presentationml/2006/main">
  <p:tag name="KSO_WM_UNIT_RELATE_UNITID" val="layout_r1"/>
  <p:tag name="KSO_WM_UNIT_NOCLEAR" val="0"/>
  <p:tag name="KSO_WM_UNIT_VALUE" val="2"/>
  <p:tag name="KSO_WM_UNIT_HIGHLIGHT" val="0"/>
  <p:tag name="KSO_WM_UNIT_COMPATIBLE" val="0"/>
  <p:tag name="KSO_WM_UNIT_DIAGRAM_ISNUMVISUAL" val="0"/>
  <p:tag name="KSO_WM_UNIT_DIAGRAM_ISREFERUNIT" val="0"/>
  <p:tag name="KSO_WM_DIAGRAM_GROUP_CODE" val="r1-1"/>
  <p:tag name="KSO_WM_UNIT_TYPE" val="r_g"/>
  <p:tag name="KSO_WM_UNIT_INDEX" val="1_2"/>
  <p:tag name="KSO_WM_UNIT_ID" val="diagram20201418_1*r_g*1_2"/>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隐性"/>
  <p:tag name="KSO_WM_UNIT_TEXT_FILL_FORE_SCHEMECOLOR_INDEX" val="13"/>
  <p:tag name="KSO_WM_UNIT_TEXT_FILL_TYPE" val="1"/>
  <p:tag name="KSO_WM_UNIT_USESOURCEFORMAT_APPLY" val="1"/>
</p:tagLst>
</file>

<file path=ppt/tags/tag256.xml><?xml version="1.0" encoding="utf-8"?>
<p:tagLst xmlns:p="http://schemas.openxmlformats.org/presentationml/2006/main">
  <p:tag name="KSO_WM_UNIT_NOCLEAR" val="0"/>
  <p:tag name="KSO_WM_UNIT_VALUE" val="20"/>
  <p:tag name="KSO_WM_UNIT_HIGHLIGHT" val="0"/>
  <p:tag name="KSO_WM_UNIT_COMPATIBLE" val="0"/>
  <p:tag name="KSO_WM_UNIT_DIAGRAM_ISNUMVISUAL" val="0"/>
  <p:tag name="KSO_WM_UNIT_DIAGRAM_ISREFERUNIT" val="0"/>
  <p:tag name="KSO_WM_DIAGRAM_GROUP_CODE" val="r1-1"/>
  <p:tag name="KSO_WM_UNIT_TYPE" val="r_t"/>
  <p:tag name="KSO_WM_UNIT_INDEX" val="1_1"/>
  <p:tag name="KSO_WM_UNIT_ID" val="diagram20201418_1*r_t*1_1"/>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门槛性素质"/>
  <p:tag name="KSO_WM_UNIT_TEXT_FILL_FORE_SCHEMECOLOR_INDEX" val="5"/>
  <p:tag name="KSO_WM_UNIT_TEXT_FILL_TYPE" val="1"/>
  <p:tag name="KSO_WM_UNIT_USESOURCEFORMAT_APPLY" val="1"/>
</p:tagLst>
</file>

<file path=ppt/tags/tag257.xml><?xml version="1.0" encoding="utf-8"?>
<p:tagLst xmlns:p="http://schemas.openxmlformats.org/presentationml/2006/main">
  <p:tag name="KSO_WM_UNIT_NOCLEAR" val="0"/>
  <p:tag name="KSO_WM_UNIT_VALUE" val="20"/>
  <p:tag name="KSO_WM_UNIT_HIGHLIGHT" val="0"/>
  <p:tag name="KSO_WM_UNIT_COMPATIBLE" val="0"/>
  <p:tag name="KSO_WM_UNIT_DIAGRAM_ISNUMVISUAL" val="0"/>
  <p:tag name="KSO_WM_UNIT_DIAGRAM_ISREFERUNIT" val="0"/>
  <p:tag name="KSO_WM_DIAGRAM_GROUP_CODE" val="r1-1"/>
  <p:tag name="KSO_WM_UNIT_TYPE" val="r_t"/>
  <p:tag name="KSO_WM_UNIT_INDEX" val="1_2"/>
  <p:tag name="KSO_WM_UNIT_ID" val="diagram20201418_1*r_t*1_2"/>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鉴别性胜任力素质"/>
  <p:tag name="KSO_WM_UNIT_TEXT_FILL_FORE_SCHEMECOLOR_INDEX" val="5"/>
  <p:tag name="KSO_WM_UNIT_TEXT_FILL_TYPE" val="1"/>
  <p:tag name="KSO_WM_UNIT_USESOURCEFORMAT_APPLY" val="1"/>
</p:tagLst>
</file>

<file path=ppt/tags/tag258.xml><?xml version="1.0" encoding="utf-8"?>
<p:tagLst xmlns:p="http://schemas.openxmlformats.org/presentationml/2006/main">
  <p:tag name="KSO_WM_UNIT_NOCLEAR" val="0"/>
  <p:tag name="KSO_WM_UNIT_VALUE" val="84"/>
  <p:tag name="KSO_WM_UNIT_HIGHLIGHT" val="0"/>
  <p:tag name="KSO_WM_UNIT_COMPATIBLE" val="0"/>
  <p:tag name="KSO_WM_UNIT_DIAGRAM_ISNUMVISUAL" val="0"/>
  <p:tag name="KSO_WM_UNIT_DIAGRAM_ISREFERUNIT" val="0"/>
  <p:tag name="KSO_WM_DIAGRAM_GROUP_CODE" val="r1-1"/>
  <p:tag name="KSO_WM_UNIT_TYPE" val="r_v"/>
  <p:tag name="KSO_WM_UNIT_INDEX" val="1_1"/>
  <p:tag name="KSO_WM_UNIT_ID" val="diagram20201418_1*r_v*1_1"/>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259.xml><?xml version="1.0" encoding="utf-8"?>
<p:tagLst xmlns:p="http://schemas.openxmlformats.org/presentationml/2006/main">
  <p:tag name="KSO_WM_UNIT_NOCLEAR" val="0"/>
  <p:tag name="KSO_WM_UNIT_VALUE" val="84"/>
  <p:tag name="KSO_WM_UNIT_HIGHLIGHT" val="0"/>
  <p:tag name="KSO_WM_UNIT_COMPATIBLE" val="0"/>
  <p:tag name="KSO_WM_UNIT_DIAGRAM_ISNUMVISUAL" val="0"/>
  <p:tag name="KSO_WM_UNIT_DIAGRAM_ISREFERUNIT" val="0"/>
  <p:tag name="KSO_WM_DIAGRAM_GROUP_CODE" val="r1-1"/>
  <p:tag name="KSO_WM_UNIT_TYPE" val="r_v"/>
  <p:tag name="KSO_WM_UNIT_INDEX" val="1_2"/>
  <p:tag name="KSO_WM_UNIT_ID" val="diagram20201418_1*r_v*1_2"/>
  <p:tag name="KSO_WM_TEMPLATE_CATEGORY" val="diagram"/>
  <p:tag name="KSO_WM_TEMPLATE_INDEX" val="20201418"/>
  <p:tag name="KSO_WM_UNIT_LAYERLEVEL" val="1_1"/>
  <p:tag name="KSO_WM_TAG_VERSION" val="1.0"/>
  <p:tag name="KSO_WM_BEAUTIFY_FLAG" val="#wm#"/>
  <p:tag name="KSO_WM_UNIT_DIAGRAM_CONTRAST_TITLE_CNT" val="0"/>
  <p:tag name="KSO_WM_UNIT_DIAGRAM_DIMENSION_TITLE_CNT" val="0"/>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ISCONTENTSTITLE" val="0"/>
  <p:tag name="KSO_WM_UNIT_NOCLEAR" val="0"/>
  <p:tag name="KSO_WM_UNIT_VALUE" val="22"/>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418_1*a*1"/>
  <p:tag name="KSO_WM_TEMPLATE_CATEGORY" val="diagram"/>
  <p:tag name="KSO_WM_TEMPLATE_INDEX" val="20201418"/>
  <p:tag name="KSO_WM_UNIT_LAYERLEVEL" val="1"/>
  <p:tag name="KSO_WM_TAG_VERSION" val="1.0"/>
  <p:tag name="KSO_WM_BEAUTIFY_FLAG" val="#wm#"/>
  <p:tag name="KSO_WM_UNIT_DIAGRAM_CONTRAST_TITLE_CNT" val="0"/>
  <p:tag name="KSO_WM_UNIT_DIAGRAM_DIMENSION_TITLE_CNT" val="0"/>
  <p:tag name="KSO_WM_UNIT_PRESET_TEXT" val="冰山模型图"/>
  <p:tag name="KSO_WM_UNIT_TEXT_FILL_FORE_SCHEMECOLOR_INDEX" val="13"/>
  <p:tag name="KSO_WM_UNIT_TEXT_FILL_TYPE" val="1"/>
  <p:tag name="KSO_WM_UNIT_USESOURCEFORMAT_APPLY" val="1"/>
</p:tagLst>
</file>

<file path=ppt/tags/tag261.xml><?xml version="1.0" encoding="utf-8"?>
<p:tagLst xmlns:p="http://schemas.openxmlformats.org/presentationml/2006/main">
  <p:tag name="KSO_WM_UNIT_ISCONTENTSTITLE" val="0"/>
  <p:tag name="KSO_WM_UNIT_NOCLEAR" val="0"/>
  <p:tag name="KSO_WM_UNIT_VALUE" val="38"/>
  <p:tag name="KSO_WM_UNIT_HIGHLIGHT" val="0"/>
  <p:tag name="KSO_WM_UNIT_COMPATIBLE" val="0"/>
  <p:tag name="KSO_WM_UNIT_DIAGRAM_ISNUMVISUAL" val="0"/>
  <p:tag name="KSO_WM_UNIT_DIAGRAM_ISREFERUNIT" val="0"/>
  <p:tag name="KSO_WM_DIAGRAM_GROUP_CODE" val="r1-1"/>
  <p:tag name="KSO_WM_UNIT_TYPE" val="b"/>
  <p:tag name="KSO_WM_UNIT_INDEX" val="1"/>
  <p:tag name="KSO_WM_UNIT_ID" val="diagram20201418_1*b*1"/>
  <p:tag name="KSO_WM_TEMPLATE_CATEGORY" val="diagram"/>
  <p:tag name="KSO_WM_TEMPLATE_INDEX" val="20201418"/>
  <p:tag name="KSO_WM_UNIT_LAYERLEVEL" val="1"/>
  <p:tag name="KSO_WM_TAG_VERSION" val="1.0"/>
  <p:tag name="KSO_WM_BEAUTIFY_FLAG" val="#wm#"/>
  <p:tag name="KSO_WM_UNIT_DIAGRAM_CONTRAST_TITLE_CNT" val="0"/>
  <p:tag name="KSO_WM_UNIT_DIAGRAM_DIMENSION_TITLE_CNT" val="0"/>
  <p:tag name="KSO_WM_UNIT_PRESET_TEXT" val="ICEBERG DIAGRAM"/>
  <p:tag name="KSO_WM_UNIT_TEXT_FILL_FORE_SCHEMECOLOR_INDEX" val="13"/>
  <p:tag name="KSO_WM_UNIT_TEXT_FILL_TYPE" val="1"/>
  <p:tag name="KSO_WM_UNIT_USESOURCEFORMAT_APPLY" val="1"/>
</p:tagLst>
</file>

<file path=ppt/tags/tag262.xml><?xml version="1.0" encoding="utf-8"?>
<p:tagLst xmlns:p="http://schemas.openxmlformats.org/presentationml/2006/main">
  <p:tag name="KSO_WM_BEAUTIFY_FLAG" val="#wm#"/>
  <p:tag name="KSO_WM_TEMPLATE_CATEGORY" val="diagram"/>
  <p:tag name="KSO_WM_TEMPLATE_INDEX" val="20201418"/>
  <p:tag name="KSO_WM_SLIDE_ID" val="diagram20201418_1"/>
  <p:tag name="KSO_WM_TEMPLATE_SUBCATEGORY" val="0"/>
  <p:tag name="KSO_WM_SLIDE_TYPE" val="text"/>
  <p:tag name="KSO_WM_SLIDE_SUBTYPE" val="diag"/>
  <p:tag name="KSO_WM_SLIDE_ITEM_CNT" val="2"/>
  <p:tag name="KSO_WM_SLIDE_INDEX" val="1"/>
  <p:tag name="KSO_WM_SLIDE_SIZE" val="922.484*419.751"/>
  <p:tag name="KSO_WM_SLIDE_POSITION" val="37.508*122.233"/>
  <p:tag name="KSO_WM_DIAGRAM_GROUP_CODE" val="r1-1"/>
  <p:tag name="KSO_WM_SLIDE_DIAGTYPE" val="r"/>
  <p:tag name="KSO_WM_TAG_VERSION" val="1.0"/>
  <p:tag name="KSO_WM_SLIDE_LAYOUT" val="a_b_r"/>
  <p:tag name="KSO_WM_SLIDE_LAYOUT_CNT" val="1_1_1"/>
</p:tagLst>
</file>

<file path=ppt/tags/tag263.xml><?xml version="1.0" encoding="utf-8"?>
<p:tagLst xmlns:p="http://schemas.openxmlformats.org/presentationml/2006/main">
  <p:tag name="KSO_WM_BEAUTIFY_FLAG" val="#wm#"/>
  <p:tag name="KSO_WM_TEMPLATE_CATEGORY" val="custom"/>
  <p:tag name="KSO_WM_TEMPLATE_INDEX" val="20187308"/>
</p:tagLst>
</file>

<file path=ppt/tags/tag264.xml><?xml version="1.0" encoding="utf-8"?>
<p:tagLst xmlns:p="http://schemas.openxmlformats.org/presentationml/2006/main">
  <p:tag name="KSO_WM_UNIT_ISCONTENTSTITLE" val="0"/>
  <p:tag name="KSO_WM_UNIT_PRESET_TEXT" val="单击此处添加标题"/>
  <p:tag name="KSO_WM_UNIT_NOCLEAR" val="0"/>
  <p:tag name="KSO_WM_UNIT_VALUE" val="4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439_1*a*1"/>
  <p:tag name="KSO_WM_TEMPLATE_CATEGORY" val="diagram"/>
  <p:tag name="KSO_WM_TEMPLATE_INDEX" val="202014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65.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01439_1*b*1"/>
  <p:tag name="KSO_WM_TEMPLATE_CATEGORY" val="diagram"/>
  <p:tag name="KSO_WM_TEMPLATE_INDEX" val="2020143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66.xml><?xml version="1.0" encoding="utf-8"?>
<p:tagLst xmlns:p="http://schemas.openxmlformats.org/presentationml/2006/main">
  <p:tag name="KSO_WM_BEAUTIFY_FLAG" val="#wm#"/>
  <p:tag name="KSO_WM_TEMPLATE_CATEGORY" val="custom"/>
  <p:tag name="KSO_WM_TEMPLATE_INDEX" val="20187308"/>
</p:tagLst>
</file>

<file path=ppt/tags/tag267.xml><?xml version="1.0" encoding="utf-8"?>
<p:tagLst xmlns:p="http://schemas.openxmlformats.org/presentationml/2006/main">
  <p:tag name="KSO_WM_UNIT_ISCONTENTS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193213_7*a*1"/>
  <p:tag name="KSO_WM_TEMPLATE_CATEGORY" val="custom"/>
  <p:tag name="KSO_WM_TEMPLATE_INDEX" val="20193213"/>
  <p:tag name="KSO_WM_UNIT_LAYERLEVEL" val="1"/>
  <p:tag name="KSO_WM_TAG_VERSION" val="1.0"/>
  <p:tag name="KSO_WM_BEAUTIFY_FLAG" val="#wm#"/>
</p:tagLst>
</file>

<file path=ppt/tags/tag268.xml><?xml version="1.0" encoding="utf-8"?>
<p:tagLst xmlns:p="http://schemas.openxmlformats.org/presentationml/2006/main">
  <p:tag name="KSO_WM_UNIT_ISCONTENTSTITLE" val="0"/>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custom20193213_7*b*1"/>
  <p:tag name="KSO_WM_TEMPLATE_CATEGORY" val="custom"/>
  <p:tag name="KSO_WM_TEMPLATE_INDEX" val="20193213"/>
  <p:tag name="KSO_WM_UNIT_LAYERLEVEL" val="1"/>
  <p:tag name="KSO_WM_TAG_VERSION" val="1.0"/>
  <p:tag name="KSO_WM_BEAUTIFY_FLAG" val="#wm#"/>
</p:tagLst>
</file>

<file path=ppt/tags/tag269.xml><?xml version="1.0" encoding="utf-8"?>
<p:tagLst xmlns:p="http://schemas.openxmlformats.org/presentationml/2006/main">
  <p:tag name="KSO_WM_SLIDE_ID" val="custom20193213_7"/>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3213"/>
  <p:tag name="KSO_WM_SLIDE_LAYOUT" val="a_b_e"/>
  <p:tag name="KSO_WM_SLIDE_LAYOUT_CNT" val="1_1_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wm#"/>
  <p:tag name="KSO_WM_TEMPLATE_CATEGORY" val="custom"/>
  <p:tag name="KSO_WM_TEMPLATE_INDEX" val="20187308"/>
</p:tagLst>
</file>

<file path=ppt/tags/tag271.xml><?xml version="1.0" encoding="utf-8"?>
<p:tagLst xmlns:p="http://schemas.openxmlformats.org/presentationml/2006/main">
  <p:tag name="KSO_WM_BEAUTIFY_FLAG" val="#wm#"/>
  <p:tag name="KSO_WM_TEMPLATE_CATEGORY" val="custom"/>
  <p:tag name="KSO_WM_TEMPLATE_INDEX" val="20187308"/>
</p:tagLst>
</file>

<file path=ppt/tags/tag272.xml><?xml version="1.0" encoding="utf-8"?>
<p:tagLst xmlns:p="http://schemas.openxmlformats.org/presentationml/2006/main">
  <p:tag name="KSO_WM_BEAUTIFY_FLAG" val="#wm#"/>
  <p:tag name="KSO_WM_TEMPLATE_CATEGORY" val="custom"/>
  <p:tag name="KSO_WM_TEMPLATE_INDEX" val="20187308"/>
</p:tagLst>
</file>

<file path=ppt/tags/tag27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74.xml><?xml version="1.0" encoding="utf-8"?>
<p:tagLst xmlns:p="http://schemas.openxmlformats.org/presentationml/2006/main">
  <p:tag name="KSO_WM_BEAUTIFY_FLAG" val="#wm#"/>
  <p:tag name="KSO_WM_TEMPLATE_CATEGORY" val="custom"/>
  <p:tag name="KSO_WM_TEMPLATE_INDEX" val="20187308"/>
</p:tagLst>
</file>

<file path=ppt/tags/tag275.xml><?xml version="1.0" encoding="utf-8"?>
<p:tagLst xmlns:p="http://schemas.openxmlformats.org/presentationml/2006/main">
  <p:tag name="KSO_WM_BEAUTIFY_FLAG" val="#wm#"/>
  <p:tag name="KSO_WM_TEMPLATE_CATEGORY" val="custom"/>
  <p:tag name="KSO_WM_TEMPLATE_INDEX" val="20187308"/>
</p:tagLst>
</file>

<file path=ppt/tags/tag276.xml><?xml version="1.0" encoding="utf-8"?>
<p:tagLst xmlns:p="http://schemas.openxmlformats.org/presentationml/2006/main">
  <p:tag name="KSO_WM_BEAUTIFY_FLAG" val="#wm#"/>
  <p:tag name="KSO_WM_TEMPLATE_CATEGORY" val="custom"/>
  <p:tag name="KSO_WM_TEMPLATE_INDEX" val="20187308"/>
</p:tagLst>
</file>

<file path=ppt/tags/tag277.xml><?xml version="1.0" encoding="utf-8"?>
<p:tagLst xmlns:p="http://schemas.openxmlformats.org/presentationml/2006/main">
  <p:tag name="KSO_WM_BEAUTIFY_FLAG" val="#wm#"/>
  <p:tag name="KSO_WM_TEMPLATE_CATEGORY" val="custom"/>
  <p:tag name="KSO_WM_TEMPLATE_INDEX" val="20187308"/>
</p:tagLst>
</file>

<file path=ppt/tags/tag278.xml><?xml version="1.0" encoding="utf-8"?>
<p:tagLst xmlns:p="http://schemas.openxmlformats.org/presentationml/2006/main">
  <p:tag name="KSO_WM_BEAUTIFY_FLAG" val="#wm#"/>
  <p:tag name="KSO_WM_TEMPLATE_CATEGORY" val="custom"/>
  <p:tag name="KSO_WM_TEMPLATE_INDEX" val="20187308"/>
</p:tagLst>
</file>

<file path=ppt/tags/tag279.xml><?xml version="1.0" encoding="utf-8"?>
<p:tagLst xmlns:p="http://schemas.openxmlformats.org/presentationml/2006/main">
  <p:tag name="KSO_WM_BEAUTIFY_FLAG" val="#wm#"/>
  <p:tag name="KSO_WM_TEMPLATE_CATEGORY" val="custom"/>
  <p:tag name="KSO_WM_TEMPLATE_INDEX" val="20187308"/>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wm#"/>
  <p:tag name="KSO_WM_TEMPLATE_CATEGORY" val="custom"/>
  <p:tag name="KSO_WM_TEMPLATE_INDEX" val="20187308"/>
</p:tagLst>
</file>

<file path=ppt/tags/tag281.xml><?xml version="1.0" encoding="utf-8"?>
<p:tagLst xmlns:p="http://schemas.openxmlformats.org/presentationml/2006/main">
  <p:tag name="KSO_WM_BEAUTIFY_FLAG" val="#wm#"/>
  <p:tag name="KSO_WM_TEMPLATE_CATEGORY" val="custom"/>
  <p:tag name="KSO_WM_TEMPLATE_INDEX" val="20187308"/>
</p:tagLst>
</file>

<file path=ppt/tags/tag282.xml><?xml version="1.0" encoding="utf-8"?>
<p:tagLst xmlns:p="http://schemas.openxmlformats.org/presentationml/2006/main">
  <p:tag name="KSO_WM_BEAUTIFY_FLAG" val="#wm#"/>
  <p:tag name="KSO_WM_TEMPLATE_CATEGORY" val="custom"/>
  <p:tag name="KSO_WM_TEMPLATE_INDEX" val="20187308"/>
</p:tagLst>
</file>

<file path=ppt/tags/tag283.xml><?xml version="1.0" encoding="utf-8"?>
<p:tagLst xmlns:p="http://schemas.openxmlformats.org/presentationml/2006/main">
  <p:tag name="KSO_WM_BEAUTIFY_FLAG" val="#wm#"/>
  <p:tag name="KSO_WM_TEMPLATE_CATEGORY" val="custom"/>
  <p:tag name="KSO_WM_TEMPLATE_INDEX" val="20187308"/>
</p:tagLst>
</file>

<file path=ppt/tags/tag284.xml><?xml version="1.0" encoding="utf-8"?>
<p:tagLst xmlns:p="http://schemas.openxmlformats.org/presentationml/2006/main">
  <p:tag name="KSO_WM_UNIT_ISCONTENTS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193213_7*a*1"/>
  <p:tag name="KSO_WM_TEMPLATE_CATEGORY" val="custom"/>
  <p:tag name="KSO_WM_TEMPLATE_INDEX" val="20193213"/>
  <p:tag name="KSO_WM_UNIT_LAYERLEVEL" val="1"/>
  <p:tag name="KSO_WM_TAG_VERSION" val="1.0"/>
  <p:tag name="KSO_WM_BEAUTIFY_FLAG" val="#wm#"/>
</p:tagLst>
</file>

<file path=ppt/tags/tag285.xml><?xml version="1.0" encoding="utf-8"?>
<p:tagLst xmlns:p="http://schemas.openxmlformats.org/presentationml/2006/main">
  <p:tag name="KSO_WM_UNIT_ISCONTENTSTITLE" val="0"/>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custom20193213_7*b*1"/>
  <p:tag name="KSO_WM_TEMPLATE_CATEGORY" val="custom"/>
  <p:tag name="KSO_WM_TEMPLATE_INDEX" val="20193213"/>
  <p:tag name="KSO_WM_UNIT_LAYERLEVEL" val="1"/>
  <p:tag name="KSO_WM_TAG_VERSION" val="1.0"/>
  <p:tag name="KSO_WM_BEAUTIFY_FLAG" val="#wm#"/>
</p:tagLst>
</file>

<file path=ppt/tags/tag286.xml><?xml version="1.0" encoding="utf-8"?>
<p:tagLst xmlns:p="http://schemas.openxmlformats.org/presentationml/2006/main">
  <p:tag name="KSO_WM_SLIDE_ID" val="custom20193213_7"/>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3213"/>
  <p:tag name="KSO_WM_SLIDE_LAYOUT" val="a_b_e"/>
  <p:tag name="KSO_WM_SLIDE_LAYOUT_CNT" val="1_1_1"/>
</p:tagLst>
</file>

<file path=ppt/tags/tag287.xml><?xml version="1.0" encoding="utf-8"?>
<p:tagLst xmlns:p="http://schemas.openxmlformats.org/presentationml/2006/main">
  <p:tag name="KSO_WM_BEAUTIFY_FLAG" val="#wm#"/>
  <p:tag name="KSO_WM_TEMPLATE_CATEGORY" val="custom"/>
  <p:tag name="KSO_WM_TEMPLATE_INDEX" val="20187308"/>
</p:tagLst>
</file>

<file path=ppt/tags/tag288.xml><?xml version="1.0" encoding="utf-8"?>
<p:tagLst xmlns:p="http://schemas.openxmlformats.org/presentationml/2006/main">
  <p:tag name="KSO_WM_BEAUTIFY_FLAG" val="#wm#"/>
  <p:tag name="KSO_WM_TEMPLATE_CATEGORY" val="custom"/>
  <p:tag name="KSO_WM_TEMPLATE_INDEX" val="20187308"/>
</p:tagLst>
</file>

<file path=ppt/tags/tag289.xml><?xml version="1.0" encoding="utf-8"?>
<p:tagLst xmlns:p="http://schemas.openxmlformats.org/presentationml/2006/main">
  <p:tag name="KSO_WM_BEAUTIFY_FLAG" val="#wm#"/>
  <p:tag name="KSO_WM_TEMPLATE_CATEGORY" val="custom"/>
  <p:tag name="KSO_WM_TEMPLATE_INDEX" val="20187308"/>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custom"/>
  <p:tag name="KSO_WM_TEMPLATE_INDEX" val="20187308"/>
</p:tagLst>
</file>

<file path=ppt/tags/tag291.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9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9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94.xml><?xml version="1.0" encoding="utf-8"?>
<p:tagLst xmlns:p="http://schemas.openxmlformats.org/presentationml/2006/main">
  <p:tag name="KSO_WM_UNIT_ISCONTENTS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193213_7*a*1"/>
  <p:tag name="KSO_WM_TEMPLATE_CATEGORY" val="custom"/>
  <p:tag name="KSO_WM_TEMPLATE_INDEX" val="20193213"/>
  <p:tag name="KSO_WM_UNIT_LAYERLEVEL" val="1"/>
  <p:tag name="KSO_WM_TAG_VERSION" val="1.0"/>
  <p:tag name="KSO_WM_BEAUTIFY_FLAG" val="#wm#"/>
</p:tagLst>
</file>

<file path=ppt/tags/tag295.xml><?xml version="1.0" encoding="utf-8"?>
<p:tagLst xmlns:p="http://schemas.openxmlformats.org/presentationml/2006/main">
  <p:tag name="KSO_WM_UNIT_ISCONTENTSTITLE" val="0"/>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custom20193213_7*b*1"/>
  <p:tag name="KSO_WM_TEMPLATE_CATEGORY" val="custom"/>
  <p:tag name="KSO_WM_TEMPLATE_INDEX" val="20193213"/>
  <p:tag name="KSO_WM_UNIT_LAYERLEVEL" val="1"/>
  <p:tag name="KSO_WM_TAG_VERSION" val="1.0"/>
  <p:tag name="KSO_WM_BEAUTIFY_FLAG" val="#wm#"/>
</p:tagLst>
</file>

<file path=ppt/tags/tag296.xml><?xml version="1.0" encoding="utf-8"?>
<p:tagLst xmlns:p="http://schemas.openxmlformats.org/presentationml/2006/main">
  <p:tag name="KSO_WM_SLIDE_ID" val="custom20193213_7"/>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3213"/>
  <p:tag name="KSO_WM_SLIDE_LAYOUT" val="a_b_e"/>
  <p:tag name="KSO_WM_SLIDE_LAYOUT_CNT" val="1_1_1"/>
</p:tagLst>
</file>

<file path=ppt/tags/tag297.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9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99.xml><?xml version="1.0" encoding="utf-8"?>
<p:tagLst xmlns:p="http://schemas.openxmlformats.org/presentationml/2006/main">
  <p:tag name="KSO_WM_BEAUTIFY_FLAG" val="#wm#"/>
  <p:tag name="KSO_WM_TEMPLATE_CATEGORY" val="custom"/>
  <p:tag name="KSO_WM_TEMPLATE_INDEX" val="20187308"/>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1"/>
  <p:tag name="KSO_WM_UNIT_ID" val="diagram20201538_1*n_i*1_1"/>
  <p:tag name="KSO_WM_TEMPLATE_CATEGORY" val="diagram"/>
  <p:tag name="KSO_WM_TEMPLATE_INDEX" val="20201538"/>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4"/>
  <p:tag name="KSO_WM_UNIT_ID" val="diagram20201538_1*n_i*1_4"/>
  <p:tag name="KSO_WM_TEMPLATE_CATEGORY" val="diagram"/>
  <p:tag name="KSO_WM_TEMPLATE_INDEX" val="20201538"/>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2"/>
  <p:tag name="KSO_WM_UNIT_ID" val="diagram20201538_1*n_i*1_2"/>
  <p:tag name="KSO_WM_TEMPLATE_CATEGORY" val="diagram"/>
  <p:tag name="KSO_WM_TEMPLATE_INDEX" val="20201538"/>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3"/>
  <p:tag name="KSO_WM_UNIT_ID" val="diagram20201538_1*n_i*1_3"/>
  <p:tag name="KSO_WM_TEMPLATE_CATEGORY" val="diagram"/>
  <p:tag name="KSO_WM_TEMPLATE_INDEX" val="20201538"/>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01538_1*n_h_h_i*1_2_2_1"/>
  <p:tag name="KSO_WM_TEMPLATE_CATEGORY" val="diagram"/>
  <p:tag name="KSO_WM_TEMPLATE_INDEX" val="20201538"/>
  <p:tag name="KSO_WM_UNIT_LAYERLEVEL" val="1_1_1_1"/>
  <p:tag name="KSO_WM_TAG_VERSION" val="1.0"/>
  <p:tag name="KSO_WM_BEAUTIFY_FLAG" val="#wm#"/>
  <p:tag name="KSO_WM_UNIT_FILL_FORE_SCHEMECOLOR_INDEX" val="6"/>
  <p:tag name="KSO_WM_UNIT_FILL_TYPE" val="1"/>
  <p:tag name="KSO_WM_UNIT_SHADOW_SCHEMECOLOR_INDEX" val="6"/>
  <p:tag name="KSO_WM_UNIT_USESOURCEFORMAT_APPLY"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01538_1*n_h_h_i*1_2_1_1"/>
  <p:tag name="KSO_WM_TEMPLATE_CATEGORY" val="diagram"/>
  <p:tag name="KSO_WM_TEMPLATE_INDEX" val="20201538"/>
  <p:tag name="KSO_WM_UNIT_LAYERLEVEL" val="1_1_1_1"/>
  <p:tag name="KSO_WM_TAG_VERSION" val="1.0"/>
  <p:tag name="KSO_WM_BEAUTIFY_FLAG" val="#wm#"/>
  <p:tag name="KSO_WM_UNIT_FILL_FORE_SCHEMECOLOR_INDEX" val="6"/>
  <p:tag name="KSO_WM_UNIT_FILL_TYPE" val="1"/>
  <p:tag name="KSO_WM_UNIT_SHADOW_SCHEMECOLOR_INDEX" val="6"/>
  <p:tag name="KSO_WM_UNIT_USESOURCEFORMAT_APPLY"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01538_1*n_h_h_i*1_2_3_1"/>
  <p:tag name="KSO_WM_TEMPLATE_CATEGORY" val="diagram"/>
  <p:tag name="KSO_WM_TEMPLATE_INDEX" val="20201538"/>
  <p:tag name="KSO_WM_UNIT_LAYERLEVEL" val="1_1_1_1"/>
  <p:tag name="KSO_WM_TAG_VERSION" val="1.0"/>
  <p:tag name="KSO_WM_BEAUTIFY_FLAG" val="#wm#"/>
  <p:tag name="KSO_WM_UNIT_FILL_FORE_SCHEMECOLOR_INDEX" val="6"/>
  <p:tag name="KSO_WM_UNIT_FILL_TYPE" val="1"/>
  <p:tag name="KSO_WM_UNIT_SHADOW_SCHEMECOLOR_INDEX" val="6"/>
  <p:tag name="KSO_WM_UNIT_USESOURCEFORMAT_APPLY"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201538_1*n_h_h_i*1_2_4_1"/>
  <p:tag name="KSO_WM_TEMPLATE_CATEGORY" val="diagram"/>
  <p:tag name="KSO_WM_TEMPLATE_INDEX" val="20201538"/>
  <p:tag name="KSO_WM_UNIT_LAYERLEVEL" val="1_1_1_1"/>
  <p:tag name="KSO_WM_TAG_VERSION" val="1.0"/>
  <p:tag name="KSO_WM_BEAUTIFY_FLAG" val="#wm#"/>
  <p:tag name="KSO_WM_UNIT_FILL_FORE_SCHEMECOLOR_INDEX" val="6"/>
  <p:tag name="KSO_WM_UNIT_FILL_TYPE" val="1"/>
  <p:tag name="KSO_WM_UNIT_SHADOW_SCHEMECOLOR_INDEX" val="6"/>
  <p:tag name="KSO_WM_UNIT_USESOURCEFORMAT_APPLY" val="1"/>
</p:tagLst>
</file>

<file path=ppt/tags/tag308.xml><?xml version="1.0" encoding="utf-8"?>
<p:tagLst xmlns:p="http://schemas.openxmlformats.org/presentationml/2006/main">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f"/>
  <p:tag name="KSO_WM_UNIT_INDEX" val="1_1_1"/>
  <p:tag name="KSO_WM_UNIT_ID" val="diagram20201538_1*n_h_f*1_1_1"/>
  <p:tag name="KSO_WM_TEMPLATE_CATEGORY" val="diagram"/>
  <p:tag name="KSO_WM_TEMPLATE_INDEX" val="20201538"/>
  <p:tag name="KSO_WM_UNIT_LAYERLEVEL" val="1_1_1"/>
  <p:tag name="KSO_WM_TAG_VERSION" val="1.0"/>
  <p:tag name="KSO_WM_BEAUTIFY_FLAG" val="#wm#"/>
  <p:tag name="KSO_WM_UNIT_FILL_FORE_SCHEMECOLOR_INDEX" val="5"/>
  <p:tag name="KSO_WM_UNIT_FILL_TYPE" val="1"/>
  <p:tag name="KSO_WM_UNIT_SHADOW_SCHEMECOLOR_INDEX" val="5"/>
  <p:tag name="KSO_WM_UNIT_USESOURCEFORMAT_APPLY" val="1"/>
</p:tagLst>
</file>

<file path=ppt/tags/tag309.xml><?xml version="1.0" encoding="utf-8"?>
<p:tagLst xmlns:p="http://schemas.openxmlformats.org/presentationml/2006/main">
  <p:tag name="KSO_WM_UNIT_ISCONTENTS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01538_1*n_h_h_a*1_2_1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ISCONTENTS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h_a"/>
  <p:tag name="KSO_WM_UNIT_INDEX" val="1_2_4_1"/>
  <p:tag name="KSO_WM_UNIT_ID" val="diagram20201538_1*n_h_h_a*1_2_4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1.xml><?xml version="1.0" encoding="utf-8"?>
<p:tagLst xmlns:p="http://schemas.openxmlformats.org/presentationml/2006/main">
  <p:tag name="KSO_WM_UNIT_ISCONTENTS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201538_1*n_h_h_a*1_2_2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2.xml><?xml version="1.0" encoding="utf-8"?>
<p:tagLst xmlns:p="http://schemas.openxmlformats.org/presentationml/2006/main">
  <p:tag name="KSO_WM_UNIT_ISCONTENTS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h_a"/>
  <p:tag name="KSO_WM_UNIT_INDEX" val="1_2_3_1"/>
  <p:tag name="KSO_WM_UNIT_ID" val="diagram20201538_1*n_h_h_a*1_2_3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3.xml><?xml version="1.0" encoding="utf-8"?>
<p:tagLst xmlns:p="http://schemas.openxmlformats.org/presentationml/2006/main">
  <p:tag name="KSO_WM_UNIT_ISCONTENTSTITLE" val="0"/>
  <p:tag name="KSO_WM_UNIT_PRESET_TEXT" val="单击此处添加标题"/>
  <p:tag name="KSO_WM_UNIT_NOCLEAR" val="0"/>
  <p:tag name="KSO_WM_UNIT_VALUE" val="43"/>
  <p:tag name="KSO_WM_UNIT_HIGHLIGHT" val="0"/>
  <p:tag name="KSO_WM_UNIT_COMPATIBLE" val="0"/>
  <p:tag name="KSO_WM_UNIT_DIAGRAM_ISNUMVISUAL" val="0"/>
  <p:tag name="KSO_WM_UNIT_DIAGRAM_ISREFERUNIT" val="0"/>
  <p:tag name="KSO_WM_DIAGRAM_GROUP_CODE" val="n1-1"/>
  <p:tag name="KSO_WM_UNIT_TYPE" val="a"/>
  <p:tag name="KSO_WM_UNIT_INDEX" val="1"/>
  <p:tag name="KSO_WM_UNIT_ID" val="diagram20201538_1*a*1"/>
  <p:tag name="KSO_WM_TEMPLATE_CATEGORY" val="diagram"/>
  <p:tag name="KSO_WM_TEMPLATE_INDEX" val="20201538"/>
  <p:tag name="KSO_WM_UNIT_LAYERLEVEL" val="1"/>
  <p:tag name="KSO_WM_TAG_VERSION" val="1.0"/>
  <p:tag name="KSO_WM_BEAUTIFY_FLAG" val="#wm#"/>
  <p:tag name="KSO_WM_UNIT_USESOURCEFORMAT_APPLY" val="1"/>
</p:tagLst>
</file>

<file path=ppt/tags/tag314.xml><?xml version="1.0" encoding="utf-8"?>
<p:tagLst xmlns:p="http://schemas.openxmlformats.org/presentationml/2006/main">
  <p:tag name="KSO_WM_UNIT_ISCONTENTSTITLE" val="0"/>
  <p:tag name="KSO_WM_UNIT_PRESET_TEXT" val="单击此处添加副标题"/>
  <p:tag name="KSO_WM_UNIT_NOCLEAR" val="0"/>
  <p:tag name="KSO_WM_UNIT_VALUE" val="25"/>
  <p:tag name="KSO_WM_UNIT_HIGHLIGHT" val="0"/>
  <p:tag name="KSO_WM_UNIT_COMPATIBLE" val="0"/>
  <p:tag name="KSO_WM_UNIT_DIAGRAM_ISNUMVISUAL" val="0"/>
  <p:tag name="KSO_WM_UNIT_DIAGRAM_ISREFERUNIT" val="0"/>
  <p:tag name="KSO_WM_DIAGRAM_GROUP_CODE" val="n1-1"/>
  <p:tag name="KSO_WM_UNIT_TYPE" val="b"/>
  <p:tag name="KSO_WM_UNIT_INDEX" val="1"/>
  <p:tag name="KSO_WM_UNIT_ID" val="diagram20201538_1*b*1"/>
  <p:tag name="KSO_WM_TEMPLATE_CATEGORY" val="diagram"/>
  <p:tag name="KSO_WM_TEMPLATE_INDEX" val="20201538"/>
  <p:tag name="KSO_WM_UNIT_LAYERLEVEL" val="1"/>
  <p:tag name="KSO_WM_TAG_VERSION" val="1.0"/>
  <p:tag name="KSO_WM_BEAUTIFY_FLAG" val="#wm#"/>
  <p:tag name="KSO_WM_UNIT_USESOURCEFORMAT_APPLY" val="1"/>
</p:tagLst>
</file>

<file path=ppt/tags/tag315.xml><?xml version="1.0" encoding="utf-8"?>
<p:tagLst xmlns:p="http://schemas.openxmlformats.org/presentationml/2006/main">
  <p:tag name="KSO_WM_UNIT_PRESET_TEXT" val="单击此处添加文本具体内容，简明扼要的阐述您的观点。"/>
  <p:tag name="KSO_WM_UNIT_NOCLEAR" val="0"/>
  <p:tag name="KSO_WM_UNIT_VALUE" val="6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01538_1*n_h_h_f*1_2_2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6.xml><?xml version="1.0" encoding="utf-8"?>
<p:tagLst xmlns:p="http://schemas.openxmlformats.org/presentationml/2006/main">
  <p:tag name="KSO_WM_UNIT_PRESET_TEXT" val="单击此处添加文本具体内容，简明扼要的阐述您的观点。"/>
  <p:tag name="KSO_WM_UNIT_NOCLEAR" val="0"/>
  <p:tag name="KSO_WM_UNIT_VALUE" val="6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201538_1*n_h_h_f*1_2_4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7.xml><?xml version="1.0" encoding="utf-8"?>
<p:tagLst xmlns:p="http://schemas.openxmlformats.org/presentationml/2006/main">
  <p:tag name="KSO_WM_UNIT_PRESET_TEXT" val="单击此处添加文本具体内容，简明扼要的阐述您的观点。"/>
  <p:tag name="KSO_WM_UNIT_NOCLEAR" val="0"/>
  <p:tag name="KSO_WM_UNIT_VALUE" val="6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01538_1*n_h_h_f*1_2_1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8.xml><?xml version="1.0" encoding="utf-8"?>
<p:tagLst xmlns:p="http://schemas.openxmlformats.org/presentationml/2006/main">
  <p:tag name="KSO_WM_UNIT_PRESET_TEXT" val="单击此处添加文本具体内容，简明扼要的阐述您的观点。"/>
  <p:tag name="KSO_WM_UNIT_NOCLEAR" val="0"/>
  <p:tag name="KSO_WM_UNIT_VALUE" val="6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201538_1*n_h_h_f*1_2_3_1"/>
  <p:tag name="KSO_WM_TEMPLATE_CATEGORY" val="diagram"/>
  <p:tag name="KSO_WM_TEMPLATE_INDEX" val="20201538"/>
  <p:tag name="KSO_WM_UNIT_LAYERLEVEL" val="1_1_1_1"/>
  <p:tag name="KSO_WM_TAG_VERSION" val="1.0"/>
  <p:tag name="KSO_WM_BEAUTIFY_FLAG" val="#wm#"/>
  <p:tag name="KSO_WM_UNIT_USESOURCEFORMAT_APPLY" val="1"/>
</p:tagLst>
</file>

<file path=ppt/tags/tag319.xml><?xml version="1.0" encoding="utf-8"?>
<p:tagLst xmlns:p="http://schemas.openxmlformats.org/presentationml/2006/main">
  <p:tag name="KSO_WM_BEAUTIFY_FLAG" val="#wm#"/>
  <p:tag name="KSO_WM_TEMPLATE_CATEGORY" val="diagram"/>
  <p:tag name="KSO_WM_TEMPLATE_INDEX" val="20201538"/>
  <p:tag name="KSO_WM_SLIDE_ID" val="diagram20201538_1"/>
  <p:tag name="KSO_WM_TEMPLATE_SUBCATEGORY" val="0"/>
  <p:tag name="KSO_WM_SLIDE_TYPE" val="text"/>
  <p:tag name="KSO_WM_SLIDE_SUBTYPE" val="diag"/>
  <p:tag name="KSO_WM_SLIDE_ITEM_CNT" val="4"/>
  <p:tag name="KSO_WM_SLIDE_INDEX" val="1"/>
  <p:tag name="KSO_WM_SLIDE_SIZE" val="814.432*300.69"/>
  <p:tag name="KSO_WM_SLIDE_POSITION" val="65.4615*182.34"/>
  <p:tag name="KSO_WM_DIAGRAM_GROUP_CODE" val="n1-1"/>
  <p:tag name="KSO_WM_SLIDE_DIAGTYPE" val="n"/>
  <p:tag name="KSO_WM_TAG_VERSION" val="1.0"/>
  <p:tag name="KSO_WM_SLIDE_LAYOUT" val="a_b_n"/>
  <p:tag name="KSO_WM_SLIDE_LAYOUT_CNT" val="1_1_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0"/>
  <p:tag name="KSO_WM_UNIT_ID" val="diagram20201422_2*m_i*1_10"/>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1"/>
  <p:tag name="KSO_WM_UNIT_ID" val="diagram20201422_2*m_i*1_11"/>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1422_2*m_i*1_1"/>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diagram20201422_2*m_i*1_2"/>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201422_2*m_i*1_3"/>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diagram20201422_2*m_i*1_4"/>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5"/>
  <p:tag name="KSO_WM_UNIT_ID" val="diagram20201422_2*m_i*1_5"/>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6"/>
  <p:tag name="KSO_WM_UNIT_ID" val="diagram20201422_2*m_i*1_6"/>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7"/>
  <p:tag name="KSO_WM_UNIT_ID" val="diagram20201422_2*m_i*1_7"/>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8"/>
  <p:tag name="KSO_WM_UNIT_ID" val="diagram20201422_2*m_i*1_8"/>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9"/>
  <p:tag name="KSO_WM_UNIT_ID" val="diagram20201422_2*m_i*1_9"/>
  <p:tag name="KSO_WM_TEMPLATE_CATEGORY" val="diagram"/>
  <p:tag name="KSO_WM_TEMPLATE_INDEX" val="20201422"/>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22_2*m_h_i*1_1_1"/>
  <p:tag name="KSO_WM_TEMPLATE_CATEGORY" val="diagram"/>
  <p:tag name="KSO_WM_TEMPLATE_INDEX" val="202014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22_2*m_h_i*1_1_2"/>
  <p:tag name="KSO_WM_TEMPLATE_CATEGORY" val="diagram"/>
  <p:tag name="KSO_WM_TEMPLATE_INDEX" val="20201422"/>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34.xml><?xml version="1.0" encoding="utf-8"?>
<p:tagLst xmlns:p="http://schemas.openxmlformats.org/presentationml/2006/main">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22_2*m_h_f*1_1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422_2*m_h_i*1_3_2"/>
  <p:tag name="KSO_WM_TEMPLATE_CATEGORY" val="diagram"/>
  <p:tag name="KSO_WM_TEMPLATE_INDEX" val="20201422"/>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422_2*m_h_i*1_3_1"/>
  <p:tag name="KSO_WM_TEMPLATE_CATEGORY" val="diagram"/>
  <p:tag name="KSO_WM_TEMPLATE_INDEX" val="20201422"/>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37.xml><?xml version="1.0" encoding="utf-8"?>
<p:tagLst xmlns:p="http://schemas.openxmlformats.org/presentationml/2006/main">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1422_2*m_h_f*1_3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22_2*m_h_i*1_2_1"/>
  <p:tag name="KSO_WM_TEMPLATE_CATEGORY" val="diagram"/>
  <p:tag name="KSO_WM_TEMPLATE_INDEX" val="20201422"/>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39.xml><?xml version="1.0" encoding="utf-8"?>
<p:tagLst xmlns:p="http://schemas.openxmlformats.org/presentationml/2006/main">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22_2*m_h_f*1_2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1422_2*m_h_i*1_4_1"/>
  <p:tag name="KSO_WM_TEMPLATE_CATEGORY" val="diagram"/>
  <p:tag name="KSO_WM_TEMPLATE_INDEX" val="20201422"/>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41.xml><?xml version="1.0" encoding="utf-8"?>
<p:tagLst xmlns:p="http://schemas.openxmlformats.org/presentationml/2006/main">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422_2*m_h_f*1_4_1"/>
  <p:tag name="KSO_WM_TEMPLATE_CATEGORY" val="diagram"/>
  <p:tag name="KSO_WM_TEMPLATE_INDEX" val="20201422"/>
  <p:tag name="KSO_WM_UNIT_LAYERLEVEL" val="1_1_1"/>
  <p:tag name="KSO_WM_TAG_VERSION" val="1.0"/>
  <p:tag name="KSO_WM_BEAUTIFY_FLAG" val="#wm#"/>
  <p:tag name="KSO_WM_UNIT_USESOURCEFORMAT_APPLY" val="1"/>
</p:tagLst>
</file>

<file path=ppt/tags/tag34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6"/>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1422_2*f*1"/>
  <p:tag name="KSO_WM_TEMPLATE_CATEGORY" val="diagram"/>
  <p:tag name="KSO_WM_TEMPLATE_INDEX" val="20201422"/>
  <p:tag name="KSO_WM_UNIT_LAYERLEVEL" val="1"/>
  <p:tag name="KSO_WM_TAG_VERSION" val="1.0"/>
  <p:tag name="KSO_WM_BEAUTIFY_FLAG" val="#wm#"/>
  <p:tag name="KSO_WM_UNIT_USESOURCEFORMAT_APPLY" val="1"/>
</p:tagLst>
</file>

<file path=ppt/tags/tag343.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22_2*a*1"/>
  <p:tag name="KSO_WM_TEMPLATE_CATEGORY" val="diagram"/>
  <p:tag name="KSO_WM_TEMPLATE_INDEX" val="20201422"/>
  <p:tag name="KSO_WM_UNIT_LAYERLEVEL" val="1"/>
  <p:tag name="KSO_WM_TAG_VERSION" val="1.0"/>
  <p:tag name="KSO_WM_BEAUTIFY_FLAG" val="#wm#"/>
  <p:tag name="KSO_WM_UNIT_USESOURCEFORMAT_APPLY" val="1"/>
</p:tagLst>
</file>

<file path=ppt/tags/tag344.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422_2*b*1"/>
  <p:tag name="KSO_WM_TEMPLATE_CATEGORY" val="diagram"/>
  <p:tag name="KSO_WM_TEMPLATE_INDEX" val="20201422"/>
  <p:tag name="KSO_WM_UNIT_LAYERLEVEL" val="1"/>
  <p:tag name="KSO_WM_TAG_VERSION" val="1.0"/>
  <p:tag name="KSO_WM_BEAUTIFY_FLAG" val="#wm#"/>
  <p:tag name="KSO_WM_UNIT_USESOURCEFORMAT_APPLY" val="1"/>
</p:tagLst>
</file>

<file path=ppt/tags/tag345.xml><?xml version="1.0" encoding="utf-8"?>
<p:tagLst xmlns:p="http://schemas.openxmlformats.org/presentationml/2006/main">
  <p:tag name="KSO_WM_BEAUTIFY_FLAG" val="#wm#"/>
  <p:tag name="KSO_WM_TEMPLATE_CATEGORY" val="diagram"/>
  <p:tag name="KSO_WM_TEMPLATE_INDEX" val="20201422"/>
  <p:tag name="KSO_WM_SLIDE_ID" val="diagram20201422_2"/>
  <p:tag name="KSO_WM_TEMPLATE_SUBCATEGORY" val="0"/>
  <p:tag name="KSO_WM_SLIDE_ITEM_CNT" val="4"/>
  <p:tag name="KSO_WM_SLIDE_INDEX" val="2"/>
  <p:tag name="KSO_WM_TAG_VERSION" val="1.0"/>
  <p:tag name="KSO_WM_SLIDE_TYPE" val="text"/>
  <p:tag name="KSO_WM_SLIDE_SUBTYPE" val="diag"/>
  <p:tag name="KSO_WM_SLIDE_SIZE" val="733.497*228.629"/>
  <p:tag name="KSO_WM_SLIDE_POSITION" val="114.251*240.416"/>
  <p:tag name="KSO_WM_DIAGRAM_GROUP_CODE" val="m1-1"/>
  <p:tag name="KSO_WM_SLIDE_DIAGTYPE" val="m"/>
  <p:tag name="KSO_WM_SLIDE_LAYOUT" val="a_b_f_m"/>
  <p:tag name="KSO_WM_SLIDE_LAYOUT_CNT" val="1_1_1_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i*1_1"/>
  <p:tag name="KSO_WM_TEMPLATE_CATEGORY" val="diagram"/>
  <p:tag name="KSO_WM_TEMPLATE_INDEX" val="20201448"/>
  <p:tag name="KSO_WM_UNIT_LAYERLEVEL" val="1_1"/>
  <p:tag name="KSO_WM_TAG_VERSION" val="1.0"/>
  <p:tag name="KSO_WM_BEAUTIFY_FLAG" val="#wm#"/>
  <p:tag name="KSO_WM_DIAGRAM_GROUP_CODE" val="m1-1"/>
  <p:tag name="KSO_WM_UNIT_TYPE" val="m_i"/>
  <p:tag name="KSO_WM_UNIT_INDEX" val="1_1"/>
  <p:tag name="KSO_WM_UNIT_LINE_FORE_SCHEMECOLOR_INDEX" val="14"/>
  <p:tag name="KSO_WM_UNIT_LINE_FILL_TYPE" val="2"/>
  <p:tag name="KSO_WM_UNIT_USESOURCEFORMAT_APPLY" val="1"/>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i*1_2"/>
  <p:tag name="KSO_WM_TEMPLATE_CATEGORY" val="diagram"/>
  <p:tag name="KSO_WM_TEMPLATE_INDEX" val="20201448"/>
  <p:tag name="KSO_WM_UNIT_LAYERLEVEL" val="1_1"/>
  <p:tag name="KSO_WM_TAG_VERSION" val="1.0"/>
  <p:tag name="KSO_WM_BEAUTIFY_FLAG" val="#wm#"/>
  <p:tag name="KSO_WM_DIAGRAM_GROUP_CODE" val="m1-1"/>
  <p:tag name="KSO_WM_UNIT_TYPE" val="m_i"/>
  <p:tag name="KSO_WM_UNIT_INDEX" val="1_2"/>
  <p:tag name="KSO_WM_UNIT_LINE_FORE_SCHEMECOLOR_INDEX" val="14"/>
  <p:tag name="KSO_WM_UNIT_LINE_FILL_TYPE" val="2"/>
  <p:tag name="KSO_WM_UNIT_USESOURCEFORMAT_APPLY" val="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i*1_3"/>
  <p:tag name="KSO_WM_TEMPLATE_CATEGORY" val="diagram"/>
  <p:tag name="KSO_WM_TEMPLATE_INDEX" val="20201448"/>
  <p:tag name="KSO_WM_UNIT_LAYERLEVEL" val="1_1"/>
  <p:tag name="KSO_WM_TAG_VERSION" val="1.0"/>
  <p:tag name="KSO_WM_BEAUTIFY_FLAG" val="#wm#"/>
  <p:tag name="KSO_WM_DIAGRAM_GROUP_CODE" val="m1-1"/>
  <p:tag name="KSO_WM_UNIT_TYPE" val="m_i"/>
  <p:tag name="KSO_WM_UNIT_INDEX" val="1_3"/>
  <p:tag name="KSO_WM_UNIT_LINE_FORE_SCHEMECOLOR_INDEX" val="14"/>
  <p:tag name="KSO_WM_UNIT_LINE_FILL_TYPE" val="2"/>
  <p:tag name="KSO_WM_UNIT_USESOURCEFORMAT_APPLY" val="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4_1"/>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4_1"/>
  <p:tag name="KSO_WM_UNIT_FILL_FORE_SCHEMECOLOR_INDEX" val="8"/>
  <p:tag name="KSO_WM_UNI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3_1"/>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3_1"/>
  <p:tag name="KSO_WM_UNIT_FILL_FORE_SCHEMECOLOR_INDEX" val="7"/>
  <p:tag name="KSO_WM_UNIT_FILL_TYPE" val="1"/>
  <p:tag name="KSO_WM_UNIT_USESOURCEFORMAT_APPLY"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2_1"/>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USESOURCEFORMAT_APPLY" val="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1_1"/>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USESOURCEFORMAT_APPLY"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4_2"/>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3_2"/>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1_2"/>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2_2"/>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1_3"/>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1_3"/>
  <p:tag name="KSO_WM_UNIT_USESOURCEFORMAT_APPLY" val="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1_4"/>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1_4"/>
  <p:tag name="KSO_WM_UNIT_FILL_FORE_SCHEMECOLOR_INDEX" val="14"/>
  <p:tag name="KSO_WM_UNIT_FILL_TYPE" val="1"/>
  <p:tag name="KSO_WM_UNIT_USESOURCEFORMAT_APPLY"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1_5"/>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1_5"/>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2_3"/>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2_3"/>
  <p:tag name="KSO_WM_UNIT_USESOURCEFORMAT_APPLY" val="1"/>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2_4"/>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2_4"/>
  <p:tag name="KSO_WM_UNIT_FILL_FORE_SCHEMECOLOR_INDEX" val="14"/>
  <p:tag name="KSO_WM_UNIT_FILL_TYPE" val="1"/>
  <p:tag name="KSO_WM_UNIT_USESOURCEFORMAT_APPLY"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2_5"/>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2_5"/>
  <p:tag name="KSO_WM_UNIT_USESOURCEFORMAT_APPLY" val="1"/>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3_3"/>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3_3"/>
  <p:tag name="KSO_WM_UNIT_USESOURCEFORMAT_APPLY"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3_4"/>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3_4"/>
  <p:tag name="KSO_WM_UNIT_FILL_FORE_SCHEMECOLOR_INDEX" val="14"/>
  <p:tag name="KSO_WM_UNIT_FILL_TYPE" val="1"/>
  <p:tag name="KSO_WM_UNIT_USESOURCEFORMAT_APPLY" val="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3_5"/>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3_5"/>
  <p:tag name="KSO_WM_UNIT_USESOURCEFORMAT_APPLY"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4_3"/>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4_3"/>
  <p:tag name="KSO_WM_UNIT_USESOURCEFORMAT_APPLY" val="1"/>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4_4"/>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4_4"/>
  <p:tag name="KSO_WM_UNIT_FILL_FORE_SCHEMECOLOR_INDEX" val="14"/>
  <p:tag name="KSO_WM_UNIT_FILL_TYPE" val="1"/>
  <p:tag name="KSO_WM_UNIT_USESOURCEFORMAT_APPLY" val="1"/>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i*1_4_5"/>
  <p:tag name="KSO_WM_TEMPLATE_CATEGORY" val="diagram"/>
  <p:tag name="KSO_WM_TEMPLATE_INDEX" val="20201448"/>
  <p:tag name="KSO_WM_UNIT_LAYERLEVEL" val="1_1_1"/>
  <p:tag name="KSO_WM_TAG_VERSION" val="1.0"/>
  <p:tag name="KSO_WM_BEAUTIFY_FLAG" val="#wm#"/>
  <p:tag name="KSO_WM_DIAGRAM_GROUP_CODE" val="m1-1"/>
  <p:tag name="KSO_WM_UNIT_TYPE" val="m_h_i"/>
  <p:tag name="KSO_WM_UNIT_INDEX" val="1_4_5"/>
  <p:tag name="KSO_WM_UNIT_USESOURCEFORMAT_APPLY" val="1"/>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f*1_1_1"/>
  <p:tag name="KSO_WM_TEMPLATE_CATEGORY" val="diagram"/>
  <p:tag name="KSO_WM_TEMPLATE_INDEX" val="2020144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78"/>
  <p:tag name="KSO_WM_DIAGRAM_GROUP_CODE" val="m1-1"/>
  <p:tag name="KSO_WM_UNIT_TYPE" val="m_h_f"/>
  <p:tag name="KSO_WM_UNIT_INDEX" val="1_1_1"/>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f*1_2_1"/>
  <p:tag name="KSO_WM_TEMPLATE_CATEGORY" val="diagram"/>
  <p:tag name="KSO_WM_TEMPLATE_INDEX" val="2020144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78"/>
  <p:tag name="KSO_WM_DIAGRAM_GROUP_CODE" val="m1-1"/>
  <p:tag name="KSO_WM_UNIT_TYPE" val="m_h_f"/>
  <p:tag name="KSO_WM_UNIT_INDEX" val="1_2_1"/>
  <p:tag name="KSO_WM_UNIT_TEXT_FILL_FORE_SCHEMECOLOR_INDEX" val="13"/>
  <p:tag name="KSO_WM_UNIT_TEXT_FILL_TYPE" val="1"/>
  <p:tag name="KSO_WM_UNIT_USESOURCEFORMAT_APPLY" val="1"/>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f*1_3_1"/>
  <p:tag name="KSO_WM_TEMPLATE_CATEGORY" val="diagram"/>
  <p:tag name="KSO_WM_TEMPLATE_INDEX" val="2020144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78"/>
  <p:tag name="KSO_WM_DIAGRAM_GROUP_CODE" val="m1-1"/>
  <p:tag name="KSO_WM_UNIT_TYPE" val="m_h_f"/>
  <p:tag name="KSO_WM_UNIT_INDEX" val="1_3_1"/>
  <p:tag name="KSO_WM_UNIT_TEXT_FILL_FORE_SCHEMECOLOR_INDEX" val="13"/>
  <p:tag name="KSO_WM_UNIT_TEXT_FILL_TYPE" val="1"/>
  <p:tag name="KSO_WM_UNIT_USESOURCEFORMAT_APPLY" val="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m_h_f*1_4_1"/>
  <p:tag name="KSO_WM_TEMPLATE_CATEGORY" val="diagram"/>
  <p:tag name="KSO_WM_TEMPLATE_INDEX" val="20201448"/>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NOCLEAR" val="0"/>
  <p:tag name="KSO_WM_UNIT_VALUE" val="78"/>
  <p:tag name="KSO_WM_DIAGRAM_GROUP_CODE" val="m1-1"/>
  <p:tag name="KSO_WM_UNIT_TYPE" val="m_h_f"/>
  <p:tag name="KSO_WM_UNIT_INDEX" val="1_4_1"/>
  <p:tag name="KSO_WM_UNIT_TEXT_FILL_FORE_SCHEMECOLOR_INDEX" val="13"/>
  <p:tag name="KSO_WM_UNIT_TEXT_FILL_TYPE" val="1"/>
  <p:tag name="KSO_WM_UNIT_USESOURCEFORMAT_APPLY" val="1"/>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i*1"/>
  <p:tag name="KSO_WM_TEMPLATE_CATEGORY" val="diagram"/>
  <p:tag name="KSO_WM_TEMPLATE_INDEX" val="20201448"/>
  <p:tag name="KSO_WM_UNIT_LAYERLEVEL" val="1"/>
  <p:tag name="KSO_WM_TAG_VERSION" val="1.0"/>
  <p:tag name="KSO_WM_BEAUTIFY_FLAG" val="#wm#"/>
  <p:tag name="KSO_WM_DIAGRAM_GROUP_CODE" val="m1-1"/>
  <p:tag name="KSO_WM_UNIT_TYPE" val="i"/>
  <p:tag name="KSO_WM_UNIT_INDEX" val="1"/>
  <p:tag name="KSO_WM_UNIT_USESOURCEFORMAT_APPLY"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48_2*i*2"/>
  <p:tag name="KSO_WM_TEMPLATE_CATEGORY" val="diagram"/>
  <p:tag name="KSO_WM_TEMPLATE_INDEX" val="20201448"/>
  <p:tag name="KSO_WM_UNIT_LAYERLEVEL" val="1"/>
  <p:tag name="KSO_WM_TAG_VERSION" val="1.0"/>
  <p:tag name="KSO_WM_BEAUTIFY_FLAG" val="#wm#"/>
  <p:tag name="KSO_WM_DIAGRAM_GROUP_CODE" val="m1-1"/>
  <p:tag name="KSO_WM_UNIT_TYPE" val="i"/>
  <p:tag name="KSO_WM_UNIT_INDEX" val="2"/>
  <p:tag name="KSO_WM_UNIT_USESOURCEFORMAT_APPLY" val="1"/>
</p:tagLst>
</file>

<file path=ppt/tags/tag375.xml><?xml version="1.0" encoding="utf-8"?>
<p:tagLst xmlns:p="http://schemas.openxmlformats.org/presentationml/2006/main">
  <p:tag name="KSO_WM_BEAUTIFY_FLAG" val="#wm#"/>
  <p:tag name="KSO_WM_TEMPLATE_CATEGORY" val="diagram"/>
  <p:tag name="KSO_WM_TEMPLATE_INDEX" val="20201448"/>
  <p:tag name="KSO_WM_SLIDE_ID" val="diagram20201448_2"/>
  <p:tag name="KSO_WM_TEMPLATE_SUBCATEGORY" val="0"/>
  <p:tag name="KSO_WM_SLIDE_TYPE" val="text"/>
  <p:tag name="KSO_WM_SLIDE_SUBTYPE" val="diag"/>
  <p:tag name="KSO_WM_SLIDE_ITEM_CNT" val="4"/>
  <p:tag name="KSO_WM_SLIDE_INDEX" val="2"/>
  <p:tag name="KSO_WM_SLIDE_SIZE" val="833.183*387.017"/>
  <p:tag name="KSO_WM_SLIDE_POSITION" val="72.0666*106.073"/>
  <p:tag name="KSO_WM_TAG_VERSION" val="1.0"/>
  <p:tag name="KSO_WM_DIAGRAM_GROUP_CODE" val="m1-1"/>
  <p:tag name="KSO_WM_SLIDE_DIAGTYPE" val="m"/>
  <p:tag name="KSO_WM_SLIDE_LAYOUT" val="m"/>
  <p:tag name="KSO_WM_SLIDE_LAYOUT_CNT" val="1"/>
</p:tagLst>
</file>

<file path=ppt/tags/tag376.xml><?xml version="1.0" encoding="utf-8"?>
<p:tagLst xmlns:p="http://schemas.openxmlformats.org/presentationml/2006/main">
  <p:tag name="KSO_WM_BEAUTIFY_FLAG" val="#wm#"/>
  <p:tag name="KSO_WM_TEMPLATE_CATEGORY" val="custom"/>
  <p:tag name="KSO_WM_TEMPLATE_INDEX" val="20187308"/>
</p:tagLst>
</file>

<file path=ppt/tags/tag377.xml><?xml version="1.0" encoding="utf-8"?>
<p:tagLst xmlns:p="http://schemas.openxmlformats.org/presentationml/2006/main">
  <p:tag name="KSO_WM_BEAUTIFY_FLAG" val="#wm#"/>
  <p:tag name="KSO_WM_TEMPLATE_CATEGORY" val="custom"/>
  <p:tag name="KSO_WM_TEMPLATE_INDEX" val="20187308"/>
</p:tagLst>
</file>

<file path=ppt/tags/tag378.xml><?xml version="1.0" encoding="utf-8"?>
<p:tagLst xmlns:p="http://schemas.openxmlformats.org/presentationml/2006/main">
  <p:tag name="KSO_WM_BEAUTIFY_FLAG" val="#wm#"/>
  <p:tag name="KSO_WM_TEMPLATE_CATEGORY" val="custom"/>
  <p:tag name="KSO_WM_TEMPLATE_INDEX" val="20187308"/>
</p:tagLst>
</file>

<file path=ppt/tags/tag379.xml><?xml version="1.0" encoding="utf-8"?>
<p:tagLst xmlns:p="http://schemas.openxmlformats.org/presentationml/2006/main">
  <p:tag name="KSO_WM_BEAUTIFY_FLAG" val="#wm#"/>
  <p:tag name="KSO_WM_TEMPLATE_CATEGORY" val="custom"/>
  <p:tag name="KSO_WM_TEMPLATE_INDEX" val="20187308"/>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wm#"/>
  <p:tag name="KSO_WM_TEMPLATE_CATEGORY" val="custom"/>
  <p:tag name="KSO_WM_TEMPLATE_INDEX" val="20187308"/>
</p:tagLst>
</file>

<file path=ppt/tags/tag381.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76"/>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1422_2*f*1"/>
  <p:tag name="KSO_WM_TEMPLATE_CATEGORY" val="diagram"/>
  <p:tag name="KSO_WM_TEMPLATE_INDEX" val="20201422"/>
  <p:tag name="KSO_WM_UNIT_LAYERLEVEL" val="1"/>
  <p:tag name="KSO_WM_TAG_VERSION" val="1.0"/>
  <p:tag name="KSO_WM_BEAUTIFY_FLAG" val="#wm#"/>
  <p:tag name="KSO_WM_UNIT_USESOURCEFORMAT_APPLY" val="1"/>
</p:tagLst>
</file>

<file path=ppt/tags/tag382.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22_2*a*1"/>
  <p:tag name="KSO_WM_TEMPLATE_CATEGORY" val="diagram"/>
  <p:tag name="KSO_WM_TEMPLATE_INDEX" val="20201422"/>
  <p:tag name="KSO_WM_UNIT_LAYERLEVEL" val="1"/>
  <p:tag name="KSO_WM_TAG_VERSION" val="1.0"/>
  <p:tag name="KSO_WM_BEAUTIFY_FLAG" val="#wm#"/>
  <p:tag name="KSO_WM_UNIT_USESOURCEFORMAT_APPLY" val="1"/>
</p:tagLst>
</file>

<file path=ppt/tags/tag383.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422_2*b*1"/>
  <p:tag name="KSO_WM_TEMPLATE_CATEGORY" val="diagram"/>
  <p:tag name="KSO_WM_TEMPLATE_INDEX" val="20201422"/>
  <p:tag name="KSO_WM_UNIT_LAYERLEVEL" val="1"/>
  <p:tag name="KSO_WM_TAG_VERSION" val="1.0"/>
  <p:tag name="KSO_WM_BEAUTIFY_FLAG" val="#wm#"/>
  <p:tag name="KSO_WM_UNIT_USESOURCEFORMAT_APPLY" val="1"/>
</p:tagLst>
</file>

<file path=ppt/tags/tag384.xml><?xml version="1.0" encoding="utf-8"?>
<p:tagLst xmlns:p="http://schemas.openxmlformats.org/presentationml/2006/main">
  <p:tag name="KSO_WM_BEAUTIFY_FLAG" val="#wm#"/>
  <p:tag name="KSO_WM_TEMPLATE_CATEGORY" val="diagram"/>
  <p:tag name="KSO_WM_TEMPLATE_INDEX" val="20201422"/>
  <p:tag name="KSO_WM_SLIDE_ID" val="diagram20201422_2"/>
  <p:tag name="KSO_WM_TEMPLATE_SUBCATEGORY" val="0"/>
  <p:tag name="KSO_WM_SLIDE_ITEM_CNT" val="4"/>
  <p:tag name="KSO_WM_SLIDE_INDEX" val="2"/>
  <p:tag name="KSO_WM_TAG_VERSION" val="1.0"/>
  <p:tag name="KSO_WM_SLIDE_TYPE" val="text"/>
  <p:tag name="KSO_WM_SLIDE_SUBTYPE" val="diag"/>
  <p:tag name="KSO_WM_SLIDE_SIZE" val="733.497*228.629"/>
  <p:tag name="KSO_WM_SLIDE_POSITION" val="114.251*240.416"/>
  <p:tag name="KSO_WM_DIAGRAM_GROUP_CODE" val="m1-1"/>
  <p:tag name="KSO_WM_SLIDE_DIAGTYPE" val="m"/>
  <p:tag name="KSO_WM_SLIDE_LAYOUT" val="a_b_f_m"/>
  <p:tag name="KSO_WM_SLIDE_LAYOUT_CNT" val="1_1_1_1"/>
</p:tagLst>
</file>

<file path=ppt/tags/tag385.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22_2*a*1"/>
  <p:tag name="KSO_WM_TEMPLATE_CATEGORY" val="diagram"/>
  <p:tag name="KSO_WM_TEMPLATE_INDEX" val="20201422"/>
  <p:tag name="KSO_WM_UNIT_LAYERLEVEL" val="1"/>
  <p:tag name="KSO_WM_TAG_VERSION" val="1.0"/>
  <p:tag name="KSO_WM_BEAUTIFY_FLAG" val="#wm#"/>
  <p:tag name="KSO_WM_UNIT_USESOURCEFORMAT_APPLY" val="1"/>
</p:tagLst>
</file>

<file path=ppt/tags/tag386.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422_2*b*1"/>
  <p:tag name="KSO_WM_TEMPLATE_CATEGORY" val="diagram"/>
  <p:tag name="KSO_WM_TEMPLATE_INDEX" val="20201422"/>
  <p:tag name="KSO_WM_UNIT_LAYERLEVEL" val="1"/>
  <p:tag name="KSO_WM_TAG_VERSION" val="1.0"/>
  <p:tag name="KSO_WM_BEAUTIFY_FLAG" val="#wm#"/>
  <p:tag name="KSO_WM_UNIT_USESOURCEFORMAT_APPLY" val="1"/>
</p:tagLst>
</file>

<file path=ppt/tags/tag387.xml><?xml version="1.0" encoding="utf-8"?>
<p:tagLst xmlns:p="http://schemas.openxmlformats.org/presentationml/2006/main">
  <p:tag name="KSO_WM_BEAUTIFY_FLAG" val="#wm#"/>
  <p:tag name="KSO_WM_TEMPLATE_CATEGORY" val="diagram"/>
  <p:tag name="KSO_WM_TEMPLATE_INDEX" val="20201422"/>
  <p:tag name="KSO_WM_SLIDE_ID" val="diagram20201422_2"/>
  <p:tag name="KSO_WM_TEMPLATE_SUBCATEGORY" val="0"/>
  <p:tag name="KSO_WM_SLIDE_ITEM_CNT" val="4"/>
  <p:tag name="KSO_WM_SLIDE_INDEX" val="2"/>
  <p:tag name="KSO_WM_TAG_VERSION" val="1.0"/>
  <p:tag name="KSO_WM_SLIDE_TYPE" val="text"/>
  <p:tag name="KSO_WM_SLIDE_SUBTYPE" val="diag"/>
  <p:tag name="KSO_WM_SLIDE_SIZE" val="733.497*228.629"/>
  <p:tag name="KSO_WM_SLIDE_POSITION" val="114.251*240.416"/>
  <p:tag name="KSO_WM_DIAGRAM_GROUP_CODE" val="m1-1"/>
  <p:tag name="KSO_WM_SLIDE_DIAGTYPE" val="m"/>
  <p:tag name="KSO_WM_SLIDE_LAYOUT" val="a_b_f_m"/>
  <p:tag name="KSO_WM_SLIDE_LAYOUT_CNT" val="1_1_1_1"/>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2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399.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3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3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2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1"/>
</p:tagLst>
</file>

<file path=ppt/tags/tag413.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414.xml><?xml version="1.0" encoding="utf-8"?>
<p:tagLst xmlns:p="http://schemas.openxmlformats.org/presentationml/2006/main">
  <p:tag name="KSO_WM_UNIT_VALUE" val="1604*1604"/>
  <p:tag name="KSO_WM_UNIT_HIGHLIGHT" val="0"/>
  <p:tag name="KSO_WM_UNIT_COMPATIBLE" val="0"/>
  <p:tag name="KSO_WM_UNIT_DIAGRAM_ISNUMVISUAL" val="0"/>
  <p:tag name="KSO_WM_UNIT_DIAGRAM_ISREFERUNIT" val="0"/>
  <p:tag name="KSO_WM_DIAGRAM_GROUP_CODE" val="l1-1"/>
  <p:tag name="KSO_WM_UNIT_TYPE" val="l_d"/>
  <p:tag name="KSO_WM_UNIT_INDEX" val="1_1"/>
  <p:tag name="KSO_WM_UNIT_ID" val="diagram20201419_1*l_d*1_1"/>
  <p:tag name="KSO_WM_TEMPLATE_CATEGORY" val="diagram"/>
  <p:tag name="KSO_WM_TEMPLATE_INDEX" val="20201419"/>
  <p:tag name="KSO_WM_UNIT_LAYERLEVEL" val="1_1"/>
  <p:tag name="KSO_WM_TAG_VERSION" val="1.0"/>
  <p:tag name="KSO_WM_BEAUTIFY_FLAG" val="#wm#"/>
  <p:tag name="KSO_WM_UNIT_USESOURCEFORMAT_APPLY" val="1"/>
</p:tagLst>
</file>

<file path=ppt/tags/tag415.xml><?xml version="1.0" encoding="utf-8"?>
<p:tagLst xmlns:p="http://schemas.openxmlformats.org/presentationml/2006/main">
  <p:tag name="KSO_WM_UNIT_ISCONTENTSTITLE" val="0"/>
  <p:tag name="KSO_WM_UNIT_PRESET_TEXT" val="事情的表面现象"/>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1419_1*l_h_a*1_1_1"/>
  <p:tag name="KSO_WM_TEMPLATE_CATEGORY" val="diagram"/>
  <p:tag name="KSO_WM_TEMPLATE_INDEX" val="20201419"/>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416.xml><?xml version="1.0" encoding="utf-8"?>
<p:tagLst xmlns:p="http://schemas.openxmlformats.org/presentationml/2006/main">
  <p:tag name="KSO_WM_UNIT_ISCONTENTSTITLE" val="0"/>
  <p:tag name="KSO_WM_UNIT_PRESET_TEXT" val="探究事情发生的根本原因"/>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1419_1*l_h_a*1_2_1"/>
  <p:tag name="KSO_WM_TEMPLATE_CATEGORY" val="diagram"/>
  <p:tag name="KSO_WM_TEMPLATE_INDEX" val="20201419"/>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41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8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419_1*l_h_f*1_1_1"/>
  <p:tag name="KSO_WM_TEMPLATE_CATEGORY" val="diagram"/>
  <p:tag name="KSO_WM_TEMPLATE_INDEX" val="2020141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1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10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1419_1*l_h_f*1_2_1"/>
  <p:tag name="KSO_WM_TEMPLATE_CATEGORY" val="diagram"/>
  <p:tag name="KSO_WM_TEMPLATE_INDEX" val="2020141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1419_1*l_h_i*1_1_1"/>
  <p:tag name="KSO_WM_TEMPLATE_CATEGORY" val="diagram"/>
  <p:tag name="KSO_WM_TEMPLATE_INDEX" val="20201419"/>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1419_1*l_h_i*1_2_1"/>
  <p:tag name="KSO_WM_TEMPLATE_CATEGORY" val="diagram"/>
  <p:tag name="KSO_WM_TEMPLATE_INDEX" val="20201419"/>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421.xml><?xml version="1.0" encoding="utf-8"?>
<p:tagLst xmlns:p="http://schemas.openxmlformats.org/presentationml/2006/main">
  <p:tag name="KSO_WM_UNIT_ISCONTENTSTITLE" val="0"/>
  <p:tag name="KSO_WM_UNIT_PRESET_TEXT" val="冰山模型图"/>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419_1*a*1"/>
  <p:tag name="KSO_WM_TEMPLATE_CATEGORY" val="diagram"/>
  <p:tag name="KSO_WM_TEMPLATE_INDEX" val="2020141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22.xml><?xml version="1.0" encoding="utf-8"?>
<p:tagLst xmlns:p="http://schemas.openxmlformats.org/presentationml/2006/main">
  <p:tag name="KSO_WM_UNIT_ISCONTENTSTITLE" val="0"/>
  <p:tag name="KSO_WM_UNIT_PRESET_TEXT" val="ICEBERG DIAGRAM"/>
  <p:tag name="KSO_WM_UNIT_NOCLEAR" val="0"/>
  <p:tag name="KSO_WM_UNIT_VALUE" val="62"/>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01419_1*b*1"/>
  <p:tag name="KSO_WM_TEMPLATE_CATEGORY" val="diagram"/>
  <p:tag name="KSO_WM_TEMPLATE_INDEX" val="2020141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23.xml><?xml version="1.0" encoding="utf-8"?>
<p:tagLst xmlns:p="http://schemas.openxmlformats.org/presentationml/2006/main">
  <p:tag name="KSO_WM_BEAUTIFY_FLAG" val="#wm#"/>
  <p:tag name="KSO_WM_TEMPLATE_CATEGORY" val="diagram"/>
  <p:tag name="KSO_WM_TEMPLATE_INDEX" val="20201419"/>
  <p:tag name="KSO_WM_SLIDE_ID" val="diagram20201419_1"/>
  <p:tag name="KSO_WM_TEMPLATE_SUBCATEGORY" val="0"/>
  <p:tag name="KSO_WM_SLIDE_TYPE" val="text"/>
  <p:tag name="KSO_WM_SLIDE_SUBTYPE" val="diag"/>
  <p:tag name="KSO_WM_SLIDE_ITEM_CNT" val="2"/>
  <p:tag name="KSO_WM_SLIDE_INDEX" val="1"/>
  <p:tag name="KSO_WM_SLIDE_SIZE" val="882.125*454.957"/>
  <p:tag name="KSO_WM_SLIDE_POSITION" val="38.9374*85.1329"/>
  <p:tag name="KSO_WM_DIAGRAM_GROUP_CODE" val="l1-1"/>
  <p:tag name="KSO_WM_SLIDE_DIAGTYPE" val="l"/>
  <p:tag name="KSO_WM_TAG_VERSION" val="1.0"/>
  <p:tag name="KSO_WM_SLIDE_LAYOUT" val="a_b_l"/>
  <p:tag name="KSO_WM_SLIDE_LAYOUT_CNT" val="1_1_1"/>
</p:tagLst>
</file>

<file path=ppt/tags/tag424.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422_2*a*1"/>
  <p:tag name="KSO_WM_TEMPLATE_CATEGORY" val="diagram"/>
  <p:tag name="KSO_WM_TEMPLATE_INDEX" val="20201422"/>
  <p:tag name="KSO_WM_UNIT_LAYERLEVEL" val="1"/>
  <p:tag name="KSO_WM_TAG_VERSION" val="1.0"/>
  <p:tag name="KSO_WM_BEAUTIFY_FLAG" val="#wm#"/>
  <p:tag name="KSO_WM_UNIT_USESOURCEFORMAT_APPLY" val="1"/>
</p:tagLst>
</file>

<file path=ppt/tags/tag425.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422_2*b*1"/>
  <p:tag name="KSO_WM_TEMPLATE_CATEGORY" val="diagram"/>
  <p:tag name="KSO_WM_TEMPLATE_INDEX" val="20201422"/>
  <p:tag name="KSO_WM_UNIT_LAYERLEVEL" val="1"/>
  <p:tag name="KSO_WM_TAG_VERSION" val="1.0"/>
  <p:tag name="KSO_WM_BEAUTIFY_FLAG" val="#wm#"/>
  <p:tag name="KSO_WM_UNIT_USESOURCEFORMAT_APPLY" val="1"/>
</p:tagLst>
</file>

<file path=ppt/tags/tag426.xml><?xml version="1.0" encoding="utf-8"?>
<p:tagLst xmlns:p="http://schemas.openxmlformats.org/presentationml/2006/main">
  <p:tag name="KSO_WM_BEAUTIFY_FLAG" val="#wm#"/>
  <p:tag name="KSO_WM_TEMPLATE_CATEGORY" val="diagram"/>
  <p:tag name="KSO_WM_TEMPLATE_INDEX" val="20201422"/>
  <p:tag name="KSO_WM_SLIDE_ID" val="diagram20201422_2"/>
  <p:tag name="KSO_WM_TEMPLATE_SUBCATEGORY" val="0"/>
  <p:tag name="KSO_WM_SLIDE_ITEM_CNT" val="4"/>
  <p:tag name="KSO_WM_SLIDE_INDEX" val="2"/>
  <p:tag name="KSO_WM_TAG_VERSION" val="1.0"/>
  <p:tag name="KSO_WM_SLIDE_TYPE" val="text"/>
  <p:tag name="KSO_WM_SLIDE_SUBTYPE" val="diag"/>
  <p:tag name="KSO_WM_SLIDE_SIZE" val="733.497*228.629"/>
  <p:tag name="KSO_WM_SLIDE_POSITION" val="114.251*240.416"/>
  <p:tag name="KSO_WM_DIAGRAM_GROUP_CODE" val="m1-1"/>
  <p:tag name="KSO_WM_SLIDE_DIAGTYPE" val="m"/>
  <p:tag name="KSO_WM_SLIDE_LAYOUT" val="a_b_f_m"/>
  <p:tag name="KSO_WM_SLIDE_LAYOUT_CNT" val="1_1_1_1"/>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187308_4*m_h_i*1_1_2"/>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USESOURCEFORMAT_APPLY" val="1"/>
</p:tagLst>
</file>

<file path=ppt/tags/tag428.xml><?xml version="1.0" encoding="utf-8"?>
<p:tagLst xmlns:p="http://schemas.openxmlformats.org/presentationml/2006/main">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187308_4*m_h_a*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29.xml><?xml version="1.0" encoding="utf-8"?>
<p:tagLst xmlns:p="http://schemas.openxmlformats.org/presentationml/2006/main">
  <p:tag name="KSO_WM_UNIT_PRESET_TEXT" val="单击此处添加文本具体内容，简明扼要的阐述您的观点。"/>
  <p:tag name="KSO_WM_UNIT_NOCLEAR" val="0"/>
  <p:tag name="KSO_WM_UNIT_VALUE" val="66"/>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custom20187308_4*m_h_f*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187308_4*m_h_i*1_1_1"/>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TEXT_FILL_FORE_SCHEMECOLOR_INDEX" val="5"/>
  <p:tag name="KSO_WM_UNIT_TEXT_FILL_TYPE" val="1"/>
  <p:tag name="KSO_WM_UNIT_USESOURCEFORMAT_APPLY"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custom20187308_4*m_h_i*1_2_2"/>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USESOURCEFORMAT_APPLY" val="1"/>
</p:tagLst>
</file>

<file path=ppt/tags/tag432.xml><?xml version="1.0" encoding="utf-8"?>
<p:tagLst xmlns:p="http://schemas.openxmlformats.org/presentationml/2006/main">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custom20187308_4*m_h_a*1_2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33.xml><?xml version="1.0" encoding="utf-8"?>
<p:tagLst xmlns:p="http://schemas.openxmlformats.org/presentationml/2006/main">
  <p:tag name="KSO_WM_UNIT_PRESET_TEXT" val="单击此处添加文本具体内容，简明扼要的阐述您的观点。"/>
  <p:tag name="KSO_WM_UNIT_NOCLEAR" val="0"/>
  <p:tag name="KSO_WM_UNIT_VALUE" val="66"/>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custom20187308_4*m_h_f*1_2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custom20187308_4*m_h_i*1_2_1"/>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TEXT_FILL_FORE_SCHEMECOLOR_INDEX" val="5"/>
  <p:tag name="KSO_WM_UNIT_TEXT_FILL_TYPE" val="1"/>
  <p:tag name="KSO_WM_UNIT_USESOURCEFORMAT_APPLY" val="1"/>
</p:tagLst>
</file>

<file path=ppt/tags/tag435.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36.xml><?xml version="1.0" encoding="utf-8"?>
<p:tagLst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187308_4*m_h_i*1_1_2"/>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USESOURCEFORMAT_APPLY" val="1"/>
</p:tagLst>
</file>

<file path=ppt/tags/tag438.xml><?xml version="1.0" encoding="utf-8"?>
<p:tagLst xmlns:p="http://schemas.openxmlformats.org/presentationml/2006/main">
  <p:tag name="KSO_WM_UNIT_ISCONTENTSTITLE" val="0"/>
  <p:tag name="KSO_WM_UNIT_PRESET_TEXT" val="单击此处添加标题"/>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187308_4*m_h_a*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39.xml><?xml version="1.0" encoding="utf-8"?>
<p:tagLst xmlns:p="http://schemas.openxmlformats.org/presentationml/2006/main">
  <p:tag name="KSO_WM_UNIT_PRESET_TEXT" val="单击此处添加文本具体内容，简明扼要的阐述您的观点。"/>
  <p:tag name="KSO_WM_UNIT_NOCLEAR" val="0"/>
  <p:tag name="KSO_WM_UNIT_VALUE" val="66"/>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custom20187308_4*m_h_f*1_1_1"/>
  <p:tag name="KSO_WM_TEMPLATE_CATEGORY" val="custom"/>
  <p:tag name="KSO_WM_TEMPLATE_INDEX" val="20187308"/>
  <p:tag name="KSO_WM_UNIT_LAYERLEVEL" val="1_1_1"/>
  <p:tag name="KSO_WM_TAG_VERSION" val="1.0"/>
  <p:tag name="KSO_WM_BEAUTIFY_FLAG" val="#wm#"/>
  <p:tag name="KSO_WM_UNIT_DIAGRAM_MODELTYPE" val="numdgm"/>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187308_4*m_h_i*1_1_1"/>
  <p:tag name="KSO_WM_TEMPLATE_CATEGORY" val="custom"/>
  <p:tag name="KSO_WM_TEMPLATE_INDEX" val="20187308"/>
  <p:tag name="KSO_WM_UNIT_LAYERLEVEL" val="1_1_1"/>
  <p:tag name="KSO_WM_TAG_VERSION" val="1.0"/>
  <p:tag name="KSO_WM_BEAUTIFY_FLAG" val="#wm#"/>
  <p:tag name="KSO_WM_UNIT_DIAGRAM_MODELTYPE" val="numdgm"/>
  <p:tag name="KSO_WM_UNIT_LINE_FORE_SCHEMECOLOR_INDEX" val="5"/>
  <p:tag name="KSO_WM_UNIT_LINE_FILL_TYPE" val="2"/>
  <p:tag name="KSO_WM_UNIT_TEXT_FILL_FORE_SCHEMECOLOR_INDEX" val="5"/>
  <p:tag name="KSO_WM_UNIT_TEXT_FILL_TYPE" val="1"/>
  <p:tag name="KSO_WM_UNIT_USESOURCEFORMAT_APPLY" val="1"/>
</p:tagLst>
</file>

<file path=ppt/tags/tag441.xml><?xml version="1.0" encoding="utf-8"?>
<p:tagLst xmlns:p="http://schemas.openxmlformats.org/presentationml/2006/main">
  <p:tag name="KSO_WM_UNIT_ISCONTENTSTITLE" val="0"/>
  <p:tag name="KSO_WM_UNIT_PRESET_TEXT" val="单击此处添加标题"/>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42.xml><?xml version="1.0" encoding="utf-8"?>
<p:tagLst xmlns:p="http://schemas.openxmlformats.org/presentationml/2006/main">
  <p:tag name="KSO_WM_SLIDE_ID" val="custom20187308_4"/>
  <p:tag name="KSO_WM_TEMPLATE_SUBCATEGORY" val="0"/>
  <p:tag name="KSO_WM_SLIDE_TYPE" val="text"/>
  <p:tag name="KSO_WM_SLIDE_SUBTYPE" val="diag"/>
  <p:tag name="KSO_WM_SLIDE_ITEM_CNT" val="2"/>
  <p:tag name="KSO_WM_SLIDE_INDEX" val="4"/>
  <p:tag name="KSO_WM_SLIDE_SIZE" val="385.046*244.44"/>
  <p:tag name="KSO_WM_SLIDE_POSITION" val="56.1571*153.528"/>
  <p:tag name="KSO_WM_DIAGRAM_GROUP_CODE" val="m1-1"/>
  <p:tag name="KSO_WM_SLIDE_DIAGTYPE" val="m"/>
  <p:tag name="KSO_WM_TAG_VERSION" val="1.0"/>
  <p:tag name="KSO_WM_BEAUTIFY_FLAG" val="#wm#"/>
  <p:tag name="KSO_WM_TEMPLATE_CATEGORY" val="custom"/>
  <p:tag name="KSO_WM_TEMPLATE_INDEX" val="20187308"/>
  <p:tag name="KSO_WM_SLIDE_LAYOUT" val="a_m"/>
  <p:tag name="KSO_WM_SLIDE_LAYOUT_CNT" val="1_1"/>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1498_1*l_h_i*1_1_2"/>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1498_1*l_h_i*1_3_1"/>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1498_1*l_h_i*1_2_1"/>
  <p:tag name="KSO_WM_TEMPLATE_CATEGORY" val="diagram"/>
  <p:tag name="KSO_WM_TEMPLATE_INDEX" val="2020149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46.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1498_1*l_h_a*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47.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1498_1*l_h_a*1_3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48.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1498_1*l_h_a*1_2_1"/>
  <p:tag name="KSO_WM_TEMPLATE_CATEGORY" val="diagram"/>
  <p:tag name="KSO_WM_TEMPLATE_INDEX" val="2020149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98_1*l_h_i*1_1_3"/>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1498_1*l_h_i*1_1_1"/>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1498_1*l_h_i*1_3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1498_1*l_h_i*1_3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1498_1*l_h_i*1_2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498_1*l_h_i*1_2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5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5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498_1*l_h_f*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56.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498_1*a*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57.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01498_1*b*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58.xml><?xml version="1.0" encoding="utf-8"?>
<p:tagLst xmlns:p="http://schemas.openxmlformats.org/presentationml/2006/main">
  <p:tag name="KSO_WM_BEAUTIFY_FLAG" val="#wm#"/>
  <p:tag name="KSO_WM_TEMPLATE_CATEGORY" val="diagram"/>
  <p:tag name="KSO_WM_TEMPLATE_INDEX" val="20201498"/>
  <p:tag name="KSO_WM_SLIDE_ID" val="diagram20201498_1"/>
  <p:tag name="KSO_WM_TEMPLATE_SUBCATEGORY" val="0"/>
  <p:tag name="KSO_WM_SLIDE_TYPE" val="text"/>
  <p:tag name="KSO_WM_SLIDE_SUBTYPE" val="diag"/>
  <p:tag name="KSO_WM_SLIDE_ITEM_CNT" val="3"/>
  <p:tag name="KSO_WM_SLIDE_INDEX" val="1"/>
  <p:tag name="KSO_WM_SLIDE_SIZE" val="801.329*358.356"/>
  <p:tag name="KSO_WM_SLIDE_POSITION" val="79.3357*138.211"/>
  <p:tag name="KSO_WM_DIAGRAM_GROUP_CODE" val="l1-1"/>
  <p:tag name="KSO_WM_SLIDE_DIAGTYPE" val="l"/>
  <p:tag name="KSO_WM_TAG_VERSION" val="1.0"/>
  <p:tag name="KSO_WM_SLIDE_LAYOUT" val="a_b_l"/>
  <p:tag name="KSO_WM_SLIDE_LAYOUT_CNT" val="1_1_1"/>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1498_1*l_h_i*1_1_2"/>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1498_1*l_h_i*1_3_1"/>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1498_1*l_h_i*1_2_1"/>
  <p:tag name="KSO_WM_TEMPLATE_CATEGORY" val="diagram"/>
  <p:tag name="KSO_WM_TEMPLATE_INDEX" val="2020149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62.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1498_1*l_h_a*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63.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1498_1*l_h_a*1_3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64.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1498_1*l_h_a*1_2_1"/>
  <p:tag name="KSO_WM_TEMPLATE_CATEGORY" val="diagram"/>
  <p:tag name="KSO_WM_TEMPLATE_INDEX" val="2020149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98_1*l_h_i*1_1_3"/>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1498_1*l_h_i*1_1_1"/>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1498_1*l_h_i*1_3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1498_1*l_h_i*1_3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1498_1*l_h_i*1_2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498_1*l_h_i*1_2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71.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5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498_1*l_h_f*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72.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498_1*a*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73.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01498_1*b*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74.xml><?xml version="1.0" encoding="utf-8"?>
<p:tagLst xmlns:p="http://schemas.openxmlformats.org/presentationml/2006/main">
  <p:tag name="KSO_WM_BEAUTIFY_FLAG" val="#wm#"/>
  <p:tag name="KSO_WM_TEMPLATE_CATEGORY" val="diagram"/>
  <p:tag name="KSO_WM_TEMPLATE_INDEX" val="20201498"/>
  <p:tag name="KSO_WM_SLIDE_ID" val="diagram20201498_1"/>
  <p:tag name="KSO_WM_TEMPLATE_SUBCATEGORY" val="0"/>
  <p:tag name="KSO_WM_SLIDE_TYPE" val="text"/>
  <p:tag name="KSO_WM_SLIDE_SUBTYPE" val="diag"/>
  <p:tag name="KSO_WM_SLIDE_ITEM_CNT" val="3"/>
  <p:tag name="KSO_WM_SLIDE_INDEX" val="1"/>
  <p:tag name="KSO_WM_SLIDE_SIZE" val="801.329*358.356"/>
  <p:tag name="KSO_WM_SLIDE_POSITION" val="79.3357*138.211"/>
  <p:tag name="KSO_WM_DIAGRAM_GROUP_CODE" val="l1-1"/>
  <p:tag name="KSO_WM_SLIDE_DIAGTYPE" val="l"/>
  <p:tag name="KSO_WM_TAG_VERSION" val="1.0"/>
  <p:tag name="KSO_WM_SLIDE_LAYOUT" val="a_b_l"/>
  <p:tag name="KSO_WM_SLIDE_LAYOUT_CNT" val="1_1_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1498_1*l_h_i*1_1_2"/>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1498_1*l_h_i*1_3_1"/>
  <p:tag name="KSO_WM_TEMPLATE_CATEGORY" val="diagram"/>
  <p:tag name="KSO_WM_TEMPLATE_INDEX" val="20201498"/>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1498_1*l_h_i*1_2_1"/>
  <p:tag name="KSO_WM_TEMPLATE_CATEGORY" val="diagram"/>
  <p:tag name="KSO_WM_TEMPLATE_INDEX" val="2020149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78.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1498_1*l_h_a*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79.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1498_1*l_h_a*1_3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1498_1*l_h_a*1_2_1"/>
  <p:tag name="KSO_WM_TEMPLATE_CATEGORY" val="diagram"/>
  <p:tag name="KSO_WM_TEMPLATE_INDEX" val="2020149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498_1*l_h_i*1_1_3"/>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1498_1*l_h_i*1_1_1"/>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1498_1*l_h_i*1_3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1498_1*l_h_i*1_3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1498_1*l_h_i*1_2_2"/>
  <p:tag name="KSO_WM_TEMPLATE_CATEGORY" val="diagram"/>
  <p:tag name="KSO_WM_TEMPLATE_INDEX" val="20201498"/>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498_1*l_h_i*1_2_3"/>
  <p:tag name="KSO_WM_TEMPLATE_CATEGORY" val="diagram"/>
  <p:tag name="KSO_WM_TEMPLATE_INDEX" val="20201498"/>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8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NOCLEAR" val="0"/>
  <p:tag name="KSO_WM_UNIT_VALUE" val="5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498_1*l_h_f*1_1_1"/>
  <p:tag name="KSO_WM_TEMPLATE_CATEGORY" val="diagram"/>
  <p:tag name="KSO_WM_TEMPLATE_INDEX" val="20201498"/>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88.xml><?xml version="1.0" encoding="utf-8"?>
<p:tagLst xmlns:p="http://schemas.openxmlformats.org/presentationml/2006/main">
  <p:tag name="KSO_WM_UNIT_ISCONTENTSTITLE" val="0"/>
  <p:tag name="KSO_WM_UNIT_PRESET_TEXT" val="单击此处添加标题"/>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498_1*a*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89.xml><?xml version="1.0" encoding="utf-8"?>
<p:tagLst xmlns:p="http://schemas.openxmlformats.org/presentationml/2006/main">
  <p:tag name="KSO_WM_UNIT_ISCONTENTSTITLE" val="0"/>
  <p:tag name="KSO_WM_UNIT_PRESET_TEXT" val="单击此处添加副标题"/>
  <p:tag name="KSO_WM_UNIT_NOCLEAR" val="0"/>
  <p:tag name="KSO_WM_UNIT_VALUE" val="62"/>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01498_1*b*1"/>
  <p:tag name="KSO_WM_TEMPLATE_CATEGORY" val="diagram"/>
  <p:tag name="KSO_WM_TEMPLATE_INDEX" val="20201498"/>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BEAUTIFY_FLAG" val="#wm#"/>
  <p:tag name="KSO_WM_TEMPLATE_CATEGORY" val="diagram"/>
  <p:tag name="KSO_WM_TEMPLATE_INDEX" val="20201498"/>
  <p:tag name="KSO_WM_SLIDE_ID" val="diagram20201498_1"/>
  <p:tag name="KSO_WM_TEMPLATE_SUBCATEGORY" val="0"/>
  <p:tag name="KSO_WM_SLIDE_TYPE" val="text"/>
  <p:tag name="KSO_WM_SLIDE_SUBTYPE" val="diag"/>
  <p:tag name="KSO_WM_SLIDE_ITEM_CNT" val="3"/>
  <p:tag name="KSO_WM_SLIDE_INDEX" val="1"/>
  <p:tag name="KSO_WM_SLIDE_SIZE" val="801.329*358.356"/>
  <p:tag name="KSO_WM_SLIDE_POSITION" val="79.3357*138.211"/>
  <p:tag name="KSO_WM_DIAGRAM_GROUP_CODE" val="l1-1"/>
  <p:tag name="KSO_WM_SLIDE_DIAGTYPE" val="l"/>
  <p:tag name="KSO_WM_TAG_VERSION" val="1.0"/>
  <p:tag name="KSO_WM_SLIDE_LAYOUT" val="a_b_l"/>
  <p:tag name="KSO_WM_SLIDE_LAYOUT_CNT" val="1_1_1"/>
</p:tagLst>
</file>

<file path=ppt/tags/tag491.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49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493.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494.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495.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49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497.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498.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499.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501.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502.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503.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50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505.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50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507.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508.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50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511.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51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513.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34.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55.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556.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77.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578.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599.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0.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21.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622.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43.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644.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645.xml><?xml version="1.0" encoding="utf-8"?>
<p:tagLst xmlns:p="http://schemas.openxmlformats.org/presentationml/2006/main">
  <p:tag name="KSO_WM_BEAUTIFY_FLAG" val="#wm#"/>
  <p:tag name="KSO_WM_TEMPLATE_CATEGORY" val="diagram"/>
  <p:tag name="KSO_WM_TEMPLATE_INDEX" val="20201466"/>
</p:tagLst>
</file>

<file path=ppt/tags/tag646.xml><?xml version="1.0" encoding="utf-8"?>
<p:tagLst xmlns:p="http://schemas.openxmlformats.org/presentationml/2006/main">
  <p:tag name="KSO_WM_BEAUTIFY_FLAG" val="#wm#"/>
  <p:tag name="KSO_WM_TEMPLATE_CATEGORY" val="diagram"/>
  <p:tag name="KSO_WM_TEMPLATE_INDEX" val="20201466"/>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67.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668.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689.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0.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a*1"/>
  <p:tag name="KSO_WM_TEMPLATE_CATEGORY" val="diagram"/>
  <p:tag name="KSO_WM_TEMPLATE_INDEX" val="20201466"/>
  <p:tag name="KSO_WM_UNIT_LAYERLEVEL" val="1"/>
  <p:tag name="KSO_WM_TAG_VERSION" val="1.0"/>
  <p:tag name="KSO_WM_BEAUTIFY_FLAG" val="#wm#"/>
  <p:tag name="KSO_WM_DIAGRAM_GROUP_CODE" val="m1-1"/>
  <p:tag name="KSO_WM_UNIT_ISCONTENTSTITLE" val="0"/>
  <p:tag name="KSO_WM_UNIT_PRESET_TEXT" val="添加标题"/>
  <p:tag name="KSO_WM_UNIT_NOCLEAR" val="0"/>
  <p:tag name="KSO_WM_UNIT_VALUE" val="35"/>
  <p:tag name="KSO_WM_UNIT_TYPE" val="a"/>
  <p:tag name="KSO_WM_UNIT_INDEX" val="1"/>
  <p:tag name="KSO_WM_UNIT_USESOURCEFORMAT_APPLY" val="1"/>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f*1"/>
  <p:tag name="KSO_WM_TEMPLATE_CATEGORY" val="diagram"/>
  <p:tag name="KSO_WM_TEMPLATE_INDEX" val="20201466"/>
  <p:tag name="KSO_WM_UNIT_LAYERLEVEL" val="1"/>
  <p:tag name="KSO_WM_TAG_VERSION" val="1.0"/>
  <p:tag name="KSO_WM_BEAUTIFY_FLAG" val="#wm#"/>
  <p:tag name="KSO_WM_DIAGRAM_GROUP_CODE" val="m1-1"/>
  <p:tag name="KSO_WM_UNIT_PRESET_TEXT" val="单击此处添加文本"/>
  <p:tag name="KSO_WM_UNIT_NOCLEAR" val="0"/>
  <p:tag name="KSO_WM_UNIT_VALUE" val="70"/>
  <p:tag name="KSO_WM_UNIT_TYPE" val="f"/>
  <p:tag name="KSO_WM_UNIT_INDEX" val="1"/>
  <p:tag name="KSO_WM_UNIT_USESOURCEFORMAT_APPLY" val="1"/>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1"/>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1"/>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1"/>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1"/>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1"/>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1"/>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1"/>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1"/>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1"/>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1"/>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2*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1"/>
</p:tagLst>
</file>

<file path=ppt/tags/tag711.xml><?xml version="1.0" encoding="utf-8"?>
<p:tagLst xmlns:p="http://schemas.openxmlformats.org/presentationml/2006/main">
  <p:tag name="KSO_WM_UNIT_PRESET_TEXT" val="点击输入正文"/>
  <p:tag name="KSO_WM_UNIT_NOCLEAR" val="0"/>
  <p:tag name="KSO_WM_UNIT_SHOW_EDIT_AREA_INDICATION" val="1"/>
  <p:tag name="KSO_WM_UNIT_VALUE" val="264"/>
  <p:tag name="KSO_WM_UNIT_HIGHLIGHT" val="0"/>
  <p:tag name="KSO_WM_UNIT_COMPATIBLE" val="0"/>
  <p:tag name="KSO_WM_UNIT_DIAGRAM_ISNUMVISUAL" val="0"/>
  <p:tag name="KSO_WM_UNIT_DIAGRAM_ISREFERUNIT" val="0"/>
  <p:tag name="KSO_WM_UNIT_TYPE" val="f"/>
  <p:tag name="KSO_WM_UNIT_INDEX" val="2"/>
  <p:tag name="KSO_WM_UNIT_ID" val="diagram20200866_1*f*2"/>
  <p:tag name="KSO_WM_TEMPLATE_CATEGORY" val="diagram"/>
  <p:tag name="KSO_WM_TEMPLATE_INDEX" val="20200866"/>
  <p:tag name="KSO_WM_UNIT_LAYERLEVEL" val="1"/>
  <p:tag name="KSO_WM_TAG_VERSION" val="1.0"/>
  <p:tag name="KSO_WM_BEAUTIFY_FLAG" val="#wm#"/>
  <p:tag name="KSO_WM_UNIT_DEFAULT_FONT" val="ZW2"/>
  <p:tag name="KSO_WM_UNIT_BLOCK" val="0"/>
</p:tagLst>
</file>

<file path=ppt/tags/tag712.xml><?xml version="1.0" encoding="utf-8"?>
<p:tagLst xmlns:p="http://schemas.openxmlformats.org/presentationml/2006/main">
  <p:tag name="KSO_WM_BEAUTIFY_FLAG" val="#wm#"/>
  <p:tag name="KSO_WM_TEMPLATE_CATEGORY" val="diagram"/>
  <p:tag name="KSO_WM_TEMPLATE_INDEX" val="20201466"/>
  <p:tag name="KSO_WM_SLIDE_ID" val="diagram20201466_2"/>
  <p:tag name="KSO_WM_TEMPLATE_SUBCATEGORY" val="0"/>
  <p:tag name="KSO_WM_SLIDE_ITEM_CNT" val="4"/>
  <p:tag name="KSO_WM_SLIDE_INDEX" val="2"/>
  <p:tag name="KSO_WM_TAG_VERSION" val="1.0"/>
  <p:tag name="KSO_WM_SLIDE_TYPE" val="text"/>
  <p:tag name="KSO_WM_SLIDE_SUBTYPE" val="diag"/>
  <p:tag name="KSO_WM_SLIDE_SIZE" val="871.95*348.15"/>
  <p:tag name="KSO_WM_SLIDE_POSITION" val="44.05*142.45"/>
  <p:tag name="KSO_WM_DIAGRAM_GROUP_CODE" val="m1-1"/>
  <p:tag name="KSO_WM_SLIDE_DIAGTYPE" val="m"/>
  <p:tag name="KSO_WM_SLIDE_LAYOUT" val="a_f_m"/>
  <p:tag name="KSO_WM_SLIDE_LAYOUT_CNT" val="1_1_1"/>
</p:tagLst>
</file>

<file path=ppt/tags/tag713.xml><?xml version="1.0" encoding="utf-8"?>
<p:tagLst xmlns:p="http://schemas.openxmlformats.org/presentationml/2006/main">
  <p:tag name="KSO_WM_BEAUTIFY_FLAG" val="#wm#"/>
  <p:tag name="KSO_WM_TEMPLATE_CATEGORY" val="diagram"/>
  <p:tag name="KSO_WM_TEMPLATE_INDEX" val="20201466"/>
</p:tagLst>
</file>

<file path=ppt/tags/tag714.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52"/>
  <p:tag name="KSO_WM_UNIT_HIGHLIGHT" val="0"/>
  <p:tag name="KSO_WM_UNIT_COMPATIBLE" val="0"/>
  <p:tag name="KSO_WM_UNIT_DIAGRAM_ISNUMVISUAL" val="0"/>
  <p:tag name="KSO_WM_UNIT_DIAGRAM_ISREFERUNIT" val="0"/>
  <p:tag name="KSO_WM_UNIT_TYPE" val="a"/>
  <p:tag name="KSO_WM_UNIT_INDEX" val="1"/>
  <p:tag name="KSO_WM_UNIT_ID" val="diagram20200866_1*a*1"/>
  <p:tag name="KSO_WM_TEMPLATE_CATEGORY" val="diagram"/>
  <p:tag name="KSO_WM_TEMPLATE_INDEX" val="20200866"/>
  <p:tag name="KSO_WM_UNIT_LAYERLEVEL" val="1"/>
  <p:tag name="KSO_WM_TAG_VERSION" val="1.0"/>
  <p:tag name="KSO_WM_BEAUTIFY_FLAG" val="#wm#"/>
  <p:tag name="KSO_WM_UNIT_DEFAULT_FONT" val="DB2"/>
  <p:tag name="KSO_WM_UNIT_BLOCK" val="1"/>
</p:tagLst>
</file>

<file path=ppt/tags/tag71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0866_1*f*1"/>
  <p:tag name="KSO_WM_TEMPLATE_CATEGORY" val="diagram"/>
  <p:tag name="KSO_WM_TEMPLATE_INDEX" val="20200866"/>
  <p:tag name="KSO_WM_UNIT_LAYERLEVEL" val="1"/>
  <p:tag name="KSO_WM_TAG_VERSION" val="1.0"/>
  <p:tag name="KSO_WM_BEAUTIFY_FLAG" val="#wm#"/>
  <p:tag name="KSO_WM_UNIT_PRESET_TEXT" val="点击输入正文"/>
  <p:tag name="KSO_WM_UNIT_VALUE" val="264"/>
  <p:tag name="KSO_WM_UNIT_SHOW_EDIT_AREA_INDICATION" val="1"/>
  <p:tag name="KSO_WM_UNIT_DEFAULT_FONT" val="ZW2"/>
  <p:tag name="KSO_WM_UNIT_BLOCK" val="0"/>
</p:tagLst>
</file>

<file path=ppt/tags/tag716.xml><?xml version="1.0" encoding="utf-8"?>
<p:tagLst xmlns:p="http://schemas.openxmlformats.org/presentationml/2006/main">
  <p:tag name="KSO_WM_BEAUTIFY_FLAG" val="#wm#"/>
  <p:tag name="KSO_WM_TEMPLATE_CATEGORY" val="diagram"/>
  <p:tag name="KSO_WM_TEMPLATE_INDEX" val="20200866"/>
  <p:tag name="KSO_WM_SLIDE_ID" val="diagram20200866_1"/>
  <p:tag name="KSO_WM_TEMPLATE_SUBCATEGORY" val="0"/>
  <p:tag name="KSO_WM_SLIDE_TYPE" val="text"/>
  <p:tag name="KSO_WM_SLIDE_SUBTYPE" val="picTxt"/>
  <p:tag name="KSO_WM_SLIDE_ITEM_CNT" val="0"/>
  <p:tag name="KSO_WM_SLIDE_INDEX" val="1"/>
  <p:tag name="KSO_WM_UNIT_SHOW_EDIT_AREA_INDICATION" val="1"/>
  <p:tag name="KSO_WM_SLIDE_SIZE" val="864*447"/>
  <p:tag name="KSO_WM_SLIDE_POSITION" val="47*37"/>
  <p:tag name="KSO_WM_TAG_VERSION" val="1.0"/>
  <p:tag name="KSO_WM_SLIDE_LAYOUT" val="a_f"/>
  <p:tag name="KSO_WM_SLIDE_LAYOUT_CNT" val="1_2"/>
  <p:tag name="KSO_WM_SLIDE_LAYOUT_INFO" val="{&quot;direction&quot;:0,&quot;horizontalAlign&quot;:-1,&quot;verticalAlign&quot;:-1,&quot;type&quot;:0,&quot;diagramDirection&quot;:0,&quot;canSetOverLayout&quot;:0,&quot;isOverLayout&quot;:0,&quot;normalSize&quot;:{&quot;size1&quot;:25.3},&quot;minSize&quot;:{&quot;size1&quot;:25.3},&quot;maxSize&quot;:{&quot;size1&quot;:25.3},&quot;backgroundInfo&quot;:[{&quot;type&quot;:&quot;general&quot;,&quot;left&quot;:0.0,&quot;top&quot;:0.0,&quot;right&quot;:0.0,&quot;bottom&quot;:0.0}],&quot;subLayout&quot;:[{&quot;direction&quot;:0,&quot;horizontalAlign&quot;:-1,&quot;verticalAlign&quot;:-1,&quot;type&quot;:0,&quot;diagramDirection&quot;:0,&quot;canSetOverLayout&quot;:0,&quot;isOverLayout&quot;:0,&quot;margin&quot;:{&quot;left&quot;:1.681,&quot;top&quot;:1.319,&quot;right&quot;:1.681,&quot;bottom&quot;:0.026}},{&quot;direction&quot;:1,&quot;horizontalAlign&quot;:-1,&quot;verticalAlign&quot;:-1,&quot;type&quot;:0,&quot;diagramDirection&quot;:0,&quot;canSetOverLayout&quot;:0,&quot;isOverLayout&quot;:0,&quot;normalSize&quot;:{&quot;size1&quot;:52.1},&quot;minSize&quot;:{&quot;size1&quot;:30.0},&quot;maxSize&quot;:{&quot;size1&quot;:65.5},&quot;subLayout&quot;:[{&quot;direction&quot;:0,&quot;horizontalAlign&quot;:-1,&quot;verticalAlign&quot;:-1,&quot;type&quot;:0,&quot;diagramDirection&quot;:0,&quot;canSetOverLayout&quot;:0,&quot;isOverLayout&quot;:0,&quot;margin&quot;:{&quot;left&quot;:1.681,&quot;top&quot;:0.036,&quot;right&quot;:1.466,&quot;bottom&quot;:1.957}},{&quot;direction&quot;:0,&quot;horizontalAlign&quot;:-1,&quot;verticalAlign&quot;:-1,&quot;type&quot;:0,&quot;diagramDirection&quot;:0,&quot;canSetOverLayout&quot;:0,&quot;isOverLayout&quot;:0,&quot;margin&quot;:{&quot;left&quot;:0.026,&quot;top&quot;:0.036,&quot;right&quot;:1.681,&quot;bottom&quot;:1.957}}]}]}"/>
  <p:tag name="KSO_WM_SLIDE_CAN_ADD_NAVIGATION" val="1"/>
  <p:tag name="KSO_WM_SLIDE_BACKGROUND" val="[general,&quot;general&quot;,&quot;general&quot;,&quot;general&quot;,&quot;general&quot;,&quot;general&quot;]"/>
  <p:tag name="KSO_WM_SLIDE_RATIO" val="1.777778"/>
</p:tagLst>
</file>

<file path=ppt/tags/tag717.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1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556_1*i*1"/>
  <p:tag name="KSO_WM_TEMPLATE_CATEGORY" val="diagram"/>
  <p:tag name="KSO_WM_TEMPLATE_INDEX" val="20201556"/>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556_1*i*2"/>
  <p:tag name="KSO_WM_TEMPLATE_CATEGORY" val="diagram"/>
  <p:tag name="KSO_WM_TEMPLATE_INDEX" val="20201556"/>
  <p:tag name="KSO_WM_UNIT_LAYERLEVEL" val="1"/>
  <p:tag name="KSO_WM_TAG_VERSION" val="1.0"/>
  <p:tag name="KSO_WM_BEAUTIFY_FLAG" val="#wm#"/>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556_1*i*3"/>
  <p:tag name="KSO_WM_TEMPLATE_CATEGORY" val="diagram"/>
  <p:tag name="KSO_WM_TEMPLATE_INDEX" val="20201556"/>
  <p:tag name="KSO_WM_UNIT_LAYERLEVEL" val="1"/>
  <p:tag name="KSO_WM_TAG_VERSION" val="1.0"/>
  <p:tag name="KSO_WM_BEAUTIFY_FLAG" val="#wm#"/>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556_1*i*4"/>
  <p:tag name="KSO_WM_TEMPLATE_CATEGORY" val="diagram"/>
  <p:tag name="KSO_WM_TEMPLATE_INDEX" val="20201556"/>
  <p:tag name="KSO_WM_UNIT_LAYERLEVEL" val="1"/>
  <p:tag name="KSO_WM_TAG_VERSION" val="1.0"/>
  <p:tag name="KSO_WM_BEAUTIFY_FLAG" val="#wm#"/>
</p:tagLst>
</file>

<file path=ppt/tags/tag723.xml><?xml version="1.0" encoding="utf-8"?>
<p:tagLst xmlns:p="http://schemas.openxmlformats.org/presentationml/2006/main">
  <p:tag name="KSO_WM_UNIT_ISCONTENTSTITLE" val="0"/>
  <p:tag name="KSO_WM_UNIT_PRESET_TEXT" val="点击&#13;输入大标题"/>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a"/>
  <p:tag name="KSO_WM_UNIT_INDEX" val="1"/>
  <p:tag name="KSO_WM_UNIT_ID" val="diagram20201556_1*a*1"/>
  <p:tag name="KSO_WM_TEMPLATE_CATEGORY" val="diagram"/>
  <p:tag name="KSO_WM_TEMPLATE_INDEX" val="20201556"/>
  <p:tag name="KSO_WM_UNIT_LAYERLEVEL" val="1"/>
  <p:tag name="KSO_WM_TAG_VERSION" val="1.0"/>
  <p:tag name="KSO_WM_BEAUTIFY_FLAG" val="#wm#"/>
</p:tagLst>
</file>

<file path=ppt/tags/tag724.xml><?xml version="1.0" encoding="utf-8"?>
<p:tagLst xmlns:p="http://schemas.openxmlformats.org/presentationml/2006/main">
  <p:tag name="KSO_WM_UNIT_VALUE" val="1141*1692"/>
  <p:tag name="KSO_WM_UNIT_HIGHLIGHT" val="0"/>
  <p:tag name="KSO_WM_UNIT_COMPATIBLE" val="0"/>
  <p:tag name="KSO_WM_UNIT_DIAGRAM_ISNUMVISUAL" val="0"/>
  <p:tag name="KSO_WM_UNIT_DIAGRAM_ISREFERUNIT" val="0"/>
  <p:tag name="KSO_WM_UNIT_TYPE" val="d"/>
  <p:tag name="KSO_WM_UNIT_INDEX" val="1"/>
  <p:tag name="KSO_WM_UNIT_ID" val="diagram20201556_1*d*1"/>
  <p:tag name="KSO_WM_TEMPLATE_CATEGORY" val="diagram"/>
  <p:tag name="KSO_WM_TEMPLATE_INDEX" val="20201556"/>
  <p:tag name="KSO_WM_UNIT_LAYERLEVEL" val="1"/>
  <p:tag name="KSO_WM_TAG_VERSION" val="1.0"/>
  <p:tag name="KSO_WM_BEAUTIFY_FLAG" val="#wm#"/>
</p:tagLst>
</file>

<file path=ppt/tags/tag725.xml><?xml version="1.0" encoding="utf-8"?>
<p:tagLst xmlns:p="http://schemas.openxmlformats.org/presentationml/2006/main">
  <p:tag name="KSO_WM_UNIT_VALUE" val="1141*1692"/>
  <p:tag name="KSO_WM_UNIT_HIGHLIGHT" val="0"/>
  <p:tag name="KSO_WM_UNIT_COMPATIBLE" val="0"/>
  <p:tag name="KSO_WM_UNIT_DIAGRAM_ISNUMVISUAL" val="0"/>
  <p:tag name="KSO_WM_UNIT_DIAGRAM_ISREFERUNIT" val="0"/>
  <p:tag name="KSO_WM_UNIT_TYPE" val="d"/>
  <p:tag name="KSO_WM_UNIT_INDEX" val="2"/>
  <p:tag name="KSO_WM_UNIT_ID" val="diagram20201556_1*d*2"/>
  <p:tag name="KSO_WM_TEMPLATE_CATEGORY" val="diagram"/>
  <p:tag name="KSO_WM_TEMPLATE_INDEX" val="20201556"/>
  <p:tag name="KSO_WM_UNIT_LAYERLEVEL" val="1"/>
  <p:tag name="KSO_WM_TAG_VERSION" val="1.0"/>
  <p:tag name="KSO_WM_BEAUTIFY_FLAG" val="#wm#"/>
</p:tagLst>
</file>

<file path=ppt/tags/tag726.xml><?xml version="1.0" encoding="utf-8"?>
<p:tagLst xmlns:p="http://schemas.openxmlformats.org/presentationml/2006/main">
  <p:tag name="KSO_WM_BEAUTIFY_FLAG" val="#wm#"/>
  <p:tag name="KSO_WM_TEMPLATE_CATEGORY" val="diagram"/>
  <p:tag name="KSO_WM_TEMPLATE_INDEX" val="20201556"/>
  <p:tag name="KSO_WM_SLIDE_ID" val="diagram20201556_1"/>
  <p:tag name="KSO_WM_TEMPLATE_SUBCATEGORY" val="0"/>
  <p:tag name="KSO_WM_SLIDE_TYPE" val="text"/>
  <p:tag name="KSO_WM_SLIDE_SUBTYPE" val="picTxt"/>
  <p:tag name="KSO_WM_SLIDE_ITEM_CNT" val="0"/>
  <p:tag name="KSO_WM_SLIDE_INDEX" val="1"/>
  <p:tag name="KSO_WM_UNIT_SHOW_EDIT_AREA_INDICATION" val="1"/>
  <p:tag name="KSO_WM_SLIDE_SIZE" val="960*501"/>
  <p:tag name="KSO_WM_SLIDE_POSITION" val="0*38"/>
  <p:tag name="KSO_WM_TAG_VERSION" val="1.0"/>
  <p:tag name="KSO_WM_SLIDE_LAYOUT" val="a_d"/>
  <p:tag name="KSO_WM_SLIDE_LAYOUT_CNT" val="1_2"/>
</p:tagLst>
</file>

<file path=ppt/tags/tag727.xml><?xml version="1.0" encoding="utf-8"?>
<p:tagLst xmlns:p="http://schemas.openxmlformats.org/presentationml/2006/main">
  <p:tag name="KSO_WM_UNIT_ISCONTENTSTITLE" val="0"/>
  <p:tag name="KSO_WM_UNIT_PRESET_TEXT" val="单击此处添加标题"/>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Lst>
</file>

<file path=ppt/tags/tag728.xml><?xml version="1.0" encoding="utf-8"?>
<p:tagLst xmlns:p="http://schemas.openxmlformats.org/presentationml/2006/main">
  <p:tag name="KSO_WM_UNIT_ISCONTENTSTITLE" val="0"/>
  <p:tag name="KSO_WM_UNIT_PRESET_TEXT" val="单击此处添加文本具体内容，简明扼要的阐述您的观点。"/>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Lst>
</file>

<file path=ppt/tags/tag729.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7308_3*e*1"/>
  <p:tag name="KSO_WM_TEMPLATE_CATEGORY" val="custom"/>
  <p:tag name="KSO_WM_TEMPLATE_INDEX" val="20187308"/>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0.xml><?xml version="1.0" encoding="utf-8"?>
<p:tagLst xmlns:p="http://schemas.openxmlformats.org/presentationml/2006/main">
  <p:tag name="KSO_WM_SLIDE_ID" val="custom20187308_3"/>
  <p:tag name="KSO_WM_TEMPLATE_SUBCATEGORY"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31.xml><?xml version="1.0" encoding="utf-8"?>
<p:tagLst xmlns:p="http://schemas.openxmlformats.org/presentationml/2006/main">
  <p:tag name="KSO_WM_UNIT_ISCONTENTSTITLE" val="0"/>
  <p:tag name="KSO_WM_UNIT_PRESET_TEXT" val="单击此处添加标题"/>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Lst>
</file>

<file path=ppt/tags/tag732.xml><?xml version="1.0" encoding="utf-8"?>
<p:tagLst xmlns:p="http://schemas.openxmlformats.org/presentationml/2006/main">
  <p:tag name="KSO_WM_UNIT_ISCONTENTSTITLE" val="0"/>
  <p:tag name="KSO_WM_UNIT_PRESET_TEXT" val="单击此处添加文本具体内容，简明扼要的阐述您的观点。"/>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Lst>
</file>

<file path=ppt/tags/tag733.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7308_3*e*1"/>
  <p:tag name="KSO_WM_TEMPLATE_CATEGORY" val="custom"/>
  <p:tag name="KSO_WM_TEMPLATE_INDEX" val="20187308"/>
  <p:tag name="KSO_WM_UNIT_LAYERLEVEL" val="1"/>
  <p:tag name="KSO_WM_TAG_VERSION" val="1.0"/>
  <p:tag name="KSO_WM_BEAUTIFY_FLAG" val="#wm#"/>
</p:tagLst>
</file>

<file path=ppt/tags/tag734.xml><?xml version="1.0" encoding="utf-8"?>
<p:tagLst xmlns:p="http://schemas.openxmlformats.org/presentationml/2006/main">
  <p:tag name="KSO_WM_SLIDE_ID" val="custom20187308_3"/>
  <p:tag name="KSO_WM_TEMPLATE_SUBCATEGORY"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35.xml><?xml version="1.0" encoding="utf-8"?>
<p:tagLst xmlns:p="http://schemas.openxmlformats.org/presentationml/2006/main">
  <p:tag name="KSO_WM_UNIT_ISCONTENTSTITLE" val="0"/>
  <p:tag name="KSO_WM_UNIT_PRESET_TEXT" val="单击此处添加标题"/>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Lst>
</file>

<file path=ppt/tags/tag736.xml><?xml version="1.0" encoding="utf-8"?>
<p:tagLst xmlns:p="http://schemas.openxmlformats.org/presentationml/2006/main">
  <p:tag name="KSO_WM_UNIT_ISCONTENTSTITLE" val="0"/>
  <p:tag name="KSO_WM_UNIT_PRESET_TEXT" val="单击此处添加文本具体内容，简明扼要的阐述您的观点。"/>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Lst>
</file>

<file path=ppt/tags/tag737.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7308_3*e*1"/>
  <p:tag name="KSO_WM_TEMPLATE_CATEGORY" val="custom"/>
  <p:tag name="KSO_WM_TEMPLATE_INDEX" val="20187308"/>
  <p:tag name="KSO_WM_UNIT_LAYERLEVEL" val="1"/>
  <p:tag name="KSO_WM_TAG_VERSION" val="1.0"/>
  <p:tag name="KSO_WM_BEAUTIFY_FLAG" val="#wm#"/>
</p:tagLst>
</file>

<file path=ppt/tags/tag738.xml><?xml version="1.0" encoding="utf-8"?>
<p:tagLst xmlns:p="http://schemas.openxmlformats.org/presentationml/2006/main">
  <p:tag name="KSO_WM_SLIDE_ID" val="custom20187308_3"/>
  <p:tag name="KSO_WM_TEMPLATE_SUBCATEGORY"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739.xml><?xml version="1.0" encoding="utf-8"?>
<p:tagLst xmlns:p="http://schemas.openxmlformats.org/presentationml/2006/main">
  <p:tag name="KSO_WM_BEAUTIFY_FLAG" val="#wm#"/>
  <p:tag name="KSO_WM_TEMPLATE_CATEGORY" val="custom"/>
  <p:tag name="KSO_WM_TEMPLATE_INDEX" val="20187308"/>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0.xml><?xml version="1.0" encoding="utf-8"?>
<p:tagLst xmlns:p="http://schemas.openxmlformats.org/presentationml/2006/main">
  <p:tag name="KSO_WM_BEAUTIFY_FLAG" val="#wm#"/>
  <p:tag name="KSO_WM_TEMPLATE_CATEGORY" val="diagram"/>
  <p:tag name="KSO_WM_TEMPLATE_INDEX" val="20201466"/>
</p:tagLst>
</file>

<file path=ppt/tags/tag741.xml><?xml version="1.0" encoding="utf-8"?>
<p:tagLst xmlns:p="http://schemas.openxmlformats.org/presentationml/2006/main">
  <p:tag name="KSO_WM_BEAUTIFY_FLAG" val="#wm#"/>
  <p:tag name="KSO_WM_TEMPLATE_CATEGORY" val="diagram"/>
  <p:tag name="KSO_WM_TEMPLATE_INDEX" val="20201466"/>
</p:tagLst>
</file>

<file path=ppt/tags/tag742.xml><?xml version="1.0" encoding="utf-8"?>
<p:tagLst xmlns:p="http://schemas.openxmlformats.org/presentationml/2006/main">
  <p:tag name="KSO_WM_BEAUTIFY_FLAG" val="#wm#"/>
  <p:tag name="KSO_WM_TEMPLATE_CATEGORY" val="diagram"/>
  <p:tag name="KSO_WM_TEMPLATE_INDEX" val="20201466"/>
</p:tagLst>
</file>

<file path=ppt/tags/tag743.xml><?xml version="1.0" encoding="utf-8"?>
<p:tagLst xmlns:p="http://schemas.openxmlformats.org/presentationml/2006/main">
  <p:tag name="KSO_WM_BEAUTIFY_FLAG" val="#wm#"/>
  <p:tag name="KSO_WM_TEMPLATE_CATEGORY" val="diagram"/>
  <p:tag name="KSO_WM_TEMPLATE_INDEX" val="20201466"/>
</p:tagLst>
</file>

<file path=ppt/tags/tag744.xml><?xml version="1.0" encoding="utf-8"?>
<p:tagLst xmlns:p="http://schemas.openxmlformats.org/presentationml/2006/main">
  <p:tag name="KSO_WM_BEAUTIFY_FLAG" val="#wm#"/>
  <p:tag name="KSO_WM_TEMPLATE_CATEGORY" val="diagram"/>
  <p:tag name="KSO_WM_TEMPLATE_INDEX" val="20201466"/>
</p:tagLst>
</file>

<file path=ppt/tags/tag745.xml><?xml version="1.0" encoding="utf-8"?>
<p:tagLst xmlns:p="http://schemas.openxmlformats.org/presentationml/2006/main">
  <p:tag name="KSO_WM_BEAUTIFY_FLAG" val="#wm#"/>
  <p:tag name="KSO_WM_TEMPLATE_CATEGORY" val="custom"/>
  <p:tag name="KSO_WM_TEMPLATE_INDEX" val="20187308"/>
</p:tagLst>
</file>

<file path=ppt/tags/tag746.xml><?xml version="1.0" encoding="utf-8"?>
<p:tagLst xmlns:p="http://schemas.openxmlformats.org/presentationml/2006/main">
  <p:tag name="KSO_WM_BEAUTIFY_FLAG" val="#wm#"/>
  <p:tag name="KSO_WM_TEMPLATE_CATEGORY" val="custom"/>
  <p:tag name="KSO_WM_TEMPLATE_INDEX" val="20187308"/>
</p:tagLst>
</file>

<file path=ppt/tags/tag747.xml><?xml version="1.0" encoding="utf-8"?>
<p:tagLst xmlns:p="http://schemas.openxmlformats.org/presentationml/2006/main">
  <p:tag name="KSO_WM_BEAUTIFY_FLAG" val="#wm#"/>
  <p:tag name="KSO_WM_TEMPLATE_CATEGORY" val="diagram"/>
  <p:tag name="KSO_WM_TEMPLATE_INDEX" val="20201466"/>
</p:tagLst>
</file>

<file path=ppt/tags/tag748.xml><?xml version="1.0" encoding="utf-8"?>
<p:tagLst xmlns:p="http://schemas.openxmlformats.org/presentationml/2006/main">
  <p:tag name="KSO_WM_BEAUTIFY_FLAG" val="#wm#"/>
  <p:tag name="KSO_WM_TEMPLATE_CATEGORY" val="diagram"/>
  <p:tag name="KSO_WM_TEMPLATE_INDEX" val="20201466"/>
</p:tagLst>
</file>

<file path=ppt/tags/tag749.xml><?xml version="1.0" encoding="utf-8"?>
<p:tagLst xmlns:p="http://schemas.openxmlformats.org/presentationml/2006/main">
  <p:tag name="KSO_WM_BEAUTIFY_FLAG" val="#wm#"/>
  <p:tag name="KSO_WM_TEMPLATE_CATEGORY" val="diagram"/>
  <p:tag name="KSO_WM_TEMPLATE_INDEX" val="20201466"/>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0.xml><?xml version="1.0" encoding="utf-8"?>
<p:tagLst xmlns:p="http://schemas.openxmlformats.org/presentationml/2006/main">
  <p:tag name="KSO_WM_BEAUTIFY_FLAG" val="#wm#"/>
  <p:tag name="KSO_WM_TEMPLATE_CATEGORY" val="diagram"/>
  <p:tag name="KSO_WM_TEMPLATE_INDEX" val="20201466"/>
</p:tagLst>
</file>

<file path=ppt/tags/tag751.xml><?xml version="1.0" encoding="utf-8"?>
<p:tagLst xmlns:p="http://schemas.openxmlformats.org/presentationml/2006/main">
  <p:tag name="KSO_WM_BEAUTIFY_FLAG" val="#wm#"/>
  <p:tag name="KSO_WM_TEMPLATE_CATEGORY" val="diagram"/>
  <p:tag name="KSO_WM_TEMPLATE_INDEX" val="20201466"/>
</p:tagLst>
</file>

<file path=ppt/tags/tag752.xml><?xml version="1.0" encoding="utf-8"?>
<p:tagLst xmlns:p="http://schemas.openxmlformats.org/presentationml/2006/main">
  <p:tag name="KSO_WM_BEAUTIFY_FLAG" val="#wm#"/>
  <p:tag name="KSO_WM_TEMPLATE_CATEGORY" val="diagram"/>
  <p:tag name="KSO_WM_TEMPLATE_INDEX" val="20201466"/>
</p:tagLst>
</file>

<file path=ppt/tags/tag753.xml><?xml version="1.0" encoding="utf-8"?>
<p:tagLst xmlns:p="http://schemas.openxmlformats.org/presentationml/2006/main">
  <p:tag name="KSO_WM_BEAUTIFY_FLAG" val="#wm#"/>
  <p:tag name="KSO_WM_TEMPLATE_CATEGORY" val="diagram"/>
  <p:tag name="KSO_WM_TEMPLATE_INDEX" val="20201466"/>
</p:tagLst>
</file>

<file path=ppt/tags/tag754.xml><?xml version="1.0" encoding="utf-8"?>
<p:tagLst xmlns:p="http://schemas.openxmlformats.org/presentationml/2006/main">
  <p:tag name="KSO_WM_BEAUTIFY_FLAG" val="#wm#"/>
  <p:tag name="KSO_WM_TEMPLATE_CATEGORY" val="diagram"/>
  <p:tag name="KSO_WM_TEMPLATE_INDEX" val="20201466"/>
</p:tagLst>
</file>

<file path=ppt/tags/tag755.xml><?xml version="1.0" encoding="utf-8"?>
<p:tagLst xmlns:p="http://schemas.openxmlformats.org/presentationml/2006/main">
  <p:tag name="KSO_WM_BEAUTIFY_FLAG" val="#wm#"/>
  <p:tag name="KSO_WM_TEMPLATE_CATEGORY" val="diagram"/>
  <p:tag name="KSO_WM_TEMPLATE_INDEX" val="20201466"/>
</p:tagLst>
</file>

<file path=ppt/tags/tag756.xml><?xml version="1.0" encoding="utf-8"?>
<p:tagLst xmlns:p="http://schemas.openxmlformats.org/presentationml/2006/main">
  <p:tag name="KSO_WM_BEAUTIFY_FLAG" val="#wm#"/>
  <p:tag name="KSO_WM_TEMPLATE_CATEGORY" val="diagram"/>
  <p:tag name="KSO_WM_TEMPLATE_INDEX" val="20201466"/>
</p:tagLst>
</file>

<file path=ppt/tags/tag757.xml><?xml version="1.0" encoding="utf-8"?>
<p:tagLst xmlns:p="http://schemas.openxmlformats.org/presentationml/2006/main">
  <p:tag name="KSO_WM_BEAUTIFY_FLAG" val="#wm#"/>
  <p:tag name="KSO_WM_TEMPLATE_CATEGORY" val="diagram"/>
  <p:tag name="KSO_WM_TEMPLATE_INDEX" val="20201466"/>
</p:tagLst>
</file>

<file path=ppt/tags/tag758.xml><?xml version="1.0" encoding="utf-8"?>
<p:tagLst xmlns:p="http://schemas.openxmlformats.org/presentationml/2006/main">
  <p:tag name="KSO_WM_BEAUTIFY_FLAG" val="#wm#"/>
  <p:tag name="KSO_WM_TEMPLATE_CATEGORY" val="diagram"/>
  <p:tag name="KSO_WM_TEMPLATE_INDEX" val="20201466"/>
</p:tagLst>
</file>

<file path=ppt/tags/tag759.xml><?xml version="1.0" encoding="utf-8"?>
<p:tagLst xmlns:p="http://schemas.openxmlformats.org/presentationml/2006/main">
  <p:tag name="KSO_WM_BEAUTIFY_FLAG" val="#wm#"/>
  <p:tag name="KSO_WM_TEMPLATE_CATEGORY" val="diagram"/>
  <p:tag name="KSO_WM_TEMPLATE_INDEX" val="20201466"/>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0.xml><?xml version="1.0" encoding="utf-8"?>
<p:tagLst xmlns:p="http://schemas.openxmlformats.org/presentationml/2006/main">
  <p:tag name="KSO_WM_BEAUTIFY_FLAG" val="#wm#"/>
  <p:tag name="KSO_WM_TEMPLATE_CATEGORY" val="diagram"/>
  <p:tag name="KSO_WM_TEMPLATE_INDEX" val="20201466"/>
</p:tagLst>
</file>

<file path=ppt/tags/tag761.xml><?xml version="1.0" encoding="utf-8"?>
<p:tagLst xmlns:p="http://schemas.openxmlformats.org/presentationml/2006/main">
  <p:tag name="KSO_WM_BEAUTIFY_FLAG" val="#wm#"/>
  <p:tag name="KSO_WM_TEMPLATE_CATEGORY" val="custom"/>
  <p:tag name="KSO_WM_TEMPLATE_INDEX" val="20187308"/>
</p:tagLst>
</file>

<file path=ppt/tags/tag76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6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64.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65.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66.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767.xml><?xml version="1.0" encoding="utf-8"?>
<p:tagLst xmlns:p="http://schemas.openxmlformats.org/presentationml/2006/main">
  <p:tag name="KSO_WM_DOC_GUID" val="{23abcf7d-e9c8-47b8-ae1f-037a32faa4df}"/>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1.1.1.1.1.20193213">
      <a:dk1>
        <a:srgbClr val="000000"/>
      </a:dk1>
      <a:lt1>
        <a:sysClr val="window" lastClr="FFFFFF"/>
      </a:lt1>
      <a:dk2>
        <a:srgbClr val="E6EFE9"/>
      </a:dk2>
      <a:lt2>
        <a:srgbClr val="FFFFFF"/>
      </a:lt2>
      <a:accent1>
        <a:srgbClr val="3EA592"/>
      </a:accent1>
      <a:accent2>
        <a:srgbClr val="14879E"/>
      </a:accent2>
      <a:accent3>
        <a:srgbClr val="CED788"/>
      </a:accent3>
      <a:accent4>
        <a:srgbClr val="D7CD88"/>
      </a:accent4>
      <a:accent5>
        <a:srgbClr val="DAD5C7"/>
      </a:accent5>
      <a:accent6>
        <a:srgbClr val="E6D093"/>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14879E"/>
    </a:dk2>
    <a:lt2>
      <a:srgbClr val="3EA592"/>
    </a:lt2>
    <a:accent1>
      <a:srgbClr val="3EA592"/>
    </a:accent1>
    <a:accent2>
      <a:srgbClr val="14879E"/>
    </a:accent2>
    <a:accent3>
      <a:srgbClr val="6FA1C2"/>
    </a:accent3>
    <a:accent4>
      <a:srgbClr val="1C5180"/>
    </a:accent4>
    <a:accent5>
      <a:srgbClr val="3EA592"/>
    </a:accent5>
    <a:accent6>
      <a:srgbClr val="14879E"/>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14879E"/>
    </a:dk2>
    <a:lt2>
      <a:srgbClr val="3EA592"/>
    </a:lt2>
    <a:accent1>
      <a:srgbClr val="3EA592"/>
    </a:accent1>
    <a:accent2>
      <a:srgbClr val="14879E"/>
    </a:accent2>
    <a:accent3>
      <a:srgbClr val="6FA1C2"/>
    </a:accent3>
    <a:accent4>
      <a:srgbClr val="1C5180"/>
    </a:accent4>
    <a:accent5>
      <a:srgbClr val="3EA592"/>
    </a:accent5>
    <a:accent6>
      <a:srgbClr val="14879E"/>
    </a:accent6>
    <a:hlink>
      <a:srgbClr val="4276AA"/>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14879E"/>
    </a:dk2>
    <a:lt2>
      <a:srgbClr val="3EA592"/>
    </a:lt2>
    <a:accent1>
      <a:srgbClr val="3EA592"/>
    </a:accent1>
    <a:accent2>
      <a:srgbClr val="14879E"/>
    </a:accent2>
    <a:accent3>
      <a:srgbClr val="6FA1C2"/>
    </a:accent3>
    <a:accent4>
      <a:srgbClr val="1C5180"/>
    </a:accent4>
    <a:accent5>
      <a:srgbClr val="3EA592"/>
    </a:accent5>
    <a:accent6>
      <a:srgbClr val="14879E"/>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25531</Words>
  <Application>WPS 演示</Application>
  <PresentationFormat>宽屏</PresentationFormat>
  <Paragraphs>1592</Paragraphs>
  <Slides>110</Slides>
  <Notes>1</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110</vt:i4>
      </vt:variant>
    </vt:vector>
  </HeadingPairs>
  <TitlesOfParts>
    <vt:vector size="133" baseType="lpstr">
      <vt:lpstr>Arial</vt:lpstr>
      <vt:lpstr>宋体</vt:lpstr>
      <vt:lpstr>Wingdings</vt:lpstr>
      <vt:lpstr>微软雅黑</vt:lpstr>
      <vt:lpstr>汉仪旗黑-85S</vt:lpstr>
      <vt:lpstr>Gill Sans Ultra Bold</vt:lpstr>
      <vt:lpstr>Calibri</vt:lpstr>
      <vt:lpstr>新宋体</vt:lpstr>
      <vt:lpstr>隶书</vt:lpstr>
      <vt:lpstr>Segoe UI</vt:lpstr>
      <vt:lpstr>微软雅黑 Light</vt:lpstr>
      <vt:lpstr>Times New Roman</vt:lpstr>
      <vt:lpstr>Cambria</vt:lpstr>
      <vt:lpstr>Arial Unicode MS</vt:lpstr>
      <vt:lpstr>Consolas</vt:lpstr>
      <vt:lpstr>Britannic Bold</vt:lpstr>
      <vt:lpstr>思源黑体 CN Light</vt:lpstr>
      <vt:lpstr>Roboto</vt:lpstr>
      <vt:lpstr>Segoe Print</vt:lpstr>
      <vt:lpstr>Arial</vt:lpstr>
      <vt:lpstr>黑体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Middleware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WebHost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IOC &amp; DIP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结合使用  Kestrel 和反向代理 </vt:lpstr>
      <vt:lpstr>HTTP.sys &amp;  Kestrel </vt:lpstr>
      <vt:lpstr>HTTP.sys &amp;  Kestrel </vt:lpstr>
      <vt:lpstr>PowerPoint 演示文稿</vt:lpstr>
      <vt:lpstr>PowerPoint 演示文稿</vt:lpstr>
      <vt:lpstr>PowerPoint 演示文稿</vt:lpstr>
      <vt:lpstr>【容器化】在 Docker 容器中托管 ASP.NET Core</vt:lpstr>
      <vt:lpstr>【容器化】在 Docker 容器中托管 ASP.NET Core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夜瓜居士</cp:lastModifiedBy>
  <cp:revision>87</cp:revision>
  <dcterms:created xsi:type="dcterms:W3CDTF">2019-03-27T07:15:00Z</dcterms:created>
  <dcterms:modified xsi:type="dcterms:W3CDTF">2019-06-14T07:59:04Z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